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9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78" y="-5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4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C2F7A77-3031-4E7E-8804-9D5DDB87C77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29478B3-80A2-48A0-AC24-9236B54429E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390651"/>
            <a:ext cx="6858000" cy="1241822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919FC-FADE-43F5-83A7-B0D6D25F5C20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EAEF6-DA9C-48EA-85B1-7AF36BA62C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08318-54F9-46EF-A3D2-9297D260A7DD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9A23C-2FFB-4964-AE39-3E69BD1BA6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95E19-93EA-401C-B829-A45FC7B5B8FC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02901-DD34-4BF2-80A0-86E8FD828DCA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1640584"/>
            <a:ext cx="7886700" cy="186233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6787E-D6F6-4098-AF8F-9648241F313C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4BA60-96A7-4722-95AA-0CD94564F7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D9A32-8CDC-4A35-A17A-C279F0F8FC4B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9FA5E-7FA3-44F3-A12C-C69D28D3B1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8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961708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4E0C7-BE4F-4BD3-A5F1-6C5151E1F22C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50DEA-54AD-4042-8537-3AD2486CBC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8875" y="1619251"/>
            <a:ext cx="4286250" cy="1036838"/>
          </a:xfrm>
        </p:spPr>
        <p:txBody>
          <a:bodyPr anchor="b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2428875" y="2799902"/>
            <a:ext cx="4286250" cy="88945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01390-0AE1-43D7-BDF9-46A660285580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FD44A-D8A0-4382-8607-8AB5D2A904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4724A-B337-4B9C-A1B3-6887A039DADC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68E31-4E77-4D1C-B439-78C73EBDA7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2" y="535256"/>
            <a:ext cx="3511241" cy="1071121"/>
          </a:xfrm>
        </p:spPr>
        <p:txBody>
          <a:bodyPr anchor="t">
            <a:normAutofit/>
          </a:bodyPr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255"/>
            <a:ext cx="4283912" cy="40527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2" y="1735406"/>
            <a:ext cx="3511241" cy="285869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FBC27-A8B3-4A09-8208-1EC52B2AD6DE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65A81-F54C-4C5B-9E7A-7E31656DD8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3674" y="273845"/>
            <a:ext cx="681676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7084832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B01B1-50CB-46D5-AEE4-531B95F982DF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F426E-FA55-41F3-8575-E3D840165A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00928162-C5E9-4F0C-9386-C093151D81C1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DBFECCE0-2E3D-4E12-9DB4-13408D199FCD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6860" y="757574"/>
            <a:ext cx="2088356" cy="423193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数学一年级 </a:t>
            </a:r>
            <a:endParaRPr lang="zh-CN" altLang="en-US" sz="2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482" y="831057"/>
            <a:ext cx="600164" cy="346249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569841" y="1440656"/>
            <a:ext cx="5842397" cy="2412206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020144" y="1600199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第六单元</a:t>
            </a:r>
            <a:endParaRPr lang="zh-CN" altLang="en-US" sz="2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578424" y="2135715"/>
            <a:ext cx="225446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加与减</a:t>
            </a:r>
            <a:r>
              <a:rPr lang="en-US" altLang="zh-CN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33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3265289" y="2825353"/>
            <a:ext cx="2880122" cy="27384"/>
            <a:chOff x="5045" y="5946"/>
            <a:chExt cx="4536" cy="56"/>
          </a:xfrm>
        </p:grpSpPr>
        <p:sp>
          <p:nvSpPr>
            <p:cNvPr id="2058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59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488091" y="3242074"/>
            <a:ext cx="1912144" cy="2201465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3857040" y="2985556"/>
            <a:ext cx="171585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41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摘苹果</a:t>
            </a:r>
            <a:endParaRPr lang="zh-CN" altLang="en-US" sz="41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51311" y="573881"/>
            <a:ext cx="306237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．算一算，说一说。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612109" y="1600200"/>
            <a:ext cx="121571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37+24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445921" y="1583531"/>
            <a:ext cx="121571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46+54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357313" y="2301479"/>
            <a:ext cx="15847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3  7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115617" y="2778920"/>
            <a:ext cx="6488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282304" y="2776539"/>
            <a:ext cx="17347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2  4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 flipV="1">
            <a:off x="1203722" y="3249216"/>
            <a:ext cx="1584722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825229" y="2982518"/>
            <a:ext cx="6488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027637" y="3334941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1443040" y="3334941"/>
            <a:ext cx="6488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993233" y="1634729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5360194" y="2356248"/>
            <a:ext cx="15847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4  6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5118500" y="2833688"/>
            <a:ext cx="6500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5285185" y="2831307"/>
            <a:ext cx="17347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5  4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 flipV="1">
            <a:off x="5207796" y="3303985"/>
            <a:ext cx="1583531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5828110" y="3036094"/>
            <a:ext cx="6488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6144816" y="3388520"/>
            <a:ext cx="7655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5366148" y="3393282"/>
            <a:ext cx="6488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1 0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7041358" y="1618061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73919" y="1113235"/>
            <a:ext cx="7802166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估一估，哪两袋珠子合起来够穿一条项链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944417" y="3573066"/>
            <a:ext cx="343019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17=70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（颗）　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122760" y="4011217"/>
            <a:ext cx="6755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答：前两袋珠子合起来够穿一条项链。　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51450" y="2031208"/>
            <a:ext cx="4302919" cy="1341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81913" y="2487217"/>
            <a:ext cx="1046560" cy="1327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圆角矩形标注 10"/>
          <p:cNvSpPr/>
          <p:nvPr/>
        </p:nvSpPr>
        <p:spPr>
          <a:xfrm>
            <a:off x="5868093" y="1880309"/>
            <a:ext cx="2232155" cy="648045"/>
          </a:xfrm>
          <a:prstGeom prst="wedgeRoundRectCallout">
            <a:avLst>
              <a:gd name="adj1" fmla="val 54164"/>
              <a:gd name="adj2" fmla="val -7686"/>
              <a:gd name="adj3" fmla="val 16667"/>
            </a:avLst>
          </a:prstGeom>
          <a:noFill/>
          <a:ln>
            <a:solidFill>
              <a:srgbClr val="0070C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颗珠子能穿一条项链。</a:t>
            </a:r>
            <a:endParaRPr lang="zh-CN" altLang="en-US" sz="2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94112" y="465535"/>
            <a:ext cx="677584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．用小棒或计算器做一做，算一算。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760935" y="1601391"/>
            <a:ext cx="626030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27 + 24 =      35 + 15 =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69 –11 =      38 + 62 =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3773093" y="1869283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6731796" y="1869283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3746897" y="2625329"/>
            <a:ext cx="7655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765133" y="2613423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5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94112" y="465535"/>
            <a:ext cx="677584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．用竖式计算。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102519" y="1070373"/>
            <a:ext cx="7055644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26+7=      18+27=        3+39=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26+27=     18+47=        23+39=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890588" y="2139554"/>
            <a:ext cx="15847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2  6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82231" y="2463404"/>
            <a:ext cx="6500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892971" y="2463404"/>
            <a:ext cx="17347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7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 flipV="1">
            <a:off x="738190" y="2895600"/>
            <a:ext cx="1583531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358504" y="2625330"/>
            <a:ext cx="6488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553766" y="2890838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963217" y="2890838"/>
            <a:ext cx="6488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321721" y="1168004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712495" y="1168004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3109915" y="2147889"/>
            <a:ext cx="15835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1  8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2901554" y="2472929"/>
            <a:ext cx="6488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3059908" y="2472929"/>
            <a:ext cx="17347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2  7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>
            <a:cxnSpLocks noChangeShapeType="1"/>
          </p:cNvCxnSpPr>
          <p:nvPr/>
        </p:nvCxnSpPr>
        <p:spPr bwMode="auto">
          <a:xfrm flipV="1">
            <a:off x="2956322" y="2903935"/>
            <a:ext cx="1584722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3576640" y="2634855"/>
            <a:ext cx="65008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3844528" y="2884886"/>
            <a:ext cx="7655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3190875" y="2890838"/>
            <a:ext cx="6488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6020992" y="2139554"/>
            <a:ext cx="15835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3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5812632" y="2463404"/>
            <a:ext cx="6488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4"/>
          <p:cNvSpPr txBox="1">
            <a:spLocks noChangeArrowheads="1"/>
          </p:cNvSpPr>
          <p:nvPr/>
        </p:nvSpPr>
        <p:spPr bwMode="auto">
          <a:xfrm>
            <a:off x="5970985" y="2463404"/>
            <a:ext cx="17347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3  9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5" name="直接连接符 44"/>
          <p:cNvCxnSpPr>
            <a:cxnSpLocks noChangeShapeType="1"/>
          </p:cNvCxnSpPr>
          <p:nvPr/>
        </p:nvCxnSpPr>
        <p:spPr bwMode="auto">
          <a:xfrm flipV="1">
            <a:off x="5867401" y="2895600"/>
            <a:ext cx="1584722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6487717" y="2625330"/>
            <a:ext cx="65008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6759180" y="2890838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4"/>
          <p:cNvSpPr txBox="1">
            <a:spLocks noChangeArrowheads="1"/>
          </p:cNvSpPr>
          <p:nvPr/>
        </p:nvSpPr>
        <p:spPr bwMode="auto">
          <a:xfrm>
            <a:off x="6101954" y="2884886"/>
            <a:ext cx="6488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4"/>
          <p:cNvSpPr txBox="1">
            <a:spLocks noChangeArrowheads="1"/>
          </p:cNvSpPr>
          <p:nvPr/>
        </p:nvSpPr>
        <p:spPr bwMode="auto">
          <a:xfrm>
            <a:off x="7362827" y="1168004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4"/>
          <p:cNvSpPr txBox="1">
            <a:spLocks noChangeArrowheads="1"/>
          </p:cNvSpPr>
          <p:nvPr/>
        </p:nvSpPr>
        <p:spPr bwMode="auto">
          <a:xfrm>
            <a:off x="820344" y="3336133"/>
            <a:ext cx="15835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2  6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4"/>
          <p:cNvSpPr txBox="1">
            <a:spLocks noChangeArrowheads="1"/>
          </p:cNvSpPr>
          <p:nvPr/>
        </p:nvSpPr>
        <p:spPr bwMode="auto">
          <a:xfrm>
            <a:off x="611981" y="3659983"/>
            <a:ext cx="6488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4"/>
          <p:cNvSpPr txBox="1">
            <a:spLocks noChangeArrowheads="1"/>
          </p:cNvSpPr>
          <p:nvPr/>
        </p:nvSpPr>
        <p:spPr bwMode="auto">
          <a:xfrm>
            <a:off x="756048" y="3659983"/>
            <a:ext cx="17347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2  7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3" name="直接连接符 52"/>
          <p:cNvCxnSpPr>
            <a:cxnSpLocks noChangeShapeType="1"/>
          </p:cNvCxnSpPr>
          <p:nvPr/>
        </p:nvCxnSpPr>
        <p:spPr bwMode="auto">
          <a:xfrm flipV="1">
            <a:off x="666751" y="4092179"/>
            <a:ext cx="1584722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" name="Text Box 4"/>
          <p:cNvSpPr txBox="1">
            <a:spLocks noChangeArrowheads="1"/>
          </p:cNvSpPr>
          <p:nvPr/>
        </p:nvSpPr>
        <p:spPr bwMode="auto">
          <a:xfrm>
            <a:off x="1287069" y="3823098"/>
            <a:ext cx="65008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4"/>
          <p:cNvSpPr txBox="1">
            <a:spLocks noChangeArrowheads="1"/>
          </p:cNvSpPr>
          <p:nvPr/>
        </p:nvSpPr>
        <p:spPr bwMode="auto">
          <a:xfrm>
            <a:off x="1478758" y="4085035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885827" y="4085035"/>
            <a:ext cx="6488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2415780" y="1743075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3142062" y="3323035"/>
            <a:ext cx="15835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1  8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4"/>
          <p:cNvSpPr txBox="1">
            <a:spLocks noChangeArrowheads="1"/>
          </p:cNvSpPr>
          <p:nvPr/>
        </p:nvSpPr>
        <p:spPr bwMode="auto">
          <a:xfrm>
            <a:off x="2933702" y="3646885"/>
            <a:ext cx="6488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4"/>
          <p:cNvSpPr txBox="1">
            <a:spLocks noChangeArrowheads="1"/>
          </p:cNvSpPr>
          <p:nvPr/>
        </p:nvSpPr>
        <p:spPr bwMode="auto">
          <a:xfrm>
            <a:off x="3077767" y="3646885"/>
            <a:ext cx="17347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4  7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1" name="直接连接符 60"/>
          <p:cNvCxnSpPr>
            <a:cxnSpLocks noChangeShapeType="1"/>
          </p:cNvCxnSpPr>
          <p:nvPr/>
        </p:nvCxnSpPr>
        <p:spPr bwMode="auto">
          <a:xfrm flipV="1">
            <a:off x="2988469" y="4079081"/>
            <a:ext cx="1584722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Text Box 4"/>
          <p:cNvSpPr txBox="1">
            <a:spLocks noChangeArrowheads="1"/>
          </p:cNvSpPr>
          <p:nvPr/>
        </p:nvSpPr>
        <p:spPr bwMode="auto">
          <a:xfrm>
            <a:off x="3609977" y="3810001"/>
            <a:ext cx="64889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3800477" y="4071939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4"/>
          <p:cNvSpPr txBox="1">
            <a:spLocks noChangeArrowheads="1"/>
          </p:cNvSpPr>
          <p:nvPr/>
        </p:nvSpPr>
        <p:spPr bwMode="auto">
          <a:xfrm>
            <a:off x="3207546" y="4071939"/>
            <a:ext cx="6488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4"/>
          <p:cNvSpPr txBox="1">
            <a:spLocks noChangeArrowheads="1"/>
          </p:cNvSpPr>
          <p:nvPr/>
        </p:nvSpPr>
        <p:spPr bwMode="auto">
          <a:xfrm>
            <a:off x="4725593" y="1743075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4"/>
          <p:cNvSpPr txBox="1">
            <a:spLocks noChangeArrowheads="1"/>
          </p:cNvSpPr>
          <p:nvPr/>
        </p:nvSpPr>
        <p:spPr bwMode="auto">
          <a:xfrm>
            <a:off x="5941219" y="3312320"/>
            <a:ext cx="15847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2  3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 Box 4"/>
          <p:cNvSpPr txBox="1">
            <a:spLocks noChangeArrowheads="1"/>
          </p:cNvSpPr>
          <p:nvPr/>
        </p:nvSpPr>
        <p:spPr bwMode="auto">
          <a:xfrm>
            <a:off x="5732862" y="3636170"/>
            <a:ext cx="6500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 Box 4"/>
          <p:cNvSpPr txBox="1">
            <a:spLocks noChangeArrowheads="1"/>
          </p:cNvSpPr>
          <p:nvPr/>
        </p:nvSpPr>
        <p:spPr bwMode="auto">
          <a:xfrm>
            <a:off x="5876927" y="3636170"/>
            <a:ext cx="17347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3  9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" name="直接连接符 68"/>
          <p:cNvCxnSpPr>
            <a:cxnSpLocks noChangeShapeType="1"/>
          </p:cNvCxnSpPr>
          <p:nvPr/>
        </p:nvCxnSpPr>
        <p:spPr bwMode="auto">
          <a:xfrm flipV="1">
            <a:off x="5788821" y="4068366"/>
            <a:ext cx="1583531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0" name="Text Box 4"/>
          <p:cNvSpPr txBox="1">
            <a:spLocks noChangeArrowheads="1"/>
          </p:cNvSpPr>
          <p:nvPr/>
        </p:nvSpPr>
        <p:spPr bwMode="auto">
          <a:xfrm>
            <a:off x="6409135" y="3798094"/>
            <a:ext cx="6488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600826" y="4061223"/>
            <a:ext cx="7655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6006704" y="4061223"/>
            <a:ext cx="6488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7525943" y="1725216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20" grpId="0"/>
      <p:bldP spid="35" grpId="0"/>
      <p:bldP spid="36" grpId="0"/>
      <p:bldP spid="37" grpId="0"/>
      <p:bldP spid="39" grpId="0"/>
      <p:bldP spid="40" grpId="0"/>
      <p:bldP spid="41" grpId="0"/>
      <p:bldP spid="42" grpId="0"/>
      <p:bldP spid="43" grpId="0"/>
      <p:bldP spid="44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70" grpId="0"/>
      <p:bldP spid="71" grpId="0"/>
      <p:bldP spid="72" grpId="0"/>
      <p:bldP spid="7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7918" y="519113"/>
            <a:ext cx="213904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．森林医生。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434579" y="1145382"/>
            <a:ext cx="8427244" cy="2128838"/>
            <a:chOff x="434181" y="1956593"/>
            <a:chExt cx="8427243" cy="2838451"/>
          </a:xfrm>
        </p:grpSpPr>
        <p:pic>
          <p:nvPicPr>
            <p:cNvPr id="15382" name="图片 49" descr="21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62699" y="1956593"/>
              <a:ext cx="2498725" cy="279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3" name="图片 50" descr="21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34181" y="2005806"/>
              <a:ext cx="2500313" cy="2789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4" name="图片 51" descr="21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356768" y="1959061"/>
              <a:ext cx="2498725" cy="2789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85" name="TextBox 18"/>
            <p:cNvSpPr txBox="1">
              <a:spLocks noChangeArrowheads="1"/>
            </p:cNvSpPr>
            <p:nvPr/>
          </p:nvSpPr>
          <p:spPr bwMode="auto">
            <a:xfrm>
              <a:off x="1219993" y="2416992"/>
              <a:ext cx="928687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3 6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86" name="TextBox 19"/>
            <p:cNvSpPr txBox="1">
              <a:spLocks noChangeArrowheads="1"/>
            </p:cNvSpPr>
            <p:nvPr/>
          </p:nvSpPr>
          <p:spPr bwMode="auto">
            <a:xfrm>
              <a:off x="784324" y="2959349"/>
              <a:ext cx="928688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87" name="TextBox 20"/>
            <p:cNvSpPr txBox="1">
              <a:spLocks noChangeArrowheads="1"/>
            </p:cNvSpPr>
            <p:nvPr/>
          </p:nvSpPr>
          <p:spPr bwMode="auto">
            <a:xfrm>
              <a:off x="1202840" y="2931649"/>
              <a:ext cx="131237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2 9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388" name="直接连接符 55"/>
            <p:cNvCxnSpPr>
              <a:cxnSpLocks noChangeShapeType="1"/>
            </p:cNvCxnSpPr>
            <p:nvPr/>
          </p:nvCxnSpPr>
          <p:spPr bwMode="auto">
            <a:xfrm>
              <a:off x="908844" y="3512297"/>
              <a:ext cx="1439863" cy="1588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389" name="TextBox 22"/>
            <p:cNvSpPr txBox="1">
              <a:spLocks noChangeArrowheads="1"/>
            </p:cNvSpPr>
            <p:nvPr/>
          </p:nvSpPr>
          <p:spPr bwMode="auto">
            <a:xfrm>
              <a:off x="1202840" y="3567277"/>
              <a:ext cx="1386498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5 5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90" name="TextBox 18"/>
            <p:cNvSpPr txBox="1">
              <a:spLocks noChangeArrowheads="1"/>
            </p:cNvSpPr>
            <p:nvPr/>
          </p:nvSpPr>
          <p:spPr bwMode="auto">
            <a:xfrm>
              <a:off x="4141786" y="2816760"/>
              <a:ext cx="928687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3 7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91" name="TextBox 19"/>
            <p:cNvSpPr txBox="1">
              <a:spLocks noChangeArrowheads="1"/>
            </p:cNvSpPr>
            <p:nvPr/>
          </p:nvSpPr>
          <p:spPr bwMode="auto">
            <a:xfrm>
              <a:off x="3643312" y="2842174"/>
              <a:ext cx="928688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92" name="TextBox 20"/>
            <p:cNvSpPr txBox="1">
              <a:spLocks noChangeArrowheads="1"/>
            </p:cNvSpPr>
            <p:nvPr/>
          </p:nvSpPr>
          <p:spPr bwMode="auto">
            <a:xfrm>
              <a:off x="4107656" y="2416992"/>
              <a:ext cx="36830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393" name="直接连接符 64"/>
            <p:cNvCxnSpPr>
              <a:cxnSpLocks noChangeShapeType="1"/>
            </p:cNvCxnSpPr>
            <p:nvPr/>
          </p:nvCxnSpPr>
          <p:spPr bwMode="auto">
            <a:xfrm>
              <a:off x="3813969" y="3502456"/>
              <a:ext cx="1439863" cy="1588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394" name="TextBox 23"/>
            <p:cNvSpPr txBox="1">
              <a:spLocks noChangeArrowheads="1"/>
            </p:cNvSpPr>
            <p:nvPr/>
          </p:nvSpPr>
          <p:spPr bwMode="auto">
            <a:xfrm>
              <a:off x="4149330" y="3518595"/>
              <a:ext cx="99226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7 7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95" name="TextBox 18"/>
            <p:cNvSpPr txBox="1">
              <a:spLocks noChangeArrowheads="1"/>
            </p:cNvSpPr>
            <p:nvPr/>
          </p:nvSpPr>
          <p:spPr bwMode="auto">
            <a:xfrm>
              <a:off x="7132958" y="2549786"/>
              <a:ext cx="1289261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2 5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96" name="TextBox 19"/>
            <p:cNvSpPr txBox="1">
              <a:spLocks noChangeArrowheads="1"/>
            </p:cNvSpPr>
            <p:nvPr/>
          </p:nvSpPr>
          <p:spPr bwMode="auto">
            <a:xfrm>
              <a:off x="6683373" y="3099306"/>
              <a:ext cx="928688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97" name="TextBox 20"/>
            <p:cNvSpPr txBox="1">
              <a:spLocks noChangeArrowheads="1"/>
            </p:cNvSpPr>
            <p:nvPr/>
          </p:nvSpPr>
          <p:spPr bwMode="auto">
            <a:xfrm>
              <a:off x="7097881" y="3059617"/>
              <a:ext cx="1200848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7 5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398" name="直接连接符 72"/>
            <p:cNvCxnSpPr>
              <a:cxnSpLocks noChangeShapeType="1"/>
            </p:cNvCxnSpPr>
            <p:nvPr/>
          </p:nvCxnSpPr>
          <p:spPr bwMode="auto">
            <a:xfrm>
              <a:off x="6782659" y="3641491"/>
              <a:ext cx="1439863" cy="1588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399" name="TextBox 22"/>
            <p:cNvSpPr txBox="1">
              <a:spLocks noChangeArrowheads="1"/>
            </p:cNvSpPr>
            <p:nvPr/>
          </p:nvSpPr>
          <p:spPr bwMode="auto">
            <a:xfrm>
              <a:off x="7147717" y="3564088"/>
              <a:ext cx="115600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9 0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1188246" y="2350299"/>
            <a:ext cx="872729" cy="461665"/>
            <a:chOff x="2762199" y="4909211"/>
            <a:chExt cx="872922" cy="614489"/>
          </a:xfrm>
        </p:grpSpPr>
        <p:sp>
          <p:nvSpPr>
            <p:cNvPr id="7" name="圆角矩形 6"/>
            <p:cNvSpPr/>
            <p:nvPr/>
          </p:nvSpPr>
          <p:spPr>
            <a:xfrm>
              <a:off x="2762199" y="5021729"/>
              <a:ext cx="777651" cy="359739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4" name="TextBox 31"/>
            <p:cNvSpPr txBox="1">
              <a:spLocks noChangeArrowheads="1"/>
            </p:cNvSpPr>
            <p:nvPr/>
          </p:nvSpPr>
          <p:spPr bwMode="auto">
            <a:xfrm>
              <a:off x="2762199" y="4909211"/>
              <a:ext cx="872922" cy="6144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spc="-75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6 5</a:t>
              </a:r>
              <a:endParaRPr lang="zh-CN" altLang="en-US" sz="2400" spc="-7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3881437" y="3201590"/>
            <a:ext cx="1987154" cy="1425451"/>
            <a:chOff x="3532069" y="4267023"/>
            <a:chExt cx="1986803" cy="1901861"/>
          </a:xfrm>
        </p:grpSpPr>
        <p:sp>
          <p:nvSpPr>
            <p:cNvPr id="15374" name="Text Box 4"/>
            <p:cNvSpPr txBox="1">
              <a:spLocks noChangeArrowheads="1"/>
            </p:cNvSpPr>
            <p:nvPr/>
          </p:nvSpPr>
          <p:spPr bwMode="auto">
            <a:xfrm>
              <a:off x="3934762" y="4267023"/>
              <a:ext cx="1584110" cy="554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7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4</a:t>
              </a:r>
              <a:endPara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75" name="Text Box 4"/>
            <p:cNvSpPr txBox="1">
              <a:spLocks noChangeArrowheads="1"/>
            </p:cNvSpPr>
            <p:nvPr/>
          </p:nvSpPr>
          <p:spPr bwMode="auto">
            <a:xfrm>
              <a:off x="3532069" y="4785616"/>
              <a:ext cx="649287" cy="554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27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endPara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76" name="Text Box 4"/>
            <p:cNvSpPr txBox="1">
              <a:spLocks noChangeArrowheads="1"/>
            </p:cNvSpPr>
            <p:nvPr/>
          </p:nvSpPr>
          <p:spPr bwMode="auto">
            <a:xfrm>
              <a:off x="3600754" y="4785616"/>
              <a:ext cx="1806322" cy="554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7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3 7</a:t>
              </a:r>
              <a:endPara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377" name="直接连接符 102"/>
            <p:cNvCxnSpPr>
              <a:cxnSpLocks noChangeShapeType="1"/>
            </p:cNvCxnSpPr>
            <p:nvPr/>
          </p:nvCxnSpPr>
          <p:spPr bwMode="auto">
            <a:xfrm flipV="1">
              <a:off x="3689105" y="5530713"/>
              <a:ext cx="1584325" cy="0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378" name="Text Box 4"/>
            <p:cNvSpPr txBox="1">
              <a:spLocks noChangeArrowheads="1"/>
            </p:cNvSpPr>
            <p:nvPr/>
          </p:nvSpPr>
          <p:spPr bwMode="auto">
            <a:xfrm>
              <a:off x="4481266" y="5614520"/>
              <a:ext cx="766425" cy="554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7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79" name="Text Box 4"/>
            <p:cNvSpPr txBox="1">
              <a:spLocks noChangeArrowheads="1"/>
            </p:cNvSpPr>
            <p:nvPr/>
          </p:nvSpPr>
          <p:spPr bwMode="auto">
            <a:xfrm>
              <a:off x="4071967" y="5614519"/>
              <a:ext cx="649288" cy="554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7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459706" y="2009776"/>
            <a:ext cx="2539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 bwMode="auto">
          <a:xfrm>
            <a:off x="4170760" y="2356248"/>
            <a:ext cx="872728" cy="461665"/>
            <a:chOff x="2762199" y="4909211"/>
            <a:chExt cx="872922" cy="616160"/>
          </a:xfrm>
        </p:grpSpPr>
        <p:sp>
          <p:nvSpPr>
            <p:cNvPr id="78" name="圆角矩形 77"/>
            <p:cNvSpPr/>
            <p:nvPr/>
          </p:nvSpPr>
          <p:spPr>
            <a:xfrm>
              <a:off x="2762199" y="5022034"/>
              <a:ext cx="777651" cy="359128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9" name="TextBox 31"/>
            <p:cNvSpPr txBox="1">
              <a:spLocks noChangeArrowheads="1"/>
            </p:cNvSpPr>
            <p:nvPr/>
          </p:nvSpPr>
          <p:spPr bwMode="auto">
            <a:xfrm>
              <a:off x="2762199" y="4909211"/>
              <a:ext cx="872922" cy="616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spc="-75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4 1</a:t>
              </a:r>
              <a:endParaRPr lang="zh-CN" altLang="en-US" sz="2400" spc="-7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 bwMode="auto">
          <a:xfrm>
            <a:off x="7133037" y="2411017"/>
            <a:ext cx="1110853" cy="461665"/>
            <a:chOff x="2762199" y="4909211"/>
            <a:chExt cx="1111297" cy="616160"/>
          </a:xfrm>
        </p:grpSpPr>
        <p:sp>
          <p:nvSpPr>
            <p:cNvPr id="81" name="圆角矩形 80"/>
            <p:cNvSpPr/>
            <p:nvPr/>
          </p:nvSpPr>
          <p:spPr>
            <a:xfrm>
              <a:off x="2762199" y="5022034"/>
              <a:ext cx="777789" cy="359128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" name="TextBox 31"/>
            <p:cNvSpPr txBox="1">
              <a:spLocks noChangeArrowheads="1"/>
            </p:cNvSpPr>
            <p:nvPr/>
          </p:nvSpPr>
          <p:spPr bwMode="auto">
            <a:xfrm>
              <a:off x="2783639" y="4909211"/>
              <a:ext cx="1089857" cy="616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spc="-75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endParaRPr lang="zh-CN" altLang="en-US" sz="2400" spc="-7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3" name="矩形 82"/>
          <p:cNvSpPr>
            <a:spLocks noChangeArrowheads="1"/>
          </p:cNvSpPr>
          <p:nvPr/>
        </p:nvSpPr>
        <p:spPr bwMode="auto">
          <a:xfrm>
            <a:off x="7360444" y="2118124"/>
            <a:ext cx="2539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 Box 4"/>
          <p:cNvSpPr txBox="1">
            <a:spLocks noChangeArrowheads="1"/>
          </p:cNvSpPr>
          <p:nvPr/>
        </p:nvSpPr>
        <p:spPr bwMode="auto">
          <a:xfrm>
            <a:off x="1332310" y="3212307"/>
            <a:ext cx="4000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21571" y="1447801"/>
            <a:ext cx="7075885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27485" y="357187"/>
            <a:ext cx="795099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每辆车最多能坐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人，哪两个班合坐一辆车最合适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017294" y="3215879"/>
            <a:ext cx="4000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43113" y="3651648"/>
            <a:ext cx="4139595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答：一（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）班和二（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）班；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一（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）班和二（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）班。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2" grpId="0"/>
      <p:bldP spid="11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43027" y="2085977"/>
            <a:ext cx="682942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通过这节课的学习，你有什么收获？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5163741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0" y="542926"/>
            <a:ext cx="352404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一、创设情景，激发想象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71552" y="1275161"/>
            <a:ext cx="7787879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秋天到了，果园里的苹果成熟了，又大又红的苹果散发着诱人的香甜。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83456" y="2571751"/>
            <a:ext cx="7897416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同学们，你们想吃吗？为了能使更多人分享到这美味的苹果，淘气和笑笑一大早就赶到果园去摘苹果，我们快去看看吧！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311129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二、探究新知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0312" y="1383507"/>
            <a:ext cx="7783115" cy="172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76377" y="3327797"/>
            <a:ext cx="68972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请你估一估，这个箱子装得下吗？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41737" y="573881"/>
            <a:ext cx="521681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把两个数中的一个数看成整十数。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807371" y="1383506"/>
            <a:ext cx="464462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①把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估成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不变。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822848" y="2842022"/>
            <a:ext cx="478869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②把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估成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不变。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835946" y="2097881"/>
            <a:ext cx="597574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，装得下。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907382" y="3598070"/>
            <a:ext cx="590431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，装得下。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39354" y="591741"/>
            <a:ext cx="554474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把两个数都看成整十数：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1656160" y="2031206"/>
            <a:ext cx="5688806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，装得下。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971552" y="2737248"/>
            <a:ext cx="7921229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用整十数来估算很方便。像这样把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看作整十数来进行计算的方法，叫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估算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56162" y="1383506"/>
            <a:ext cx="547211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估成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估成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5" grpId="0"/>
      <p:bldP spid="46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00164" y="1383506"/>
            <a:ext cx="167738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怎样列式？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3" name="组合 82"/>
          <p:cNvGrpSpPr/>
          <p:nvPr/>
        </p:nvGrpSpPr>
        <p:grpSpPr bwMode="auto">
          <a:xfrm>
            <a:off x="1691878" y="2247901"/>
            <a:ext cx="6174386" cy="531019"/>
            <a:chOff x="1883096" y="4089337"/>
            <a:chExt cx="6174766" cy="707758"/>
          </a:xfrm>
        </p:grpSpPr>
        <p:sp>
          <p:nvSpPr>
            <p:cNvPr id="84" name="圆角矩形 83"/>
            <p:cNvSpPr/>
            <p:nvPr/>
          </p:nvSpPr>
          <p:spPr>
            <a:xfrm>
              <a:off x="1883096" y="4136944"/>
              <a:ext cx="1007331" cy="647456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3848939" y="4138531"/>
              <a:ext cx="1007331" cy="64904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5826689" y="4149639"/>
              <a:ext cx="1007331" cy="647456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988064" y="4089337"/>
              <a:ext cx="700131" cy="7014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7181" name="矩形 87"/>
            <p:cNvSpPr>
              <a:spLocks noChangeArrowheads="1"/>
            </p:cNvSpPr>
            <p:nvPr/>
          </p:nvSpPr>
          <p:spPr bwMode="auto">
            <a:xfrm>
              <a:off x="5110082" y="4229237"/>
              <a:ext cx="453998" cy="553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82" name="矩形 88"/>
            <p:cNvSpPr>
              <a:spLocks noChangeArrowheads="1"/>
            </p:cNvSpPr>
            <p:nvPr/>
          </p:nvSpPr>
          <p:spPr bwMode="auto">
            <a:xfrm>
              <a:off x="6834375" y="4089337"/>
              <a:ext cx="1223487" cy="67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（个）</a:t>
              </a:r>
              <a:endParaRPr lang="zh-CN" altLang="en-US" sz="27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0" name="矩形 89"/>
          <p:cNvSpPr>
            <a:spLocks noChangeArrowheads="1"/>
          </p:cNvSpPr>
          <p:nvPr/>
        </p:nvSpPr>
        <p:spPr bwMode="auto">
          <a:xfrm>
            <a:off x="1872854" y="2271714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1" name="矩形 90"/>
          <p:cNvSpPr>
            <a:spLocks noChangeArrowheads="1"/>
          </p:cNvSpPr>
          <p:nvPr/>
        </p:nvSpPr>
        <p:spPr bwMode="auto">
          <a:xfrm>
            <a:off x="2938463" y="2286001"/>
            <a:ext cx="31162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+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3854054" y="2283620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38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09614" y="573881"/>
            <a:ext cx="367793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．一共摘了多少个苹果？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338263" y="3057526"/>
            <a:ext cx="6652022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用摆小棒的方法来计算两位数加一位数的进位加法。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0" grpId="0"/>
      <p:bldP spid="91" grpId="0"/>
      <p:bldP spid="9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 Box 4"/>
          <p:cNvSpPr txBox="1">
            <a:spLocks noChangeArrowheads="1"/>
          </p:cNvSpPr>
          <p:nvPr/>
        </p:nvSpPr>
        <p:spPr bwMode="auto">
          <a:xfrm>
            <a:off x="3184923" y="1368029"/>
            <a:ext cx="27932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" name="Text Box 4"/>
          <p:cNvSpPr txBox="1">
            <a:spLocks noChangeArrowheads="1"/>
          </p:cNvSpPr>
          <p:nvPr/>
        </p:nvSpPr>
        <p:spPr bwMode="auto">
          <a:xfrm>
            <a:off x="3579021" y="1924050"/>
            <a:ext cx="22455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" name="Text Box 4"/>
          <p:cNvSpPr txBox="1">
            <a:spLocks noChangeArrowheads="1"/>
          </p:cNvSpPr>
          <p:nvPr/>
        </p:nvSpPr>
        <p:spPr bwMode="auto">
          <a:xfrm>
            <a:off x="3670698" y="3394473"/>
            <a:ext cx="21645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" name="Text Box 4"/>
          <p:cNvSpPr txBox="1">
            <a:spLocks noChangeArrowheads="1"/>
          </p:cNvSpPr>
          <p:nvPr/>
        </p:nvSpPr>
        <p:spPr bwMode="auto">
          <a:xfrm>
            <a:off x="3754043" y="4030266"/>
            <a:ext cx="22455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2351487" y="647700"/>
            <a:ext cx="4936331" cy="540544"/>
            <a:chOff x="2351838" y="1201964"/>
            <a:chExt cx="4935850" cy="720725"/>
          </a:xfrm>
        </p:grpSpPr>
        <p:pic>
          <p:nvPicPr>
            <p:cNvPr id="8230" name="图片 66" descr="5 (2)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758238" y="1201964"/>
              <a:ext cx="406400" cy="720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1" name="图片 67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639300" y="1282926"/>
              <a:ext cx="134938" cy="57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2" name="图片 68" descr="5 (2)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64638" y="1201964"/>
              <a:ext cx="404812" cy="720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3" name="图片 69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791700" y="1282926"/>
              <a:ext cx="134938" cy="57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4" name="图片 70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953625" y="1281339"/>
              <a:ext cx="134938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5" name="图片 71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106025" y="1281339"/>
              <a:ext cx="134938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6" name="图片 72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260013" y="1284514"/>
              <a:ext cx="134937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7" name="图片 73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12413" y="1284514"/>
              <a:ext cx="134937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8" name="图片 74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574338" y="1282926"/>
              <a:ext cx="134937" cy="57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9" name="图片 75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726738" y="1282926"/>
              <a:ext cx="134937" cy="57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0" name="图片 76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918825" y="1266258"/>
              <a:ext cx="134937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1" name="图片 77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53762" y="1268628"/>
              <a:ext cx="134937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2" name="图片 78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184537" y="1268628"/>
              <a:ext cx="134937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3" name="图片 79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27668" y="1268628"/>
              <a:ext cx="134937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" name="圆角矩形 80"/>
            <p:cNvSpPr/>
            <p:nvPr/>
          </p:nvSpPr>
          <p:spPr>
            <a:xfrm>
              <a:off x="4924527" y="1224189"/>
              <a:ext cx="2363161" cy="660400"/>
            </a:xfrm>
            <a:prstGeom prst="roundRect">
              <a:avLst/>
            </a:prstGeom>
            <a:noFill/>
            <a:ln>
              <a:solidFill>
                <a:srgbClr val="7030A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3628064" y="1233714"/>
              <a:ext cx="1233367" cy="660400"/>
            </a:xfrm>
            <a:prstGeom prst="roundRect">
              <a:avLst/>
            </a:prstGeom>
            <a:noFill/>
            <a:ln>
              <a:solidFill>
                <a:srgbClr val="7030A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8246" name="图片 98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467193" y="1268628"/>
              <a:ext cx="134937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7" name="图片 99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589251" y="1268628"/>
              <a:ext cx="134937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8" name="图片 100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736078" y="1268628"/>
              <a:ext cx="134937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9" name="图片 101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884992" y="1268628"/>
              <a:ext cx="134938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0" name="图片 102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018065" y="1268628"/>
              <a:ext cx="134938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1" name="图片 112" descr="5 (2)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351838" y="1201964"/>
              <a:ext cx="406400" cy="720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2" name="图片 113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149685" y="1268628"/>
              <a:ext cx="134938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3" name="图片 114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290924" y="1268628"/>
              <a:ext cx="134938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4" name="图片 115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425862" y="1268628"/>
              <a:ext cx="134938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5" name="图片 116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560800" y="1268628"/>
              <a:ext cx="134938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6" name="图片 117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695738" y="1268628"/>
              <a:ext cx="134938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7" name="图片 118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830676" y="1268628"/>
              <a:ext cx="134938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8" name="图片 119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943511" y="1268628"/>
              <a:ext cx="134938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59" name="图片 120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079148" y="1268628"/>
              <a:ext cx="134938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6"/>
          <p:cNvGrpSpPr/>
          <p:nvPr/>
        </p:nvGrpSpPr>
        <p:grpSpPr bwMode="auto">
          <a:xfrm>
            <a:off x="2140744" y="2571751"/>
            <a:ext cx="5337572" cy="564356"/>
            <a:chOff x="1802821" y="3180560"/>
            <a:chExt cx="5337703" cy="752475"/>
          </a:xfrm>
        </p:grpSpPr>
        <p:pic>
          <p:nvPicPr>
            <p:cNvPr id="8200" name="图片 82" descr="5 (2)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07633" y="3212310"/>
              <a:ext cx="404812" cy="720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1" name="图片 83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088695" y="3294860"/>
              <a:ext cx="134938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2" name="图片 84" descr="5 (2)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612445" y="3212310"/>
              <a:ext cx="404813" cy="720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3" name="图片 85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241095" y="3294860"/>
              <a:ext cx="134938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4" name="图片 86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403020" y="3293272"/>
              <a:ext cx="134938" cy="57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5" name="图片 87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555420" y="3293272"/>
              <a:ext cx="134938" cy="57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6" name="图片 88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709408" y="3296447"/>
              <a:ext cx="133350" cy="57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7" name="图片 89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861808" y="3296447"/>
              <a:ext cx="133350" cy="57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8" name="图片 90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23733" y="3294860"/>
              <a:ext cx="133350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9" name="图片 91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176133" y="3294860"/>
              <a:ext cx="133350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0" name="图片 92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598541" y="3309717"/>
              <a:ext cx="134937" cy="57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1" name="图片 93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742551" y="3309717"/>
              <a:ext cx="134937" cy="57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2" name="图片 94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958566" y="3291685"/>
              <a:ext cx="134937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3" name="图片 95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110966" y="3291685"/>
              <a:ext cx="134937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7" name="圆角矩形 96"/>
            <p:cNvSpPr/>
            <p:nvPr/>
          </p:nvSpPr>
          <p:spPr>
            <a:xfrm>
              <a:off x="4598477" y="3180560"/>
              <a:ext cx="323858" cy="752475"/>
            </a:xfrm>
            <a:prstGeom prst="roundRect">
              <a:avLst/>
            </a:prstGeom>
            <a:noFill/>
            <a:ln>
              <a:solidFill>
                <a:srgbClr val="7030A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1802821" y="3180560"/>
              <a:ext cx="2651587" cy="752475"/>
            </a:xfrm>
            <a:prstGeom prst="roundRect">
              <a:avLst/>
            </a:prstGeom>
            <a:noFill/>
            <a:ln>
              <a:solidFill>
                <a:srgbClr val="7030A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8216" name="图片 103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245903" y="3291685"/>
              <a:ext cx="134937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7" name="图片 104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98303" y="3291685"/>
              <a:ext cx="134937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8" name="图片 105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533240" y="3284541"/>
              <a:ext cx="134937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9" name="图片 106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685640" y="3284541"/>
              <a:ext cx="134937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0" name="图片 107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839994" y="3283143"/>
              <a:ext cx="134937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1" name="图片 121" descr="5 (2)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802821" y="3196434"/>
              <a:ext cx="404812" cy="720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2" name="图片 122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953922" y="3268665"/>
              <a:ext cx="134937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3" name="图片 123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106322" y="3268665"/>
              <a:ext cx="134937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4" name="图片 124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260676" y="3267267"/>
              <a:ext cx="134937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5" name="图片 125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395613" y="3267267"/>
              <a:ext cx="134937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6" name="图片 126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537835" y="3268665"/>
              <a:ext cx="134937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7" name="图片 127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690235" y="3268665"/>
              <a:ext cx="134937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8" name="图片 128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844589" y="3267267"/>
              <a:ext cx="134937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9" name="图片 129" descr="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005587" y="3269647"/>
              <a:ext cx="134937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  <p:bldP spid="110" grpId="0"/>
      <p:bldP spid="111" grpId="0"/>
      <p:bldP spid="1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7381" y="465536"/>
            <a:ext cx="5287566" cy="1694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1" name="Text Box 4"/>
          <p:cNvSpPr txBox="1">
            <a:spLocks noChangeArrowheads="1"/>
          </p:cNvSpPr>
          <p:nvPr/>
        </p:nvSpPr>
        <p:spPr bwMode="auto">
          <a:xfrm>
            <a:off x="3373041" y="2768204"/>
            <a:ext cx="158472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3  8</a:t>
            </a:r>
            <a:endParaRPr lang="zh-CN" altLang="en-US" sz="27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2" name="Text Box 4"/>
          <p:cNvSpPr txBox="1">
            <a:spLocks noChangeArrowheads="1"/>
          </p:cNvSpPr>
          <p:nvPr/>
        </p:nvSpPr>
        <p:spPr bwMode="auto">
          <a:xfrm>
            <a:off x="3131346" y="3245644"/>
            <a:ext cx="6500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7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lang="zh-CN" altLang="en-US" sz="27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" name="Text Box 4"/>
          <p:cNvSpPr txBox="1">
            <a:spLocks noChangeArrowheads="1"/>
          </p:cNvSpPr>
          <p:nvPr/>
        </p:nvSpPr>
        <p:spPr bwMode="auto">
          <a:xfrm>
            <a:off x="3298033" y="3243262"/>
            <a:ext cx="173474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1  7</a:t>
            </a:r>
            <a:endParaRPr lang="zh-CN" altLang="en-US" sz="27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4" name="直接连接符 133"/>
          <p:cNvCxnSpPr>
            <a:cxnSpLocks noChangeShapeType="1"/>
          </p:cNvCxnSpPr>
          <p:nvPr/>
        </p:nvCxnSpPr>
        <p:spPr bwMode="auto">
          <a:xfrm flipV="1">
            <a:off x="3220644" y="3715941"/>
            <a:ext cx="1583531" cy="0"/>
          </a:xfrm>
          <a:prstGeom prst="line">
            <a:avLst/>
          </a:prstGeom>
          <a:noFill/>
          <a:ln w="28575" algn="ctr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5" name="Text Box 4"/>
          <p:cNvSpPr txBox="1">
            <a:spLocks noChangeArrowheads="1"/>
          </p:cNvSpPr>
          <p:nvPr/>
        </p:nvSpPr>
        <p:spPr bwMode="auto">
          <a:xfrm>
            <a:off x="3804050" y="3415905"/>
            <a:ext cx="65008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6" name="Text Box 4"/>
          <p:cNvSpPr txBox="1">
            <a:spLocks noChangeArrowheads="1"/>
          </p:cNvSpPr>
          <p:nvPr/>
        </p:nvSpPr>
        <p:spPr bwMode="auto">
          <a:xfrm>
            <a:off x="4043364" y="3800476"/>
            <a:ext cx="76676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7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7" name="Text Box 4"/>
          <p:cNvSpPr txBox="1">
            <a:spLocks noChangeArrowheads="1"/>
          </p:cNvSpPr>
          <p:nvPr/>
        </p:nvSpPr>
        <p:spPr bwMode="auto">
          <a:xfrm>
            <a:off x="3458767" y="3800476"/>
            <a:ext cx="64889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7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0" name="圆角矩形标注 139"/>
          <p:cNvSpPr/>
          <p:nvPr/>
        </p:nvSpPr>
        <p:spPr>
          <a:xfrm>
            <a:off x="5401719" y="2679758"/>
            <a:ext cx="3280393" cy="1296090"/>
          </a:xfrm>
          <a:prstGeom prst="wedgeRoundRectCallout">
            <a:avLst>
              <a:gd name="adj1" fmla="val 54164"/>
              <a:gd name="adj2" fmla="val -7686"/>
              <a:gd name="adj3" fmla="val 16667"/>
            </a:avLst>
          </a:prstGeom>
          <a:noFill/>
          <a:ln>
            <a:solidFill>
              <a:srgbClr val="0070C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个位上满十要向十位进</a:t>
            </a:r>
            <a:r>
              <a:rPr lang="en-US" altLang="zh-CN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，加十位的数时，十位上不要漏加满十进的</a:t>
            </a:r>
            <a:r>
              <a:rPr lang="en-US" altLang="zh-CN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36096" y="2359819"/>
            <a:ext cx="1007269" cy="35718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93407" y="2353867"/>
            <a:ext cx="1008460" cy="35718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  <p:bldP spid="132" grpId="0"/>
      <p:bldP spid="133" grpId="0"/>
      <p:bldP spid="135" grpId="0"/>
      <p:bldP spid="136" grpId="0"/>
      <p:bldP spid="137" grpId="0"/>
      <p:bldP spid="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44180" y="681038"/>
            <a:ext cx="475514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用竖式计算时，要注意哪些问题？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44178" y="1709738"/>
            <a:ext cx="598625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两位数进位加法列式的方法编成一首儿歌：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835944" y="2711055"/>
            <a:ext cx="6541294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进位加法要牢记，相同数位要对齐；先从个位加起来，个位满十要进一。</a:t>
            </a:r>
            <a:endParaRPr lang="zh-CN" altLang="en-US" sz="24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fe19ee5a-d03e-4d7a-99ff-08bcf85951b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1005</Words>
  <Application>WPS 演示</Application>
  <PresentationFormat>全屏显示(16:9)</PresentationFormat>
  <Paragraphs>291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黑体</vt:lpstr>
      <vt:lpstr>Calibri</vt:lpstr>
      <vt:lpstr>经典粗圆简</vt:lpstr>
      <vt:lpstr>楷体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4</cp:revision>
  <dcterms:created xsi:type="dcterms:W3CDTF">2018-03-01T02:03:00Z</dcterms:created>
  <dcterms:modified xsi:type="dcterms:W3CDTF">2023-01-28T05:30:36Z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3A1C49702E774AA18DFE76069B2C6B75</vt:lpwstr>
  </property>
</Properties>
</file>