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20493B4-BA2F-43F0-8789-B94D8CA21F8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1380C1F-B8E4-4EEC-B0FE-9A34574CA2E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8E027-63F4-4B5E-A8B3-13AC5BB7A41B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B41FD-D974-46DC-81FF-86B5B4BE0A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DCFE0-9645-4110-A39A-FD8DCFE48B22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850A7-43A9-4186-A24A-F11E3BCA4F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42C51-B21D-42D2-8F15-92AAFD2102BE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B7BDF-7A80-4531-A59C-2E2E7A09BB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A66AF-C653-4AA6-9499-9D151E393B7B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658BE-DAB0-471D-940B-EAA0E13F34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B8E15-F673-4A34-8ABC-20DC0ED54E6A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C5D4C-78BA-4387-B905-30A8522A8A92}" type="slidenum">
              <a:rPr lang="zh-CN" altLang="en-US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205B9-803B-44E0-A0D8-ACD0C383FD89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231B6-9808-4266-8FC9-94385BC53B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37AE3-3FAE-4852-92E6-E3758BCA44BF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DE357-4415-45F6-B54F-479B1B4B43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4006B-E45A-41B6-A2C7-BD802E810F39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6D8A7-F1D5-421B-B0ED-C6B0EBCA42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41BC6-C562-4FFE-90FC-D4020AD087B5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0D648-36BD-4155-861B-BDA85A130A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87B0B-3A02-4FBD-9931-428A6956265E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F6732-6FEF-48BF-A43A-C79958D56A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AC83B664-6FB2-4784-80AE-198F0CDB5F59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6439038F-E35D-4AA8-AA48-2CE372C04435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569841" y="1440658"/>
            <a:ext cx="5842397" cy="2412206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835641" y="1608417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第六单元</a:t>
            </a:r>
            <a:endParaRPr lang="zh-CN" altLang="en-US" sz="240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696340" y="2169334"/>
            <a:ext cx="22544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加与减</a:t>
            </a:r>
            <a:r>
              <a:rPr lang="en-US" altLang="zh-CN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383204" y="2833571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497567" y="3022782"/>
            <a:ext cx="265200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阅览</a:t>
            </a:r>
            <a:r>
              <a:rPr lang="zh-CN" altLang="en-US" sz="28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室 第</a:t>
            </a:r>
            <a:r>
              <a:rPr lang="en-US" altLang="zh-CN" sz="28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4112" y="465535"/>
            <a:ext cx="677584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．用竖式计算。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4179" y="1168005"/>
            <a:ext cx="784860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48-9=     53-6=     70-7=     32-3=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00115" y="2376487"/>
            <a:ext cx="158353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4  8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63181" y="2792016"/>
            <a:ext cx="6500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372793" y="2746773"/>
            <a:ext cx="12549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V="1">
            <a:off x="784622" y="3249216"/>
            <a:ext cx="1584722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575199" y="3348037"/>
            <a:ext cx="7667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990602" y="3348037"/>
            <a:ext cx="64889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16831" y="2299098"/>
            <a:ext cx="67866" cy="5119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100264" y="1437085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917034" y="2376487"/>
            <a:ext cx="158353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5  3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680098" y="2792016"/>
            <a:ext cx="64889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389710" y="2746773"/>
            <a:ext cx="125372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V="1">
            <a:off x="2801544" y="3249216"/>
            <a:ext cx="1583531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592116" y="3348037"/>
            <a:ext cx="7667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3007521" y="3348037"/>
            <a:ext cx="64889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333750" y="2299098"/>
            <a:ext cx="67866" cy="5119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/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4261247" y="1437085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4891090" y="2364581"/>
            <a:ext cx="158353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7  0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4654156" y="2778919"/>
            <a:ext cx="6500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5363768" y="2733675"/>
            <a:ext cx="12549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>
            <a:cxnSpLocks noChangeShapeType="1"/>
          </p:cNvCxnSpPr>
          <p:nvPr/>
        </p:nvCxnSpPr>
        <p:spPr bwMode="auto">
          <a:xfrm flipV="1">
            <a:off x="4775597" y="3236119"/>
            <a:ext cx="1584722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5566174" y="3334941"/>
            <a:ext cx="7667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4981575" y="3334941"/>
            <a:ext cx="64889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307806" y="2287192"/>
            <a:ext cx="67866" cy="5000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/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6235303" y="1429941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6948489" y="2350294"/>
            <a:ext cx="158353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3  2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4"/>
          <p:cNvSpPr txBox="1">
            <a:spLocks noChangeArrowheads="1"/>
          </p:cNvSpPr>
          <p:nvPr/>
        </p:nvSpPr>
        <p:spPr bwMode="auto">
          <a:xfrm>
            <a:off x="6711556" y="2765823"/>
            <a:ext cx="6500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7421168" y="2720579"/>
            <a:ext cx="12549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6" name="直接连接符 45"/>
          <p:cNvCxnSpPr>
            <a:cxnSpLocks noChangeShapeType="1"/>
          </p:cNvCxnSpPr>
          <p:nvPr/>
        </p:nvCxnSpPr>
        <p:spPr bwMode="auto">
          <a:xfrm flipV="1">
            <a:off x="6832997" y="3223022"/>
            <a:ext cx="1584722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7623574" y="3321844"/>
            <a:ext cx="7667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4"/>
          <p:cNvSpPr txBox="1">
            <a:spLocks noChangeArrowheads="1"/>
          </p:cNvSpPr>
          <p:nvPr/>
        </p:nvSpPr>
        <p:spPr bwMode="auto">
          <a:xfrm>
            <a:off x="7038977" y="3321844"/>
            <a:ext cx="64889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365206" y="2272905"/>
            <a:ext cx="67866" cy="5000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/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8292703" y="1437085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10" grpId="0"/>
      <p:bldP spid="11" grpId="0"/>
      <p:bldP spid="12" grpId="0" animBg="1"/>
      <p:bldP spid="13" grpId="0"/>
      <p:bldP spid="14" grpId="0"/>
      <p:bldP spid="15" grpId="0"/>
      <p:bldP spid="16" grpId="0"/>
      <p:bldP spid="18" grpId="0"/>
      <p:bldP spid="19" grpId="0"/>
      <p:bldP spid="20" grpId="0" animBg="1"/>
      <p:bldP spid="34" grpId="0"/>
      <p:bldP spid="35" grpId="0"/>
      <p:bldP spid="36" grpId="0"/>
      <p:bldP spid="37" grpId="0"/>
      <p:bldP spid="39" grpId="0"/>
      <p:bldP spid="40" grpId="0"/>
      <p:bldP spid="41" grpId="0" animBg="1"/>
      <p:bldP spid="42" grpId="0"/>
      <p:bldP spid="43" grpId="0"/>
      <p:bldP spid="44" grpId="0"/>
      <p:bldP spid="45" grpId="0"/>
      <p:bldP spid="47" grpId="0"/>
      <p:bldP spid="48" grpId="0"/>
      <p:bldP spid="49" grpId="0" animBg="1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43027" y="1869282"/>
            <a:ext cx="6829425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今天有什么收获？结合算式，说说两位数减一位数退位减的计算方法。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5163741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0" y="542926"/>
            <a:ext cx="352404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一、创设情景，激发兴趣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71552" y="1275160"/>
            <a:ext cx="778787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同学们，今天我们一起去阅览室看书，好不好？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4077" y="2518174"/>
            <a:ext cx="4142185" cy="1644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945" y="690563"/>
            <a:ext cx="651986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691878" y="2733676"/>
            <a:ext cx="7128272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这就是阅览室阿姨统计的一份表格，你从中知道了什么？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9252" y="519114"/>
            <a:ext cx="6138863" cy="1740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03747" y="2259808"/>
            <a:ext cx="759618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根据这些数学信息你能提出什么数学问题？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83644" y="2795589"/>
            <a:ext cx="5070872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①儿童画报还剩多少本？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②故事书还剩多少本？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③连环画还剩多少本？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5163741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0" y="542926"/>
            <a:ext cx="352404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二、自主学习，探索算理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51323" y="1346597"/>
            <a:ext cx="48887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．儿童画报还剩多少本？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2937272" y="2890838"/>
            <a:ext cx="2852738" cy="747713"/>
            <a:chOff x="3145631" y="2930525"/>
            <a:chExt cx="2852737" cy="996951"/>
          </a:xfrm>
        </p:grpSpPr>
        <p:pic>
          <p:nvPicPr>
            <p:cNvPr id="6163" name="图片 7" descr="10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06081" y="3074988"/>
              <a:ext cx="180975" cy="827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4" name="图片 8" descr="9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145631" y="2936875"/>
              <a:ext cx="508000" cy="97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5" name="图片 9" descr="9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53631" y="2936875"/>
              <a:ext cx="508000" cy="97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6" name="图片 10" descr="9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61631" y="2930525"/>
              <a:ext cx="508000" cy="97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7" name="图片 11" descr="10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88643" y="3071813"/>
              <a:ext cx="180975" cy="827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8" name="图片 12" descr="10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572793" y="3076575"/>
              <a:ext cx="180975" cy="82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9" name="图片 13" descr="10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739481" y="3073400"/>
              <a:ext cx="180975" cy="82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0" name="图片 14" descr="10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926806" y="3068638"/>
              <a:ext cx="180975" cy="827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1" name="图片 15" descr="10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109368" y="3065463"/>
              <a:ext cx="180975" cy="827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2" name="图片 16" descr="10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291931" y="3071813"/>
              <a:ext cx="180975" cy="827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3" name="图片 17" descr="10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460206" y="3068638"/>
              <a:ext cx="180975" cy="827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4" name="图片 18" descr="10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649118" y="3073400"/>
              <a:ext cx="180975" cy="82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5" name="图片 19" descr="10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817393" y="3070225"/>
              <a:ext cx="180975" cy="82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6" name="圆角矩形 20"/>
            <p:cNvSpPr>
              <a:spLocks noChangeArrowheads="1"/>
            </p:cNvSpPr>
            <p:nvPr/>
          </p:nvSpPr>
          <p:spPr bwMode="auto">
            <a:xfrm>
              <a:off x="4753768" y="3027363"/>
              <a:ext cx="1244600" cy="900113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7030A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352800" y="3701654"/>
            <a:ext cx="21633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423050" y="4146948"/>
            <a:ext cx="22455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1724026" y="2110980"/>
            <a:ext cx="6174386" cy="531019"/>
            <a:chOff x="1883096" y="4089337"/>
            <a:chExt cx="6174766" cy="707758"/>
          </a:xfrm>
        </p:grpSpPr>
        <p:sp>
          <p:nvSpPr>
            <p:cNvPr id="25" name="圆角矩形 24"/>
            <p:cNvSpPr/>
            <p:nvPr/>
          </p:nvSpPr>
          <p:spPr>
            <a:xfrm>
              <a:off x="1883096" y="4136944"/>
              <a:ext cx="1007331" cy="647456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848939" y="4138530"/>
              <a:ext cx="1007331" cy="649043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5826688" y="4149639"/>
              <a:ext cx="1007331" cy="647456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988064" y="4089337"/>
              <a:ext cx="700131" cy="7014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161" name="矩形 28"/>
            <p:cNvSpPr>
              <a:spLocks noChangeArrowheads="1"/>
            </p:cNvSpPr>
            <p:nvPr/>
          </p:nvSpPr>
          <p:spPr bwMode="auto">
            <a:xfrm>
              <a:off x="5110082" y="4229237"/>
              <a:ext cx="453998" cy="553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62" name="矩形 29"/>
            <p:cNvSpPr>
              <a:spLocks noChangeArrowheads="1"/>
            </p:cNvSpPr>
            <p:nvPr/>
          </p:nvSpPr>
          <p:spPr bwMode="auto">
            <a:xfrm>
              <a:off x="6834375" y="4089337"/>
              <a:ext cx="1223487" cy="67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（本）</a:t>
              </a:r>
              <a:endParaRPr lang="zh-CN" altLang="en-US" sz="27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81293" y="2169319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850358" y="2155031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400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075169" y="2145506"/>
            <a:ext cx="29238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014547" y="2180035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22" grpId="0"/>
      <p:bldP spid="23" grpId="0"/>
      <p:bldP spid="3" grpId="0"/>
      <p:bldP spid="4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15542" y="465535"/>
            <a:ext cx="323969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用竖式计算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08800" y="1337073"/>
            <a:ext cx="158353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3  0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473054" y="1752601"/>
            <a:ext cx="64889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181477" y="1707356"/>
            <a:ext cx="12549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 flipV="1">
            <a:off x="3593307" y="2209800"/>
            <a:ext cx="1584722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383883" y="2308623"/>
            <a:ext cx="7667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799285" y="2308623"/>
            <a:ext cx="64889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25519" y="1260874"/>
            <a:ext cx="67865" cy="5000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/>
          </a:p>
        </p:txBody>
      </p:sp>
      <p:sp>
        <p:nvSpPr>
          <p:cNvPr id="15" name="圆角矩形标注 14"/>
          <p:cNvSpPr/>
          <p:nvPr/>
        </p:nvSpPr>
        <p:spPr>
          <a:xfrm>
            <a:off x="2297602" y="3149719"/>
            <a:ext cx="5544384" cy="810056"/>
          </a:xfrm>
          <a:prstGeom prst="wedgeRoundRectCallout">
            <a:avLst>
              <a:gd name="adj1" fmla="val 54164"/>
              <a:gd name="adj2" fmla="val -7686"/>
              <a:gd name="adj3" fmla="val 16667"/>
            </a:avLst>
          </a:prstGeom>
          <a:noFill/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写竖式时，一定要把被借走的“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点在十位上。</a:t>
            </a:r>
            <a:endParaRPr lang="zh-CN" altLang="en-US" sz="2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0" grpId="0"/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 bwMode="auto">
          <a:xfrm>
            <a:off x="1939528" y="1383508"/>
            <a:ext cx="6174386" cy="531019"/>
            <a:chOff x="1883096" y="4089337"/>
            <a:chExt cx="6174766" cy="707758"/>
          </a:xfrm>
        </p:grpSpPr>
        <p:sp>
          <p:nvSpPr>
            <p:cNvPr id="84" name="圆角矩形 83"/>
            <p:cNvSpPr/>
            <p:nvPr/>
          </p:nvSpPr>
          <p:spPr>
            <a:xfrm>
              <a:off x="1883096" y="4136944"/>
              <a:ext cx="1007331" cy="647456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3848939" y="4138531"/>
              <a:ext cx="1007331" cy="64904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5826689" y="4149639"/>
              <a:ext cx="1007331" cy="647456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2988064" y="4089337"/>
              <a:ext cx="700131" cy="70141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220" name="矩形 87"/>
            <p:cNvSpPr>
              <a:spLocks noChangeArrowheads="1"/>
            </p:cNvSpPr>
            <p:nvPr/>
          </p:nvSpPr>
          <p:spPr bwMode="auto">
            <a:xfrm>
              <a:off x="5110082" y="4229237"/>
              <a:ext cx="453998" cy="553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21" name="矩形 88"/>
            <p:cNvSpPr>
              <a:spLocks noChangeArrowheads="1"/>
            </p:cNvSpPr>
            <p:nvPr/>
          </p:nvSpPr>
          <p:spPr bwMode="auto">
            <a:xfrm>
              <a:off x="6834375" y="4089337"/>
              <a:ext cx="1223487" cy="676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7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（本）</a:t>
              </a:r>
              <a:endParaRPr lang="zh-CN" altLang="en-US" sz="27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2119314" y="1407320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1" name="矩形 90"/>
          <p:cNvSpPr>
            <a:spLocks noChangeArrowheads="1"/>
          </p:cNvSpPr>
          <p:nvPr/>
        </p:nvSpPr>
        <p:spPr bwMode="auto">
          <a:xfrm>
            <a:off x="3070623" y="1407320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4101704" y="1419226"/>
            <a:ext cx="31162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76376" y="566738"/>
            <a:ext cx="321626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故事书还剩多少本？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078142" y="1408510"/>
            <a:ext cx="48474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780235" y="2108598"/>
            <a:ext cx="15847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2  5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544492" y="2524125"/>
            <a:ext cx="64889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254104" y="2478881"/>
            <a:ext cx="125372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V="1">
            <a:off x="3665937" y="2981325"/>
            <a:ext cx="1583531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456510" y="3080148"/>
            <a:ext cx="76557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870725" y="3080148"/>
            <a:ext cx="6500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60044" y="2056211"/>
            <a:ext cx="67866" cy="5119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/>
          </a:p>
        </p:txBody>
      </p:sp>
      <p:sp>
        <p:nvSpPr>
          <p:cNvPr id="23" name="圆角矩形标注 22"/>
          <p:cNvSpPr/>
          <p:nvPr/>
        </p:nvSpPr>
        <p:spPr>
          <a:xfrm>
            <a:off x="5480308" y="2073277"/>
            <a:ext cx="3556002" cy="810056"/>
          </a:xfrm>
          <a:prstGeom prst="wedgeRoundRectCallout">
            <a:avLst>
              <a:gd name="adj1" fmla="val -54160"/>
              <a:gd name="adj2" fmla="val -6161"/>
              <a:gd name="adj3" fmla="val 16667"/>
            </a:avLst>
          </a:prstGeom>
          <a:noFill/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从个位算起，个位不够减，向十位借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899747" y="2984613"/>
            <a:ext cx="2298515" cy="810056"/>
          </a:xfrm>
          <a:prstGeom prst="wedgeRoundRectCallout">
            <a:avLst>
              <a:gd name="adj1" fmla="val 57841"/>
              <a:gd name="adj2" fmla="val -13788"/>
              <a:gd name="adj3" fmla="val 16667"/>
            </a:avLst>
          </a:prstGeom>
          <a:noFill/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十位上的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借走了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还剩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3394223" y="3543817"/>
            <a:ext cx="4088278" cy="923762"/>
          </a:xfrm>
          <a:prstGeom prst="wedgeRoundRectCallout">
            <a:avLst>
              <a:gd name="adj1" fmla="val 57438"/>
              <a:gd name="adj2" fmla="val -10610"/>
              <a:gd name="adj3" fmla="val 16667"/>
            </a:avLst>
          </a:prstGeom>
          <a:noFill/>
          <a:ln>
            <a:solidFill>
              <a:srgbClr val="0070C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当十，个位上的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加上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，合起来就是</a:t>
            </a:r>
            <a:r>
              <a:rPr lang="en-US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3" grpId="0"/>
      <p:bldP spid="15" grpId="0"/>
      <p:bldP spid="16" grpId="0"/>
      <p:bldP spid="17" grpId="0"/>
      <p:bldP spid="18" grpId="0"/>
      <p:bldP spid="20" grpId="0"/>
      <p:bldP spid="21" grpId="0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00115" y="1383506"/>
            <a:ext cx="677584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．用小棒或计算器做一做，算一算。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69171" y="2705101"/>
            <a:ext cx="763309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52-6 =      50-3 =       54-8 =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333627" y="3003948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7479508" y="2945608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860132" y="3003948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/>
      <p:bldP spid="12" grpId="0"/>
      <p:bldP spid="13" grpId="0"/>
      <p:bldP spid="14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7918" y="519112"/>
            <a:ext cx="482441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．想一想，算一算。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406004" y="1476377"/>
            <a:ext cx="8774906" cy="2036201"/>
            <a:chOff x="477778" y="1752963"/>
            <a:chExt cx="8774547" cy="2714574"/>
          </a:xfrm>
        </p:grpSpPr>
        <p:grpSp>
          <p:nvGrpSpPr>
            <p:cNvPr id="10253" name="组合 19"/>
            <p:cNvGrpSpPr/>
            <p:nvPr/>
          </p:nvGrpSpPr>
          <p:grpSpPr bwMode="auto">
            <a:xfrm>
              <a:off x="477778" y="1752963"/>
              <a:ext cx="8640600" cy="2651985"/>
              <a:chOff x="862629" y="332785"/>
              <a:chExt cx="8443467" cy="2166938"/>
            </a:xfrm>
          </p:grpSpPr>
          <p:pic>
            <p:nvPicPr>
              <p:cNvPr id="10255" name="图片 21" descr="25.png"/>
              <p:cNvPicPr>
                <a:picLocks noChangeAspect="1"/>
              </p:cNvPicPr>
              <p:nvPr/>
            </p:nvPicPr>
            <p:blipFill>
              <a:blip r:embed="rId1" cstate="email"/>
              <a:srcRect l="3368"/>
              <a:stretch>
                <a:fillRect/>
              </a:stretch>
            </p:blipFill>
            <p:spPr bwMode="auto">
              <a:xfrm>
                <a:off x="862629" y="332785"/>
                <a:ext cx="8443467" cy="2166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矩形 22"/>
              <p:cNvSpPr/>
              <p:nvPr/>
            </p:nvSpPr>
            <p:spPr>
              <a:xfrm>
                <a:off x="1262843" y="908642"/>
                <a:ext cx="7628502" cy="136830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0254" name="矩形 20"/>
            <p:cNvSpPr>
              <a:spLocks noChangeArrowheads="1"/>
            </p:cNvSpPr>
            <p:nvPr/>
          </p:nvSpPr>
          <p:spPr bwMode="auto">
            <a:xfrm>
              <a:off x="648045" y="2128746"/>
              <a:ext cx="8604280" cy="2338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　 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　 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 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33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  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  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116933" y="1924050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113362" y="2471738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191943" y="2965848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877993" y="1910954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912521" y="2471738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989910" y="2965848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7971235" y="1933575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970046" y="2389585"/>
            <a:ext cx="7667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7979569" y="2951561"/>
            <a:ext cx="765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97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66b43956-f6d1-4c3d-bfb6-d49de21fb91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613</Words>
  <Application>WPS 演示</Application>
  <PresentationFormat>全屏显示(16:9)</PresentationFormat>
  <Paragraphs>178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2023-01-28T05:31:26Z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F81D128D41A745D5A827B813D5B06ADD</vt:lpwstr>
  </property>
</Properties>
</file>