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1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>
        <p:scale>
          <a:sx n="100" d="100"/>
          <a:sy n="100" d="100"/>
        </p:scale>
        <p:origin x="-1170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4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971415" y="1016000"/>
            <a:ext cx="2087880" cy="55308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ctr"/>
            <a:r>
              <a:rPr lang="zh-CN" altLang="en-US" sz="30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数学一年级 </a:t>
            </a:r>
            <a:endParaRPr lang="zh-CN" altLang="en-US" sz="3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79005" y="1108075"/>
            <a:ext cx="640080" cy="368300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3174682" y="1920826"/>
            <a:ext cx="5842635" cy="3215640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74682" y="2330219"/>
            <a:ext cx="5842635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第一单</a:t>
            </a:r>
            <a:r>
              <a:rPr lang="zh-CN" altLang="en-US" sz="3200" dirty="0" smtClean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 </a:t>
            </a:r>
            <a:r>
              <a:rPr lang="en-US" altLang="zh-CN" sz="3200" dirty="0" smtClean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32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以内的退位减</a:t>
            </a:r>
            <a:r>
              <a:rPr lang="zh-CN" altLang="en-US" sz="3200" dirty="0" smtClean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法</a:t>
            </a:r>
            <a:endParaRPr lang="zh-CN" altLang="en-US" sz="32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718685" y="4416999"/>
            <a:ext cx="2880360" cy="35560"/>
            <a:chOff x="5045" y="5946"/>
            <a:chExt cx="4536" cy="56"/>
          </a:xfrm>
        </p:grpSpPr>
        <p:sp>
          <p:nvSpPr>
            <p:cNvPr id="17" name="矩形 16"/>
            <p:cNvSpPr/>
            <p:nvPr/>
          </p:nvSpPr>
          <p:spPr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 descr="C:\Users\Diy\Desktop\课件.png课件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126538" y="3922394"/>
            <a:ext cx="3080704" cy="2935605"/>
          </a:xfrm>
          <a:prstGeom prst="rect">
            <a:avLst/>
          </a:prstGeom>
          <a:effectLst>
            <a:outerShdw blurRad="50800" dist="38100" dir="2700000" algn="tl" rotWithShape="0">
              <a:srgbClr val="4F80BD">
                <a:alpha val="50000"/>
              </a:srgbClr>
            </a:outerShdw>
          </a:effectLst>
        </p:spPr>
      </p:pic>
      <p:sp>
        <p:nvSpPr>
          <p:cNvPr id="14" name="文本框 10"/>
          <p:cNvSpPr txBox="1"/>
          <p:nvPr/>
        </p:nvSpPr>
        <p:spPr>
          <a:xfrm>
            <a:off x="4655889" y="3417589"/>
            <a:ext cx="3137397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l"/>
            <a:r>
              <a:rPr sz="4400" b="1" dirty="0" smtClean="0">
                <a:solidFill>
                  <a:srgbClr val="4F80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十几减</a:t>
            </a:r>
            <a:r>
              <a:rPr sz="4400" b="1" dirty="0">
                <a:solidFill>
                  <a:srgbClr val="4F80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8、7</a:t>
            </a:r>
            <a:endParaRPr sz="4400" b="1" dirty="0">
              <a:solidFill>
                <a:srgbClr val="4F80B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75 0.078802 C -0.284975 0.040414 -0.407384 -0.072348 -0.546913 -0.115244 C -0.686443 -0.158141 -0.856952 -0.135512 -0.926560 -0.135765 " pathEditMode="relative" rAng="-1113980820" ptsTypes="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95575" y="197675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8+3=</a:t>
            </a:r>
            <a:endParaRPr lang="en-US" altLang="zh-CN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72840" y="1993265"/>
            <a:ext cx="504190" cy="50355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148205" y="194437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83510" y="2990850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11-8=</a:t>
            </a:r>
            <a:endParaRPr lang="en-US" altLang="zh-CN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47795" y="3007360"/>
            <a:ext cx="504190" cy="50355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978400" y="199453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8+9=</a:t>
            </a:r>
            <a:endParaRPr lang="en-US" altLang="zh-CN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55665" y="2011045"/>
            <a:ext cx="504190" cy="50355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000625" y="3033395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17-8=</a:t>
            </a:r>
            <a:endParaRPr lang="en-US" altLang="zh-CN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93155" y="3049905"/>
            <a:ext cx="504190" cy="50355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513955" y="204533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7+5=</a:t>
            </a:r>
            <a:endParaRPr lang="en-US" altLang="zh-CN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91220" y="2061845"/>
            <a:ext cx="504190" cy="50355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561580" y="3033395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12-7=</a:t>
            </a:r>
            <a:endParaRPr lang="en-US" altLang="zh-CN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54110" y="3049905"/>
            <a:ext cx="504190" cy="50355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636010" y="196850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13200" y="2995295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17565" y="196405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17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57290" y="3020060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56295" y="199834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96020" y="2982595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6" grpId="0"/>
      <p:bldP spid="16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79065" y="2863215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13-8=</a:t>
            </a:r>
            <a:endParaRPr lang="en-US" altLang="zh-CN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71595" y="2879725"/>
            <a:ext cx="504190" cy="50355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995545" y="2905760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16-8=</a:t>
            </a:r>
            <a:endParaRPr lang="en-US" altLang="zh-CN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88075" y="2922270"/>
            <a:ext cx="504190" cy="50355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483475" y="2931160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11-7=</a:t>
            </a:r>
            <a:endParaRPr lang="en-US" altLang="zh-CN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676005" y="2947670"/>
            <a:ext cx="504190" cy="50355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190750" y="286766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61765" y="2832735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62370" y="2875280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07120" y="2900680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9" grpId="0"/>
      <p:bldP spid="9" grpId="1"/>
      <p:bldP spid="10" grpId="0"/>
      <p:bldP spid="1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9885" y="1463040"/>
            <a:ext cx="6229350" cy="2950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55190" y="1336675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96995" y="490791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略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1343671" y="692810"/>
            <a:ext cx="3456240" cy="648335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1809282" y="724589"/>
            <a:ext cx="2621280" cy="5835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四、总结评价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05050" y="2780955"/>
            <a:ext cx="75717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这节课我们学习了哪些新知识？这些知识你是怎样学到的？</a:t>
            </a:r>
            <a:endParaRPr lang="zh-CN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1"/>
      <p:bldP spid="2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1343671" y="692810"/>
            <a:ext cx="3456240" cy="648335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1809282" y="724589"/>
            <a:ext cx="2621280" cy="5835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一、情景导入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AutoShape 27"/>
          <p:cNvSpPr>
            <a:spLocks noChangeArrowheads="1"/>
          </p:cNvSpPr>
          <p:nvPr/>
        </p:nvSpPr>
        <p:spPr bwMode="auto">
          <a:xfrm flipH="1">
            <a:off x="4845050" y="5589905"/>
            <a:ext cx="4193540" cy="629285"/>
          </a:xfrm>
          <a:prstGeom prst="wedgeRoundRectCallout">
            <a:avLst>
              <a:gd name="adj1" fmla="val -62502"/>
              <a:gd name="adj2" fmla="val 44761"/>
              <a:gd name="adj3" fmla="val 16667"/>
            </a:avLst>
          </a:prstGeom>
          <a:noFill/>
          <a:ln w="19050">
            <a:solidFill>
              <a:schemeClr val="accent1"/>
            </a:solidFill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你想怎样计算呢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？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2610" y="1624965"/>
            <a:ext cx="8305800" cy="140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45510" y="3911600"/>
            <a:ext cx="520065" cy="1533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63115" y="5191125"/>
            <a:ext cx="1512570" cy="1816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957705" y="3429000"/>
            <a:ext cx="5492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085340" y="4322445"/>
            <a:ext cx="337820" cy="330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YX0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01240" y="3122930"/>
            <a:ext cx="1610995" cy="2068195"/>
          </a:xfrm>
          <a:prstGeom prst="rect">
            <a:avLst/>
          </a:prstGeom>
        </p:spPr>
      </p:pic>
      <p:pic>
        <p:nvPicPr>
          <p:cNvPr id="12" name="图片 11" descr="YX0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70380" y="4069715"/>
            <a:ext cx="802005" cy="1029335"/>
          </a:xfrm>
          <a:prstGeom prst="rect">
            <a:avLst/>
          </a:prstGeom>
        </p:spPr>
      </p:pic>
      <p:sp>
        <p:nvSpPr>
          <p:cNvPr id="13" name="AutoShape 27"/>
          <p:cNvSpPr>
            <a:spLocks noChangeArrowheads="1"/>
          </p:cNvSpPr>
          <p:nvPr/>
        </p:nvSpPr>
        <p:spPr bwMode="auto">
          <a:xfrm flipH="1">
            <a:off x="3829685" y="3094990"/>
            <a:ext cx="1885950" cy="1350645"/>
          </a:xfrm>
          <a:prstGeom prst="wedgeRoundRectCallout">
            <a:avLst>
              <a:gd name="adj1" fmla="val 72183"/>
              <a:gd name="adj2" fmla="val 35048"/>
              <a:gd name="adj3" fmla="val 16667"/>
            </a:avLst>
          </a:prstGeom>
          <a:noFill/>
          <a:ln w="19050">
            <a:solidFill>
              <a:schemeClr val="accent1"/>
            </a:solidFill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如果要拿走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把，还剩多少把？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" name="图片 13" descr="YX28猴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038465" y="3099435"/>
            <a:ext cx="1840230" cy="1885315"/>
          </a:xfrm>
          <a:prstGeom prst="rect">
            <a:avLst/>
          </a:prstGeom>
        </p:spPr>
      </p:pic>
      <p:sp>
        <p:nvSpPr>
          <p:cNvPr id="16" name="AutoShape 27"/>
          <p:cNvSpPr>
            <a:spLocks noChangeArrowheads="1"/>
          </p:cNvSpPr>
          <p:nvPr/>
        </p:nvSpPr>
        <p:spPr bwMode="auto">
          <a:xfrm flipH="1">
            <a:off x="6351270" y="3665220"/>
            <a:ext cx="1732280" cy="609600"/>
          </a:xfrm>
          <a:prstGeom prst="wedgeRoundRectCallout">
            <a:avLst>
              <a:gd name="adj1" fmla="val -76686"/>
              <a:gd name="adj2" fmla="val 49928"/>
              <a:gd name="adj3" fmla="val 16667"/>
            </a:avLst>
          </a:prstGeom>
          <a:noFill/>
          <a:ln w="19050">
            <a:solidFill>
              <a:schemeClr val="accent1"/>
            </a:solidFill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？？？</a:t>
            </a:r>
            <a:endParaRPr kumimoji="0" 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68495" y="4813935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15-8=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63565" y="4797425"/>
            <a:ext cx="579755" cy="54229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4" grpId="0" bldLvl="0" animBg="1"/>
      <p:bldP spid="54" grpId="1" animBg="1"/>
      <p:bldP spid="13" grpId="0" bldLvl="0" animBg="1"/>
      <p:bldP spid="13" grpId="1" animBg="1"/>
      <p:bldP spid="16" grpId="0" bldLvl="0" animBg="1"/>
      <p:bldP spid="16" grpId="1" animBg="1"/>
      <p:bldP spid="17" grpId="0"/>
      <p:bldP spid="17" grpId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1343671" y="692810"/>
            <a:ext cx="3456240" cy="648335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1809282" y="724589"/>
            <a:ext cx="2621280" cy="5835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二、探索新知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3" name="图片 3" descr="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3383" y="1456055"/>
            <a:ext cx="8593137" cy="3198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559560" y="1628775"/>
            <a:ext cx="792480" cy="86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4065" y="4030345"/>
            <a:ext cx="340804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520565" y="4208780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15-8=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23255" y="4239260"/>
            <a:ext cx="491490" cy="51752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AutoShape 27"/>
          <p:cNvSpPr>
            <a:spLocks noChangeArrowheads="1"/>
          </p:cNvSpPr>
          <p:nvPr/>
        </p:nvSpPr>
        <p:spPr bwMode="auto">
          <a:xfrm flipH="1">
            <a:off x="5015230" y="5029835"/>
            <a:ext cx="4193540" cy="1078865"/>
          </a:xfrm>
          <a:prstGeom prst="wedgeRoundRectCallout">
            <a:avLst>
              <a:gd name="adj1" fmla="val -62502"/>
              <a:gd name="adj2" fmla="val 44761"/>
              <a:gd name="adj3" fmla="val 16667"/>
            </a:avLst>
          </a:prstGeom>
          <a:noFill/>
          <a:ln w="19050">
            <a:solidFill>
              <a:schemeClr val="accent1"/>
            </a:solidFill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15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个怎样减去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个？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2" grpId="0"/>
      <p:bldP spid="2" grpId="1"/>
      <p:bldP spid="3" grpId="0" bldLvl="0" animBg="1"/>
      <p:bldP spid="3" grpId="1" animBg="1"/>
      <p:bldP spid="54" grpId="0" bldLvl="0" animBg="1"/>
      <p:bldP spid="5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80305" y="1278255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15-8=</a:t>
            </a:r>
            <a:endParaRPr lang="en-US" altLang="zh-CN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82995" y="1308735"/>
            <a:ext cx="491490" cy="51752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17" name="AutoShape 3"/>
          <p:cNvSpPr/>
          <p:nvPr/>
        </p:nvSpPr>
        <p:spPr>
          <a:xfrm rot="893611">
            <a:off x="2369185" y="25854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1" name="AutoShape 4"/>
          <p:cNvSpPr/>
          <p:nvPr/>
        </p:nvSpPr>
        <p:spPr>
          <a:xfrm rot="893611">
            <a:off x="2654300" y="25854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2" name="AutoShape 5"/>
          <p:cNvSpPr/>
          <p:nvPr/>
        </p:nvSpPr>
        <p:spPr>
          <a:xfrm rot="893611">
            <a:off x="2901315" y="25854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3" name="AutoShape 3"/>
          <p:cNvSpPr/>
          <p:nvPr/>
        </p:nvSpPr>
        <p:spPr>
          <a:xfrm rot="893611">
            <a:off x="3153410" y="26108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4" name="AutoShape 4"/>
          <p:cNvSpPr/>
          <p:nvPr/>
        </p:nvSpPr>
        <p:spPr>
          <a:xfrm rot="893611">
            <a:off x="3438525" y="26108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5" name="AutoShape 5"/>
          <p:cNvSpPr/>
          <p:nvPr/>
        </p:nvSpPr>
        <p:spPr>
          <a:xfrm rot="893611">
            <a:off x="3685540" y="26108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6" name="AutoShape 3"/>
          <p:cNvSpPr/>
          <p:nvPr/>
        </p:nvSpPr>
        <p:spPr>
          <a:xfrm rot="893611">
            <a:off x="3937000" y="26362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7" name="AutoShape 4"/>
          <p:cNvSpPr/>
          <p:nvPr/>
        </p:nvSpPr>
        <p:spPr>
          <a:xfrm rot="893611">
            <a:off x="4222115" y="26362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8" name="AutoShape 5"/>
          <p:cNvSpPr/>
          <p:nvPr/>
        </p:nvSpPr>
        <p:spPr>
          <a:xfrm rot="893611">
            <a:off x="4469130" y="26362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9" name="AutoShape 5"/>
          <p:cNvSpPr/>
          <p:nvPr/>
        </p:nvSpPr>
        <p:spPr>
          <a:xfrm rot="893611">
            <a:off x="4725035" y="264509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20" name="AutoShape 3"/>
          <p:cNvSpPr/>
          <p:nvPr/>
        </p:nvSpPr>
        <p:spPr>
          <a:xfrm rot="893611">
            <a:off x="5478780" y="2653348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21" name="AutoShape 4"/>
          <p:cNvSpPr/>
          <p:nvPr/>
        </p:nvSpPr>
        <p:spPr>
          <a:xfrm rot="893611">
            <a:off x="5763895" y="2653348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22" name="AutoShape 5"/>
          <p:cNvSpPr/>
          <p:nvPr/>
        </p:nvSpPr>
        <p:spPr>
          <a:xfrm rot="893611">
            <a:off x="6010910" y="2653348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23" name="AutoShape 3"/>
          <p:cNvSpPr/>
          <p:nvPr/>
        </p:nvSpPr>
        <p:spPr>
          <a:xfrm rot="893611">
            <a:off x="6263005" y="2678748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24" name="AutoShape 4"/>
          <p:cNvSpPr/>
          <p:nvPr/>
        </p:nvSpPr>
        <p:spPr>
          <a:xfrm rot="893611">
            <a:off x="6548120" y="2678748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5092065" y="2608580"/>
            <a:ext cx="502285" cy="1637030"/>
          </a:xfrm>
          <a:prstGeom prst="line">
            <a:avLst/>
          </a:prstGeom>
          <a:ln w="158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6574155" y="2635885"/>
            <a:ext cx="534035" cy="1652270"/>
          </a:xfrm>
          <a:prstGeom prst="line">
            <a:avLst/>
          </a:prstGeom>
          <a:ln w="158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5596255" y="2597785"/>
            <a:ext cx="1511935" cy="63500"/>
          </a:xfrm>
          <a:prstGeom prst="line">
            <a:avLst/>
          </a:prstGeom>
          <a:ln w="158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 flipV="1">
            <a:off x="5085715" y="4216400"/>
            <a:ext cx="1511935" cy="63500"/>
          </a:xfrm>
          <a:prstGeom prst="line">
            <a:avLst/>
          </a:prstGeom>
          <a:ln w="158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907790" y="2625725"/>
            <a:ext cx="502285" cy="1637030"/>
          </a:xfrm>
          <a:prstGeom prst="line">
            <a:avLst/>
          </a:prstGeom>
          <a:ln w="158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725670" y="2642870"/>
            <a:ext cx="502285" cy="1637030"/>
          </a:xfrm>
          <a:prstGeom prst="line">
            <a:avLst/>
          </a:prstGeom>
          <a:ln w="158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4385945" y="2623185"/>
            <a:ext cx="850265" cy="12700"/>
          </a:xfrm>
          <a:prstGeom prst="line">
            <a:avLst/>
          </a:prstGeom>
          <a:ln w="158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 flipV="1">
            <a:off x="3940175" y="4220210"/>
            <a:ext cx="787400" cy="46355"/>
          </a:xfrm>
          <a:prstGeom prst="line">
            <a:avLst/>
          </a:prstGeom>
          <a:ln w="158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6233160" y="1277620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114030" y="2597150"/>
            <a:ext cx="1605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15-5=10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121650" y="3371215"/>
            <a:ext cx="1605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10-3=7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1" animBg="1"/>
      <p:bldP spid="35" grpId="0"/>
      <p:bldP spid="35" grpId="1"/>
      <p:bldP spid="36" grpId="0"/>
      <p:bldP spid="36" grpId="1"/>
      <p:bldP spid="37" grpId="0"/>
      <p:bldP spid="3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AutoShape 3"/>
          <p:cNvSpPr/>
          <p:nvPr/>
        </p:nvSpPr>
        <p:spPr>
          <a:xfrm rot="893611">
            <a:off x="2369185" y="25854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1" name="AutoShape 4"/>
          <p:cNvSpPr/>
          <p:nvPr/>
        </p:nvSpPr>
        <p:spPr>
          <a:xfrm rot="893611">
            <a:off x="2654300" y="25854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2" name="AutoShape 5"/>
          <p:cNvSpPr/>
          <p:nvPr/>
        </p:nvSpPr>
        <p:spPr>
          <a:xfrm rot="893611">
            <a:off x="2901315" y="25854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3" name="AutoShape 3"/>
          <p:cNvSpPr/>
          <p:nvPr/>
        </p:nvSpPr>
        <p:spPr>
          <a:xfrm rot="893611">
            <a:off x="3153410" y="26108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4" name="AutoShape 4"/>
          <p:cNvSpPr/>
          <p:nvPr/>
        </p:nvSpPr>
        <p:spPr>
          <a:xfrm rot="893611">
            <a:off x="3438525" y="26108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5" name="AutoShape 5"/>
          <p:cNvSpPr/>
          <p:nvPr/>
        </p:nvSpPr>
        <p:spPr>
          <a:xfrm rot="893611">
            <a:off x="3685540" y="26108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6" name="AutoShape 3"/>
          <p:cNvSpPr/>
          <p:nvPr/>
        </p:nvSpPr>
        <p:spPr>
          <a:xfrm rot="893611">
            <a:off x="3937000" y="26362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7" name="AutoShape 4"/>
          <p:cNvSpPr/>
          <p:nvPr/>
        </p:nvSpPr>
        <p:spPr>
          <a:xfrm rot="893611">
            <a:off x="4222115" y="26362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8" name="AutoShape 5"/>
          <p:cNvSpPr/>
          <p:nvPr/>
        </p:nvSpPr>
        <p:spPr>
          <a:xfrm rot="893611">
            <a:off x="4469130" y="26362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9" name="AutoShape 5"/>
          <p:cNvSpPr/>
          <p:nvPr/>
        </p:nvSpPr>
        <p:spPr>
          <a:xfrm rot="893611">
            <a:off x="4725035" y="264509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20" name="AutoShape 3"/>
          <p:cNvSpPr/>
          <p:nvPr/>
        </p:nvSpPr>
        <p:spPr>
          <a:xfrm rot="893611">
            <a:off x="5478780" y="2653348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21" name="AutoShape 4"/>
          <p:cNvSpPr/>
          <p:nvPr/>
        </p:nvSpPr>
        <p:spPr>
          <a:xfrm rot="893611">
            <a:off x="5763895" y="2653348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22" name="AutoShape 5"/>
          <p:cNvSpPr/>
          <p:nvPr/>
        </p:nvSpPr>
        <p:spPr>
          <a:xfrm rot="893611">
            <a:off x="6010910" y="2653348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23" name="AutoShape 3"/>
          <p:cNvSpPr/>
          <p:nvPr/>
        </p:nvSpPr>
        <p:spPr>
          <a:xfrm rot="893611">
            <a:off x="6263005" y="2678748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24" name="AutoShape 4"/>
          <p:cNvSpPr/>
          <p:nvPr/>
        </p:nvSpPr>
        <p:spPr>
          <a:xfrm rot="893611">
            <a:off x="6548120" y="2678748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2050415" y="2523490"/>
            <a:ext cx="502285" cy="1637030"/>
          </a:xfrm>
          <a:prstGeom prst="line">
            <a:avLst/>
          </a:prstGeom>
          <a:ln w="158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151630" y="2564765"/>
            <a:ext cx="504190" cy="1727835"/>
          </a:xfrm>
          <a:prstGeom prst="line">
            <a:avLst/>
          </a:prstGeom>
          <a:ln w="158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2537460" y="2546350"/>
            <a:ext cx="2118360" cy="18415"/>
          </a:xfrm>
          <a:prstGeom prst="line">
            <a:avLst/>
          </a:prstGeom>
          <a:ln w="158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 flipV="1">
            <a:off x="1989455" y="4151630"/>
            <a:ext cx="2162175" cy="86360"/>
          </a:xfrm>
          <a:prstGeom prst="line">
            <a:avLst/>
          </a:prstGeom>
          <a:ln w="158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4980305" y="1278255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15-8=</a:t>
            </a:r>
            <a:endParaRPr lang="en-US" altLang="zh-CN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182995" y="1308735"/>
            <a:ext cx="491490" cy="51752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6233160" y="1277620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114030" y="2597150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10-8=2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121650" y="3371215"/>
            <a:ext cx="1605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2+5=7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/>
      <p:bldP spid="48" grpId="1" animBg="1"/>
      <p:bldP spid="49" grpId="0"/>
      <p:bldP spid="49" grpId="1"/>
      <p:bldP spid="50" grpId="0"/>
      <p:bldP spid="50" grpId="1"/>
      <p:bldP spid="51" grpId="0"/>
      <p:bldP spid="5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AutoShape 3"/>
          <p:cNvSpPr/>
          <p:nvPr/>
        </p:nvSpPr>
        <p:spPr>
          <a:xfrm rot="893611">
            <a:off x="2369185" y="25854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1" name="AutoShape 4"/>
          <p:cNvSpPr/>
          <p:nvPr/>
        </p:nvSpPr>
        <p:spPr>
          <a:xfrm rot="893611">
            <a:off x="2654300" y="25854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2" name="AutoShape 5"/>
          <p:cNvSpPr/>
          <p:nvPr/>
        </p:nvSpPr>
        <p:spPr>
          <a:xfrm rot="893611">
            <a:off x="2901315" y="25854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3" name="AutoShape 3"/>
          <p:cNvSpPr/>
          <p:nvPr/>
        </p:nvSpPr>
        <p:spPr>
          <a:xfrm rot="893611">
            <a:off x="3153410" y="26108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4" name="AutoShape 4"/>
          <p:cNvSpPr/>
          <p:nvPr/>
        </p:nvSpPr>
        <p:spPr>
          <a:xfrm rot="893611">
            <a:off x="3438525" y="26108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5" name="AutoShape 5"/>
          <p:cNvSpPr/>
          <p:nvPr/>
        </p:nvSpPr>
        <p:spPr>
          <a:xfrm rot="893611">
            <a:off x="3685540" y="26108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6" name="AutoShape 3"/>
          <p:cNvSpPr/>
          <p:nvPr/>
        </p:nvSpPr>
        <p:spPr>
          <a:xfrm rot="893611">
            <a:off x="3937000" y="26362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7" name="AutoShape 4"/>
          <p:cNvSpPr/>
          <p:nvPr/>
        </p:nvSpPr>
        <p:spPr>
          <a:xfrm rot="893611">
            <a:off x="4222115" y="26362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8" name="AutoShape 5"/>
          <p:cNvSpPr/>
          <p:nvPr/>
        </p:nvSpPr>
        <p:spPr>
          <a:xfrm rot="893611">
            <a:off x="4469130" y="263620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19" name="AutoShape 5"/>
          <p:cNvSpPr/>
          <p:nvPr/>
        </p:nvSpPr>
        <p:spPr>
          <a:xfrm rot="893611">
            <a:off x="4725035" y="2645093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20" name="AutoShape 3"/>
          <p:cNvSpPr/>
          <p:nvPr/>
        </p:nvSpPr>
        <p:spPr>
          <a:xfrm rot="893611">
            <a:off x="5478780" y="2653348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21" name="AutoShape 4"/>
          <p:cNvSpPr/>
          <p:nvPr/>
        </p:nvSpPr>
        <p:spPr>
          <a:xfrm rot="893611">
            <a:off x="5763895" y="2653348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22" name="AutoShape 5"/>
          <p:cNvSpPr/>
          <p:nvPr/>
        </p:nvSpPr>
        <p:spPr>
          <a:xfrm rot="893611">
            <a:off x="6010910" y="2653348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23" name="AutoShape 3"/>
          <p:cNvSpPr/>
          <p:nvPr/>
        </p:nvSpPr>
        <p:spPr>
          <a:xfrm rot="893611">
            <a:off x="6263005" y="2678748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24" name="AutoShape 4"/>
          <p:cNvSpPr/>
          <p:nvPr/>
        </p:nvSpPr>
        <p:spPr>
          <a:xfrm rot="893611">
            <a:off x="6548120" y="2678748"/>
            <a:ext cx="134938" cy="1576387"/>
          </a:xfrm>
          <a:prstGeom prst="can">
            <a:avLst>
              <a:gd name="adj" fmla="val 91940"/>
            </a:avLst>
          </a:prstGeom>
          <a:solidFill>
            <a:srgbClr val="00B050"/>
          </a:solidFill>
          <a:ln w="952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迷你简胖头鱼" pitchFamily="65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980305" y="1278255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15-8=</a:t>
            </a:r>
            <a:endParaRPr lang="en-US" altLang="zh-CN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182995" y="1308735"/>
            <a:ext cx="491490" cy="51752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6233160" y="1277620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114030" y="2597150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8+7=15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121650" y="3371215"/>
            <a:ext cx="1605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15-8=7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/>
      <p:bldP spid="48" grpId="1" animBg="1"/>
      <p:bldP spid="49" grpId="0"/>
      <p:bldP spid="49" grpId="1"/>
      <p:bldP spid="50" grpId="0"/>
      <p:bldP spid="50" grpId="1"/>
      <p:bldP spid="51" grpId="0"/>
      <p:bldP spid="5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029710" y="1124585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试一试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38015" y="2069465"/>
            <a:ext cx="119888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15-7=</a:t>
            </a:r>
            <a:endParaRPr lang="en-US" altLang="zh-CN" sz="320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32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13-7=</a:t>
            </a:r>
            <a:endParaRPr lang="en-US" altLang="zh-CN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59120" y="2060575"/>
            <a:ext cx="647700" cy="64833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41975" y="2980690"/>
            <a:ext cx="647700" cy="64833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733415" y="2069465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59450" y="3006725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1343671" y="692810"/>
            <a:ext cx="3456240" cy="648335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1809282" y="724589"/>
            <a:ext cx="2621280" cy="5835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三、巩固应用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6175" y="1506220"/>
            <a:ext cx="224790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320" y="3124835"/>
            <a:ext cx="3304540" cy="9594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4920" y="3115310"/>
            <a:ext cx="3184525" cy="8636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602230" y="2411730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先圈一圈，再计算。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74695" y="4344035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12-8=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39920" y="4364990"/>
            <a:ext cx="575945" cy="57594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928485" y="4351655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14-7=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93710" y="4372610"/>
            <a:ext cx="575945" cy="57594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3559175" y="3108960"/>
            <a:ext cx="6350" cy="967740"/>
          </a:xfrm>
          <a:prstGeom prst="line">
            <a:avLst/>
          </a:prstGeom>
          <a:ln w="158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629275" y="3108960"/>
            <a:ext cx="6350" cy="967740"/>
          </a:xfrm>
          <a:prstGeom prst="line">
            <a:avLst/>
          </a:prstGeom>
          <a:ln w="158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567430" y="3077210"/>
            <a:ext cx="2087880" cy="0"/>
          </a:xfrm>
          <a:prstGeom prst="line">
            <a:avLst/>
          </a:prstGeom>
          <a:ln w="158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550285" y="4077335"/>
            <a:ext cx="2087880" cy="0"/>
          </a:xfrm>
          <a:prstGeom prst="line">
            <a:avLst/>
          </a:prstGeom>
          <a:ln w="158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549775" y="4349115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9479915" y="3066415"/>
            <a:ext cx="6350" cy="967740"/>
          </a:xfrm>
          <a:prstGeom prst="line">
            <a:avLst/>
          </a:prstGeom>
          <a:ln w="158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608570" y="4005580"/>
            <a:ext cx="1871980" cy="71755"/>
          </a:xfrm>
          <a:prstGeom prst="line">
            <a:avLst/>
          </a:prstGeom>
          <a:ln w="158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8040370" y="3086100"/>
            <a:ext cx="1473200" cy="55245"/>
          </a:xfrm>
          <a:prstGeom prst="line">
            <a:avLst/>
          </a:prstGeom>
          <a:ln w="158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8040370" y="3115945"/>
            <a:ext cx="1270" cy="476885"/>
          </a:xfrm>
          <a:prstGeom prst="line">
            <a:avLst/>
          </a:prstGeom>
          <a:ln w="158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625715" y="3556000"/>
            <a:ext cx="17145" cy="563880"/>
          </a:xfrm>
          <a:prstGeom prst="line">
            <a:avLst/>
          </a:prstGeom>
          <a:ln w="158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7608570" y="3573145"/>
            <a:ext cx="431800" cy="0"/>
          </a:xfrm>
          <a:prstGeom prst="line">
            <a:avLst/>
          </a:prstGeom>
          <a:ln w="158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8182610" y="4349115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9" grpId="0"/>
      <p:bldP spid="10" grpId="0" bldLvl="0" animBg="1"/>
      <p:bldP spid="11" grpId="0"/>
      <p:bldP spid="12" grpId="0" bldLvl="0" animBg="1"/>
      <p:bldP spid="17" grpId="0"/>
      <p:bldP spid="17" grpId="1"/>
      <p:bldP spid="27" grpId="0"/>
      <p:bldP spid="2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6590" y="1479550"/>
            <a:ext cx="8036560" cy="21380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55800" y="1252855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59735" y="4132580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14-8=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52265" y="4149090"/>
            <a:ext cx="504190" cy="50355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090410" y="4140200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16-7=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82940" y="4156710"/>
            <a:ext cx="504190" cy="50355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200525" y="4144645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15325" y="4144645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9817feaf-27a6-4e38-80a2-21b6f38d6c7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</Words>
  <Application>WPS 演示</Application>
  <PresentationFormat>自定义</PresentationFormat>
  <Paragraphs>128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黑体</vt:lpstr>
      <vt:lpstr>经典粗圆简</vt:lpstr>
      <vt:lpstr>微软雅黑</vt:lpstr>
      <vt:lpstr>楷体</vt:lpstr>
      <vt:lpstr>迷你简胖头鱼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5</cp:revision>
  <dcterms:created xsi:type="dcterms:W3CDTF">2018-03-01T02:03:00Z</dcterms:created>
  <dcterms:modified xsi:type="dcterms:W3CDTF">2023-01-28T04:40:42Z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56CBD3CA206F427F8ACF148FABA6243A</vt:lpwstr>
  </property>
</Properties>
</file>