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sldIdLst>
    <p:sldId id="550" r:id="rId3"/>
    <p:sldId id="535" r:id="rId4"/>
    <p:sldId id="543" r:id="rId5"/>
    <p:sldId id="544" r:id="rId6"/>
    <p:sldId id="545" r:id="rId7"/>
    <p:sldId id="546" r:id="rId8"/>
    <p:sldId id="547" r:id="rId9"/>
    <p:sldId id="548" r:id="rId10"/>
    <p:sldId id="549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40" d="100"/>
          <a:sy n="140" d="100"/>
        </p:scale>
        <p:origin x="-804" y="-31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91581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 数的顺序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9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86838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100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以内数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的顺序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0159" y="644737"/>
            <a:ext cx="28459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认识</a:t>
            </a:r>
            <a:r>
              <a:rPr lang="en-US" altLang="zh-CN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707278"/>
            <a:ext cx="27363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357923" y="2748683"/>
            <a:ext cx="1670461" cy="1335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3"/>
          <p:cNvGrpSpPr/>
          <p:nvPr/>
        </p:nvGrpSpPr>
        <p:grpSpPr bwMode="auto">
          <a:xfrm>
            <a:off x="5296423" y="1309033"/>
            <a:ext cx="2592288" cy="1549435"/>
            <a:chOff x="6235315" y="-2342394"/>
            <a:chExt cx="4223053" cy="1731618"/>
          </a:xfrm>
          <a:solidFill>
            <a:srgbClr val="FFFFCC"/>
          </a:solidFill>
          <a:effectLst/>
        </p:grpSpPr>
        <p:sp>
          <p:nvSpPr>
            <p:cNvPr id="37" name="云形标注 36"/>
            <p:cNvSpPr/>
            <p:nvPr/>
          </p:nvSpPr>
          <p:spPr>
            <a:xfrm>
              <a:off x="6235315" y="-2342394"/>
              <a:ext cx="4223053" cy="1731618"/>
            </a:xfrm>
            <a:prstGeom prst="cloudCallout">
              <a:avLst>
                <a:gd name="adj1" fmla="val 23426"/>
                <a:gd name="adj2" fmla="val 70367"/>
              </a:avLst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8" name="TextBox 14"/>
            <p:cNvSpPr txBox="1">
              <a:spLocks noChangeArrowheads="1"/>
            </p:cNvSpPr>
            <p:nvPr/>
          </p:nvSpPr>
          <p:spPr bwMode="auto">
            <a:xfrm>
              <a:off x="6675739" y="-2261919"/>
              <a:ext cx="3517681" cy="15478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今天我们继续研究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以内的数。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 descr="C:\Users\Administrator\Desktop\一下\课件专用人物图\课件专用人物图\8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344003"/>
            <a:ext cx="2703877" cy="2160240"/>
          </a:xfrm>
          <a:prstGeom prst="rect">
            <a:avLst/>
          </a:prstGeom>
          <a:noFill/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" name="组合 14"/>
          <p:cNvGrpSpPr/>
          <p:nvPr/>
        </p:nvGrpSpPr>
        <p:grpSpPr bwMode="auto">
          <a:xfrm>
            <a:off x="1247016" y="1203597"/>
            <a:ext cx="3085313" cy="1574889"/>
            <a:chOff x="4870201" y="2615416"/>
            <a:chExt cx="1403881" cy="625981"/>
          </a:xfrm>
        </p:grpSpPr>
        <p:sp>
          <p:nvSpPr>
            <p:cNvPr id="15" name="云形标注 14"/>
            <p:cNvSpPr/>
            <p:nvPr/>
          </p:nvSpPr>
          <p:spPr bwMode="auto">
            <a:xfrm>
              <a:off x="4870201" y="2615416"/>
              <a:ext cx="1403881" cy="625981"/>
            </a:xfrm>
            <a:prstGeom prst="cloudCallout">
              <a:avLst>
                <a:gd name="adj1" fmla="val -23161"/>
                <a:gd name="adj2" fmla="val 75909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98" name="TextBox 16"/>
            <p:cNvSpPr txBox="1">
              <a:spLocks noChangeArrowheads="1"/>
            </p:cNvSpPr>
            <p:nvPr/>
          </p:nvSpPr>
          <p:spPr bwMode="auto">
            <a:xfrm>
              <a:off x="5038734" y="2638067"/>
              <a:ext cx="1066814" cy="603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小朋友们，我们已经认识了哪些数？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8249" y="411510"/>
            <a:ext cx="50196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矩形 26"/>
          <p:cNvSpPr>
            <a:spLocks noChangeArrowheads="1"/>
          </p:cNvSpPr>
          <p:nvPr/>
        </p:nvSpPr>
        <p:spPr bwMode="auto">
          <a:xfrm>
            <a:off x="2452712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77" name="矩形 28"/>
          <p:cNvSpPr>
            <a:spLocks noChangeArrowheads="1"/>
          </p:cNvSpPr>
          <p:nvPr/>
        </p:nvSpPr>
        <p:spPr bwMode="auto">
          <a:xfrm>
            <a:off x="6737374" y="4496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78" name="矩形 29"/>
          <p:cNvSpPr>
            <a:spLocks noChangeArrowheads="1"/>
          </p:cNvSpPr>
          <p:nvPr/>
        </p:nvSpPr>
        <p:spPr bwMode="auto">
          <a:xfrm>
            <a:off x="2808312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79" name="矩形 30"/>
          <p:cNvSpPr>
            <a:spLocks noChangeArrowheads="1"/>
          </p:cNvSpPr>
          <p:nvPr/>
        </p:nvSpPr>
        <p:spPr bwMode="auto">
          <a:xfrm>
            <a:off x="6281762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0" name="矩形 31"/>
          <p:cNvSpPr>
            <a:spLocks noChangeArrowheads="1"/>
          </p:cNvSpPr>
          <p:nvPr/>
        </p:nvSpPr>
        <p:spPr bwMode="auto">
          <a:xfrm>
            <a:off x="3314724" y="1306860"/>
            <a:ext cx="5286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1" name="矩形 32"/>
          <p:cNvSpPr>
            <a:spLocks noChangeArrowheads="1"/>
          </p:cNvSpPr>
          <p:nvPr/>
        </p:nvSpPr>
        <p:spPr bwMode="auto">
          <a:xfrm>
            <a:off x="4338662" y="1306860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2" name="矩形 33"/>
          <p:cNvSpPr>
            <a:spLocks noChangeArrowheads="1"/>
          </p:cNvSpPr>
          <p:nvPr/>
        </p:nvSpPr>
        <p:spPr bwMode="auto">
          <a:xfrm>
            <a:off x="4808562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3" name="矩形 34"/>
          <p:cNvSpPr>
            <a:spLocks noChangeArrowheads="1"/>
          </p:cNvSpPr>
          <p:nvPr/>
        </p:nvSpPr>
        <p:spPr bwMode="auto">
          <a:xfrm>
            <a:off x="5781699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4" name="矩形 35"/>
          <p:cNvSpPr>
            <a:spLocks noChangeArrowheads="1"/>
          </p:cNvSpPr>
          <p:nvPr/>
        </p:nvSpPr>
        <p:spPr bwMode="auto">
          <a:xfrm>
            <a:off x="3817962" y="1735485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5" name="矩形 36"/>
          <p:cNvSpPr>
            <a:spLocks noChangeArrowheads="1"/>
          </p:cNvSpPr>
          <p:nvPr/>
        </p:nvSpPr>
        <p:spPr bwMode="auto">
          <a:xfrm>
            <a:off x="5308624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6" name="矩形 37"/>
          <p:cNvSpPr>
            <a:spLocks noChangeArrowheads="1"/>
          </p:cNvSpPr>
          <p:nvPr/>
        </p:nvSpPr>
        <p:spPr bwMode="auto">
          <a:xfrm>
            <a:off x="3308374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7" name="矩形 38"/>
          <p:cNvSpPr>
            <a:spLocks noChangeArrowheads="1"/>
          </p:cNvSpPr>
          <p:nvPr/>
        </p:nvSpPr>
        <p:spPr bwMode="auto">
          <a:xfrm>
            <a:off x="3308374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8" name="矩形 39"/>
          <p:cNvSpPr>
            <a:spLocks noChangeArrowheads="1"/>
          </p:cNvSpPr>
          <p:nvPr/>
        </p:nvSpPr>
        <p:spPr bwMode="auto">
          <a:xfrm>
            <a:off x="5781699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89" name="矩形 40"/>
          <p:cNvSpPr>
            <a:spLocks noChangeArrowheads="1"/>
          </p:cNvSpPr>
          <p:nvPr/>
        </p:nvSpPr>
        <p:spPr bwMode="auto">
          <a:xfrm>
            <a:off x="5781699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0" name="矩形 41"/>
          <p:cNvSpPr>
            <a:spLocks noChangeArrowheads="1"/>
          </p:cNvSpPr>
          <p:nvPr/>
        </p:nvSpPr>
        <p:spPr bwMode="auto">
          <a:xfrm>
            <a:off x="5308624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1" name="矩形 42"/>
          <p:cNvSpPr>
            <a:spLocks noChangeArrowheads="1"/>
          </p:cNvSpPr>
          <p:nvPr/>
        </p:nvSpPr>
        <p:spPr bwMode="auto">
          <a:xfrm>
            <a:off x="3808437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2" name="矩形 43"/>
          <p:cNvSpPr>
            <a:spLocks noChangeArrowheads="1"/>
          </p:cNvSpPr>
          <p:nvPr/>
        </p:nvSpPr>
        <p:spPr bwMode="auto">
          <a:xfrm>
            <a:off x="3352824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3" name="矩形 44"/>
          <p:cNvSpPr>
            <a:spLocks noChangeArrowheads="1"/>
          </p:cNvSpPr>
          <p:nvPr/>
        </p:nvSpPr>
        <p:spPr bwMode="auto">
          <a:xfrm>
            <a:off x="4352949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4" name="矩形 45"/>
          <p:cNvSpPr>
            <a:spLocks noChangeArrowheads="1"/>
          </p:cNvSpPr>
          <p:nvPr/>
        </p:nvSpPr>
        <p:spPr bwMode="auto">
          <a:xfrm>
            <a:off x="4808562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5" name="矩形 46"/>
          <p:cNvSpPr>
            <a:spLocks noChangeArrowheads="1"/>
          </p:cNvSpPr>
          <p:nvPr/>
        </p:nvSpPr>
        <p:spPr bwMode="auto">
          <a:xfrm>
            <a:off x="5808687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6" name="矩形 47"/>
          <p:cNvSpPr>
            <a:spLocks noChangeArrowheads="1"/>
          </p:cNvSpPr>
          <p:nvPr/>
        </p:nvSpPr>
        <p:spPr bwMode="auto">
          <a:xfrm>
            <a:off x="6308749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7" name="矩形 49"/>
          <p:cNvSpPr>
            <a:spLocks noChangeArrowheads="1"/>
          </p:cNvSpPr>
          <p:nvPr/>
        </p:nvSpPr>
        <p:spPr bwMode="auto">
          <a:xfrm>
            <a:off x="2808312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8" name="矩形 48"/>
          <p:cNvSpPr>
            <a:spLocks noChangeArrowheads="1"/>
          </p:cNvSpPr>
          <p:nvPr/>
        </p:nvSpPr>
        <p:spPr bwMode="auto">
          <a:xfrm>
            <a:off x="6681812" y="4235797"/>
            <a:ext cx="698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99" name="矩形 50"/>
          <p:cNvSpPr>
            <a:spLocks noChangeArrowheads="1"/>
          </p:cNvSpPr>
          <p:nvPr/>
        </p:nvSpPr>
        <p:spPr bwMode="auto">
          <a:xfrm>
            <a:off x="2352699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95624" y="475010"/>
            <a:ext cx="357188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386162" y="475010"/>
            <a:ext cx="357187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892574" y="482947"/>
            <a:ext cx="357188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83112" y="482947"/>
            <a:ext cx="357187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84762" y="482947"/>
            <a:ext cx="357187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75299" y="482947"/>
            <a:ext cx="357188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881712" y="490885"/>
            <a:ext cx="357187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372249" y="492472"/>
            <a:ext cx="357188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879749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381399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879874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379937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4881587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380062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880124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381774" y="449610"/>
            <a:ext cx="355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413024" y="911572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365524" y="906810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879874" y="906810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4865712" y="902047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375174" y="902047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5365774" y="897285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865837" y="906810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818337" y="902047"/>
            <a:ext cx="40005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2343174" y="878235"/>
            <a:ext cx="504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281387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781449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773637" y="878235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308499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5308624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746774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18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781824" y="8782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403499" y="1368772"/>
            <a:ext cx="4000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889274" y="1344960"/>
            <a:ext cx="4000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3884637" y="1349722"/>
            <a:ext cx="4000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5337199" y="1354485"/>
            <a:ext cx="4000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332562" y="1373535"/>
            <a:ext cx="4000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818337" y="1349722"/>
            <a:ext cx="4000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2808312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6281762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2343174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3781449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308624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27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6781824" y="13068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393974" y="1768822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2879749" y="1759297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3375049" y="1764060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4351362" y="1754535"/>
            <a:ext cx="414337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4846662" y="1759297"/>
            <a:ext cx="414337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5827737" y="1754535"/>
            <a:ext cx="414337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6313512" y="1745010"/>
            <a:ext cx="414337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808812" y="1749772"/>
            <a:ext cx="414337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矩形 31"/>
          <p:cNvSpPr>
            <a:spLocks noChangeArrowheads="1"/>
          </p:cNvSpPr>
          <p:nvPr/>
        </p:nvSpPr>
        <p:spPr bwMode="auto">
          <a:xfrm>
            <a:off x="3314724" y="1735485"/>
            <a:ext cx="5286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6" name="矩形 32"/>
          <p:cNvSpPr>
            <a:spLocks noChangeArrowheads="1"/>
          </p:cNvSpPr>
          <p:nvPr/>
        </p:nvSpPr>
        <p:spPr bwMode="auto">
          <a:xfrm>
            <a:off x="4338662" y="1735485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7" name="矩形 33"/>
          <p:cNvSpPr>
            <a:spLocks noChangeArrowheads="1"/>
          </p:cNvSpPr>
          <p:nvPr/>
        </p:nvSpPr>
        <p:spPr bwMode="auto">
          <a:xfrm>
            <a:off x="4808562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8" name="矩形 34"/>
          <p:cNvSpPr>
            <a:spLocks noChangeArrowheads="1"/>
          </p:cNvSpPr>
          <p:nvPr/>
        </p:nvSpPr>
        <p:spPr bwMode="auto">
          <a:xfrm>
            <a:off x="5781699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2808312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6281762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2343174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31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6781824" y="17354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408262" y="2168872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2889274" y="2173635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3889399" y="2173635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4370412" y="2178397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4870474" y="2187922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5351487" y="2192685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6342087" y="2178397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6823099" y="2183160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矩形 35"/>
          <p:cNvSpPr>
            <a:spLocks noChangeArrowheads="1"/>
          </p:cNvSpPr>
          <p:nvPr/>
        </p:nvSpPr>
        <p:spPr bwMode="auto">
          <a:xfrm>
            <a:off x="3817962" y="2164110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2" name="矩形 36"/>
          <p:cNvSpPr>
            <a:spLocks noChangeArrowheads="1"/>
          </p:cNvSpPr>
          <p:nvPr/>
        </p:nvSpPr>
        <p:spPr bwMode="auto">
          <a:xfrm>
            <a:off x="5308624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3" name="矩形 32"/>
          <p:cNvSpPr>
            <a:spLocks noChangeArrowheads="1"/>
          </p:cNvSpPr>
          <p:nvPr/>
        </p:nvSpPr>
        <p:spPr bwMode="auto">
          <a:xfrm>
            <a:off x="4338662" y="2164110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4" name="矩形 33"/>
          <p:cNvSpPr>
            <a:spLocks noChangeArrowheads="1"/>
          </p:cNvSpPr>
          <p:nvPr/>
        </p:nvSpPr>
        <p:spPr bwMode="auto">
          <a:xfrm>
            <a:off x="4808562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2808312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6281762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2343174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41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6781824" y="216411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2403499" y="2626072"/>
            <a:ext cx="404813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2889274" y="2611785"/>
            <a:ext cx="404813" cy="338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3860824" y="2611785"/>
            <a:ext cx="404813" cy="338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4375174" y="2611785"/>
            <a:ext cx="404813" cy="338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4841899" y="2597497"/>
            <a:ext cx="404813" cy="338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5356249" y="2597497"/>
            <a:ext cx="404813" cy="338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6318274" y="2607022"/>
            <a:ext cx="404813" cy="338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6832624" y="2607022"/>
            <a:ext cx="404813" cy="338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7" name="矩形 35"/>
          <p:cNvSpPr>
            <a:spLocks noChangeArrowheads="1"/>
          </p:cNvSpPr>
          <p:nvPr/>
        </p:nvSpPr>
        <p:spPr bwMode="auto">
          <a:xfrm>
            <a:off x="3817962" y="2554635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8" name="矩形 36"/>
          <p:cNvSpPr>
            <a:spLocks noChangeArrowheads="1"/>
          </p:cNvSpPr>
          <p:nvPr/>
        </p:nvSpPr>
        <p:spPr bwMode="auto">
          <a:xfrm>
            <a:off x="5308624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9" name="矩形 32"/>
          <p:cNvSpPr>
            <a:spLocks noChangeArrowheads="1"/>
          </p:cNvSpPr>
          <p:nvPr/>
        </p:nvSpPr>
        <p:spPr bwMode="auto">
          <a:xfrm>
            <a:off x="4338662" y="2554635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0" name="矩形 33"/>
          <p:cNvSpPr>
            <a:spLocks noChangeArrowheads="1"/>
          </p:cNvSpPr>
          <p:nvPr/>
        </p:nvSpPr>
        <p:spPr bwMode="auto">
          <a:xfrm>
            <a:off x="4808562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2808312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6281762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2343174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51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6781824" y="255463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2393974" y="3026122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2879749" y="3035647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3375049" y="3030885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4365649" y="3026122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4851424" y="3035647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5832499" y="3030885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6318274" y="3040410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6813574" y="3035647"/>
            <a:ext cx="41433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" name="矩形 38"/>
          <p:cNvSpPr>
            <a:spLocks noChangeArrowheads="1"/>
          </p:cNvSpPr>
          <p:nvPr/>
        </p:nvSpPr>
        <p:spPr bwMode="auto">
          <a:xfrm>
            <a:off x="3308374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4" name="矩形 40"/>
          <p:cNvSpPr>
            <a:spLocks noChangeArrowheads="1"/>
          </p:cNvSpPr>
          <p:nvPr/>
        </p:nvSpPr>
        <p:spPr bwMode="auto">
          <a:xfrm>
            <a:off x="5781699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5" name="矩形 32"/>
          <p:cNvSpPr>
            <a:spLocks noChangeArrowheads="1"/>
          </p:cNvSpPr>
          <p:nvPr/>
        </p:nvSpPr>
        <p:spPr bwMode="auto">
          <a:xfrm>
            <a:off x="4338662" y="2983260"/>
            <a:ext cx="5286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6" name="矩形 33"/>
          <p:cNvSpPr>
            <a:spLocks noChangeArrowheads="1"/>
          </p:cNvSpPr>
          <p:nvPr/>
        </p:nvSpPr>
        <p:spPr bwMode="auto">
          <a:xfrm>
            <a:off x="4808562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7" name="矩形 126"/>
          <p:cNvSpPr>
            <a:spLocks noChangeArrowheads="1"/>
          </p:cNvSpPr>
          <p:nvPr/>
        </p:nvSpPr>
        <p:spPr bwMode="auto">
          <a:xfrm>
            <a:off x="2808312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6281762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2343174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61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6781824" y="2983260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2393974" y="3445222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3860824" y="3440460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5341962" y="3435697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6346849" y="3454747"/>
            <a:ext cx="41433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6827862" y="3459510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2874987" y="3449985"/>
            <a:ext cx="41433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9" name="矩形 41"/>
          <p:cNvSpPr>
            <a:spLocks noChangeArrowheads="1"/>
          </p:cNvSpPr>
          <p:nvPr/>
        </p:nvSpPr>
        <p:spPr bwMode="auto">
          <a:xfrm>
            <a:off x="5308624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0" name="矩形 42"/>
          <p:cNvSpPr>
            <a:spLocks noChangeArrowheads="1"/>
          </p:cNvSpPr>
          <p:nvPr/>
        </p:nvSpPr>
        <p:spPr bwMode="auto">
          <a:xfrm>
            <a:off x="3808437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1" name="矩形 140"/>
          <p:cNvSpPr>
            <a:spLocks noChangeArrowheads="1"/>
          </p:cNvSpPr>
          <p:nvPr/>
        </p:nvSpPr>
        <p:spPr bwMode="auto">
          <a:xfrm>
            <a:off x="6281762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2" name="矩形 141"/>
          <p:cNvSpPr>
            <a:spLocks noChangeArrowheads="1"/>
          </p:cNvSpPr>
          <p:nvPr/>
        </p:nvSpPr>
        <p:spPr bwMode="auto">
          <a:xfrm>
            <a:off x="2343174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3" name="矩形 142"/>
          <p:cNvSpPr>
            <a:spLocks noChangeArrowheads="1"/>
          </p:cNvSpPr>
          <p:nvPr/>
        </p:nvSpPr>
        <p:spPr bwMode="auto">
          <a:xfrm>
            <a:off x="6781824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4" name="矩形 143"/>
          <p:cNvSpPr>
            <a:spLocks noChangeArrowheads="1"/>
          </p:cNvSpPr>
          <p:nvPr/>
        </p:nvSpPr>
        <p:spPr bwMode="auto">
          <a:xfrm>
            <a:off x="2808312" y="3411885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72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5327674" y="3888135"/>
            <a:ext cx="43338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5822974" y="3883372"/>
            <a:ext cx="43338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>
            <a:off x="6823099" y="3883372"/>
            <a:ext cx="39052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2393974" y="3864322"/>
            <a:ext cx="39052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>
            <a:off x="3360762" y="3869085"/>
            <a:ext cx="43338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3856062" y="3864322"/>
            <a:ext cx="433387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4337074" y="3864322"/>
            <a:ext cx="43338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4832374" y="3859560"/>
            <a:ext cx="43338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1" name="矩形 43"/>
          <p:cNvSpPr>
            <a:spLocks noChangeArrowheads="1"/>
          </p:cNvSpPr>
          <p:nvPr/>
        </p:nvSpPr>
        <p:spPr bwMode="auto">
          <a:xfrm>
            <a:off x="3352824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2" name="矩形 44"/>
          <p:cNvSpPr>
            <a:spLocks noChangeArrowheads="1"/>
          </p:cNvSpPr>
          <p:nvPr/>
        </p:nvSpPr>
        <p:spPr bwMode="auto">
          <a:xfrm>
            <a:off x="4352949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3" name="矩形 45"/>
          <p:cNvSpPr>
            <a:spLocks noChangeArrowheads="1"/>
          </p:cNvSpPr>
          <p:nvPr/>
        </p:nvSpPr>
        <p:spPr bwMode="auto">
          <a:xfrm>
            <a:off x="4808562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4" name="矩形 46"/>
          <p:cNvSpPr>
            <a:spLocks noChangeArrowheads="1"/>
          </p:cNvSpPr>
          <p:nvPr/>
        </p:nvSpPr>
        <p:spPr bwMode="auto">
          <a:xfrm>
            <a:off x="5808687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5" name="矩形 41"/>
          <p:cNvSpPr>
            <a:spLocks noChangeArrowheads="1"/>
          </p:cNvSpPr>
          <p:nvPr/>
        </p:nvSpPr>
        <p:spPr bwMode="auto">
          <a:xfrm>
            <a:off x="5308624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6" name="矩形 42"/>
          <p:cNvSpPr>
            <a:spLocks noChangeArrowheads="1"/>
          </p:cNvSpPr>
          <p:nvPr/>
        </p:nvSpPr>
        <p:spPr bwMode="auto">
          <a:xfrm>
            <a:off x="3808437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7" name="矩形 156"/>
          <p:cNvSpPr>
            <a:spLocks noChangeArrowheads="1"/>
          </p:cNvSpPr>
          <p:nvPr/>
        </p:nvSpPr>
        <p:spPr bwMode="auto">
          <a:xfrm>
            <a:off x="2343174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81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8" name="矩形 157"/>
          <p:cNvSpPr>
            <a:spLocks noChangeArrowheads="1"/>
          </p:cNvSpPr>
          <p:nvPr/>
        </p:nvSpPr>
        <p:spPr bwMode="auto">
          <a:xfrm>
            <a:off x="6781824" y="3807172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2879749" y="4340572"/>
            <a:ext cx="428625" cy="28575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>
            <a:off x="3370287" y="4326285"/>
            <a:ext cx="428625" cy="3190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3860824" y="4326285"/>
            <a:ext cx="428625" cy="3190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4351362" y="4311997"/>
            <a:ext cx="428625" cy="31908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4846662" y="4340572"/>
            <a:ext cx="428625" cy="31908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0" name="矩形 179"/>
          <p:cNvSpPr/>
          <p:nvPr/>
        </p:nvSpPr>
        <p:spPr>
          <a:xfrm>
            <a:off x="5337199" y="4326285"/>
            <a:ext cx="428625" cy="3190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5837262" y="4335810"/>
            <a:ext cx="428625" cy="3190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6327799" y="4321522"/>
            <a:ext cx="428625" cy="31908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7" name="矩形 47"/>
          <p:cNvSpPr>
            <a:spLocks noChangeArrowheads="1"/>
          </p:cNvSpPr>
          <p:nvPr/>
        </p:nvSpPr>
        <p:spPr bwMode="auto">
          <a:xfrm>
            <a:off x="6308749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99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8" name="矩形 49"/>
          <p:cNvSpPr>
            <a:spLocks noChangeArrowheads="1"/>
          </p:cNvSpPr>
          <p:nvPr/>
        </p:nvSpPr>
        <p:spPr bwMode="auto">
          <a:xfrm>
            <a:off x="2808312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9" name="矩形 43"/>
          <p:cNvSpPr>
            <a:spLocks noChangeArrowheads="1"/>
          </p:cNvSpPr>
          <p:nvPr/>
        </p:nvSpPr>
        <p:spPr bwMode="auto">
          <a:xfrm>
            <a:off x="3352824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0" name="矩形 44"/>
          <p:cNvSpPr>
            <a:spLocks noChangeArrowheads="1"/>
          </p:cNvSpPr>
          <p:nvPr/>
        </p:nvSpPr>
        <p:spPr bwMode="auto">
          <a:xfrm>
            <a:off x="4352949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1" name="矩形 45"/>
          <p:cNvSpPr>
            <a:spLocks noChangeArrowheads="1"/>
          </p:cNvSpPr>
          <p:nvPr/>
        </p:nvSpPr>
        <p:spPr bwMode="auto">
          <a:xfrm>
            <a:off x="4808562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2" name="矩形 46"/>
          <p:cNvSpPr>
            <a:spLocks noChangeArrowheads="1"/>
          </p:cNvSpPr>
          <p:nvPr/>
        </p:nvSpPr>
        <p:spPr bwMode="auto">
          <a:xfrm>
            <a:off x="5808687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98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3" name="矩形 41"/>
          <p:cNvSpPr>
            <a:spLocks noChangeArrowheads="1"/>
          </p:cNvSpPr>
          <p:nvPr/>
        </p:nvSpPr>
        <p:spPr bwMode="auto">
          <a:xfrm>
            <a:off x="5308624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97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4" name="矩形 42"/>
          <p:cNvSpPr>
            <a:spLocks noChangeArrowheads="1"/>
          </p:cNvSpPr>
          <p:nvPr/>
        </p:nvSpPr>
        <p:spPr bwMode="auto">
          <a:xfrm>
            <a:off x="3808437" y="4235797"/>
            <a:ext cx="527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cs typeface="Arial" panose="020B0604020202020204" pitchFamily="34" charset="0"/>
              </a:rPr>
              <a:t>94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253" name="矩形 183"/>
          <p:cNvSpPr>
            <a:spLocks noChangeArrowheads="1"/>
          </p:cNvSpPr>
          <p:nvPr/>
        </p:nvSpPr>
        <p:spPr bwMode="auto">
          <a:xfrm>
            <a:off x="1248295" y="987574"/>
            <a:ext cx="803425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7431231" y="411510"/>
            <a:ext cx="1605265" cy="2829694"/>
            <a:chOff x="6380324" y="-2361836"/>
            <a:chExt cx="3246605" cy="3287748"/>
          </a:xfrm>
          <a:noFill/>
          <a:effectLst/>
        </p:grpSpPr>
        <p:sp>
          <p:nvSpPr>
            <p:cNvPr id="186" name="圆角矩形标注 185"/>
            <p:cNvSpPr/>
            <p:nvPr/>
          </p:nvSpPr>
          <p:spPr>
            <a:xfrm>
              <a:off x="6380324" y="-2278172"/>
              <a:ext cx="3246605" cy="3204084"/>
            </a:xfrm>
            <a:prstGeom prst="wedgeRoundRectCallout">
              <a:avLst>
                <a:gd name="adj1" fmla="val -7085"/>
                <a:gd name="adj2" fmla="val 60154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87" name="TextBox 14"/>
            <p:cNvSpPr txBox="1">
              <a:spLocks noChangeArrowheads="1"/>
            </p:cNvSpPr>
            <p:nvPr/>
          </p:nvSpPr>
          <p:spPr bwMode="auto">
            <a:xfrm>
              <a:off x="6424979" y="-2361836"/>
              <a:ext cx="3201950" cy="311109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先横着选几行数，再竖着选几列数，分别读一读，你发现了什么？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8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154368" y="3044501"/>
            <a:ext cx="1954136" cy="15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7" name="图片 19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36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1" fill="hold">
                      <p:stCondLst>
                        <p:cond delay="0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375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6" fill="hold">
                      <p:stCondLst>
                        <p:cond delay="0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3" grpId="0"/>
      <p:bldP spid="64" grpId="0"/>
      <p:bldP spid="65" grpId="0"/>
      <p:bldP spid="66" grpId="0"/>
      <p:bldP spid="67" grpId="0"/>
      <p:bldP spid="68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91" grpId="0"/>
      <p:bldP spid="93" grpId="0"/>
      <p:bldP spid="94" grpId="0"/>
      <p:bldP spid="95" grpId="0"/>
      <p:bldP spid="96" grpId="0"/>
      <p:bldP spid="97" grpId="0"/>
      <p:bldP spid="98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9" grpId="0"/>
      <p:bldP spid="140" grpId="0"/>
      <p:bldP spid="141" grpId="0"/>
      <p:bldP spid="142" grpId="0"/>
      <p:bldP spid="143" grpId="0"/>
      <p:bldP spid="144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1680" y="411510"/>
            <a:ext cx="2786063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39007" y="2947069"/>
            <a:ext cx="6786562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04248" y="3167657"/>
            <a:ext cx="143985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71600" y="3527697"/>
            <a:ext cx="1296144" cy="103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4710888" y="3089949"/>
            <a:ext cx="2500328" cy="1214444"/>
            <a:chOff x="6468072" y="-2013987"/>
            <a:chExt cx="3320120" cy="1618145"/>
          </a:xfrm>
          <a:solidFill>
            <a:srgbClr val="FFFFCC"/>
          </a:solidFill>
          <a:effectLst/>
        </p:grpSpPr>
        <p:sp>
          <p:nvSpPr>
            <p:cNvPr id="8" name="圆角矩形标注 7"/>
            <p:cNvSpPr/>
            <p:nvPr/>
          </p:nvSpPr>
          <p:spPr>
            <a:xfrm>
              <a:off x="6468072" y="-2013987"/>
              <a:ext cx="3035538" cy="1522961"/>
            </a:xfrm>
            <a:prstGeom prst="wedgeRoundRectCallout">
              <a:avLst>
                <a:gd name="adj1" fmla="val 60325"/>
                <a:gd name="adj2" fmla="val 5540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6541586" y="-1995180"/>
              <a:ext cx="3246606" cy="1599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竖着看，第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列的个位上都是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1781944" y="3089944"/>
            <a:ext cx="2500313" cy="1570038"/>
            <a:chOff x="1569286" y="596802"/>
            <a:chExt cx="2851710" cy="1875165"/>
          </a:xfrm>
        </p:grpSpPr>
        <p:sp>
          <p:nvSpPr>
            <p:cNvPr id="11" name="圆角矩形标注 10"/>
            <p:cNvSpPr/>
            <p:nvPr/>
          </p:nvSpPr>
          <p:spPr>
            <a:xfrm>
              <a:off x="1650764" y="596802"/>
              <a:ext cx="2688754" cy="1365135"/>
            </a:xfrm>
            <a:prstGeom prst="wedgeRoundRectCallout">
              <a:avLst>
                <a:gd name="adj1" fmla="val -53376"/>
                <a:gd name="adj2" fmla="val 407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111" name="TextBox 11"/>
            <p:cNvSpPr txBox="1">
              <a:spLocks noChangeArrowheads="1"/>
            </p:cNvSpPr>
            <p:nvPr/>
          </p:nvSpPr>
          <p:spPr bwMode="auto">
            <a:xfrm>
              <a:off x="1569286" y="596802"/>
              <a:ext cx="2851710" cy="187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横着看，第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行的前九个数十位上都是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400" b="1" dirty="0">
                <a:ea typeface="楷体_GB2312" panose="0201060903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492789" y="1033314"/>
            <a:ext cx="1763688" cy="140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5101456" y="1059582"/>
            <a:ext cx="1936275" cy="954107"/>
            <a:chOff x="6428995" y="530712"/>
            <a:chExt cx="1936275" cy="1271283"/>
          </a:xfrm>
          <a:noFill/>
        </p:grpSpPr>
        <p:sp>
          <p:nvSpPr>
            <p:cNvPr id="19" name="圆角矩形标注 18"/>
            <p:cNvSpPr/>
            <p:nvPr/>
          </p:nvSpPr>
          <p:spPr>
            <a:xfrm>
              <a:off x="6428995" y="626658"/>
              <a:ext cx="1701800" cy="1085116"/>
            </a:xfrm>
            <a:prstGeom prst="wedgeRoundRectCallout">
              <a:avLst>
                <a:gd name="adj1" fmla="val 67081"/>
                <a:gd name="adj2" fmla="val 31182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09" name="TextBox 14"/>
            <p:cNvSpPr txBox="1">
              <a:spLocks noChangeArrowheads="1"/>
            </p:cNvSpPr>
            <p:nvPr/>
          </p:nvSpPr>
          <p:spPr bwMode="auto">
            <a:xfrm>
              <a:off x="6436457" y="530712"/>
              <a:ext cx="1928813" cy="127128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你还有什么发现？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658118"/>
            <a:ext cx="2862263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4043674" y="796157"/>
            <a:ext cx="3131994" cy="1315247"/>
            <a:chOff x="6380324" y="-1764267"/>
            <a:chExt cx="3322388" cy="1528151"/>
          </a:xfrm>
          <a:noFill/>
          <a:effectLst/>
        </p:grpSpPr>
        <p:sp>
          <p:nvSpPr>
            <p:cNvPr id="6" name="圆角矩形标注 5"/>
            <p:cNvSpPr/>
            <p:nvPr/>
          </p:nvSpPr>
          <p:spPr>
            <a:xfrm>
              <a:off x="6380324" y="-1752233"/>
              <a:ext cx="3246605" cy="1516117"/>
            </a:xfrm>
            <a:prstGeom prst="wedgeRoundRectCallout">
              <a:avLst>
                <a:gd name="adj1" fmla="val 57196"/>
                <a:gd name="adj2" fmla="val -14275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7" name="TextBox 14"/>
            <p:cNvSpPr txBox="1">
              <a:spLocks noChangeArrowheads="1"/>
            </p:cNvSpPr>
            <p:nvPr/>
          </p:nvSpPr>
          <p:spPr bwMode="auto">
            <a:xfrm>
              <a:off x="6456107" y="-1764267"/>
              <a:ext cx="3246605" cy="13946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用左边的图形分别在上面的表里框出几个数，看看是哪几个。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85018" y="843558"/>
            <a:ext cx="180172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2"/>
          <p:cNvGrpSpPr/>
          <p:nvPr/>
        </p:nvGrpSpPr>
        <p:grpSpPr bwMode="auto">
          <a:xfrm>
            <a:off x="5382716" y="2674342"/>
            <a:ext cx="2862262" cy="1625600"/>
            <a:chOff x="5072066" y="2857502"/>
            <a:chExt cx="2862268" cy="1624898"/>
          </a:xfrm>
        </p:grpSpPr>
        <p:pic>
          <p:nvPicPr>
            <p:cNvPr id="5139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72066" y="2857502"/>
              <a:ext cx="2862268" cy="162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0" name="矩形 10"/>
            <p:cNvSpPr>
              <a:spLocks noChangeArrowheads="1"/>
            </p:cNvSpPr>
            <p:nvPr/>
          </p:nvSpPr>
          <p:spPr bwMode="auto">
            <a:xfrm>
              <a:off x="5234920" y="3200394"/>
              <a:ext cx="492444" cy="4614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1" name="矩形 11"/>
            <p:cNvSpPr>
              <a:spLocks noChangeArrowheads="1"/>
            </p:cNvSpPr>
            <p:nvPr/>
          </p:nvSpPr>
          <p:spPr bwMode="auto">
            <a:xfrm>
              <a:off x="6929454" y="3429006"/>
              <a:ext cx="492444" cy="4614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2390080" y="2959670"/>
            <a:ext cx="2500312" cy="830262"/>
            <a:chOff x="6428995" y="698691"/>
            <a:chExt cx="2500339" cy="1107216"/>
          </a:xfrm>
          <a:noFill/>
        </p:grpSpPr>
        <p:sp>
          <p:nvSpPr>
            <p:cNvPr id="18" name="圆角矩形标注 17"/>
            <p:cNvSpPr/>
            <p:nvPr/>
          </p:nvSpPr>
          <p:spPr>
            <a:xfrm>
              <a:off x="6428995" y="719861"/>
              <a:ext cx="2500339" cy="1086046"/>
            </a:xfrm>
            <a:prstGeom prst="wedgeRoundRectCallout">
              <a:avLst>
                <a:gd name="adj1" fmla="val -59918"/>
                <a:gd name="adj2" fmla="val 16205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38" name="TextBox 14"/>
            <p:cNvSpPr txBox="1">
              <a:spLocks noChangeArrowheads="1"/>
            </p:cNvSpPr>
            <p:nvPr/>
          </p:nvSpPr>
          <p:spPr bwMode="auto">
            <a:xfrm>
              <a:off x="6559170" y="698691"/>
              <a:ext cx="2357462" cy="110721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右边框里另外的几个数各是多少？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7919" y="2726729"/>
            <a:ext cx="162155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54216" y="2998192"/>
            <a:ext cx="6397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563691" y="3433167"/>
            <a:ext cx="6397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82791" y="3426817"/>
            <a:ext cx="6397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820991" y="3234730"/>
            <a:ext cx="6397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676653" y="3239492"/>
            <a:ext cx="6397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27391" y="2787055"/>
            <a:ext cx="6397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36916" y="3660180"/>
            <a:ext cx="6397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12"/>
          <p:cNvSpPr>
            <a:spLocks noChangeArrowheads="1"/>
          </p:cNvSpPr>
          <p:nvPr/>
        </p:nvSpPr>
        <p:spPr bwMode="auto">
          <a:xfrm>
            <a:off x="647732" y="915566"/>
            <a:ext cx="47163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你能按顺序填一填吗？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765920"/>
            <a:ext cx="80200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2766045"/>
            <a:ext cx="80200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2427" y="200880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2" name="矩形 7"/>
          <p:cNvSpPr>
            <a:spLocks noChangeArrowheads="1"/>
          </p:cNvSpPr>
          <p:nvPr/>
        </p:nvSpPr>
        <p:spPr bwMode="auto">
          <a:xfrm>
            <a:off x="1298377" y="200880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3" name="矩形 8"/>
          <p:cNvSpPr>
            <a:spLocks noChangeArrowheads="1"/>
          </p:cNvSpPr>
          <p:nvPr/>
        </p:nvSpPr>
        <p:spPr bwMode="auto">
          <a:xfrm>
            <a:off x="3727252" y="200880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33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4" name="矩形 9"/>
          <p:cNvSpPr>
            <a:spLocks noChangeArrowheads="1"/>
          </p:cNvSpPr>
          <p:nvPr/>
        </p:nvSpPr>
        <p:spPr bwMode="auto">
          <a:xfrm>
            <a:off x="1892102" y="302798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5" name="矩形 10"/>
          <p:cNvSpPr>
            <a:spLocks noChangeArrowheads="1"/>
          </p:cNvSpPr>
          <p:nvPr/>
        </p:nvSpPr>
        <p:spPr bwMode="auto">
          <a:xfrm>
            <a:off x="2536627" y="302322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97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6" name="矩形 11"/>
          <p:cNvSpPr>
            <a:spLocks noChangeArrowheads="1"/>
          </p:cNvSpPr>
          <p:nvPr/>
        </p:nvSpPr>
        <p:spPr bwMode="auto">
          <a:xfrm>
            <a:off x="4922640" y="302798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93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65115" y="2008807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08052" y="2008807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79552" y="2008807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325740" y="2008807"/>
            <a:ext cx="6429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97240" y="2008807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08427" y="2008807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11677" y="2008807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722865" y="2008807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294365" y="2008807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937302" y="2008807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10990" y="3008932"/>
            <a:ext cx="12001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288852" y="3013695"/>
            <a:ext cx="9604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125590" y="3013695"/>
            <a:ext cx="9604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682802" y="3018457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279702" y="3013695"/>
            <a:ext cx="9604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471915" y="3021632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119615" y="3021632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694290" y="3023220"/>
            <a:ext cx="9604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345165" y="3018457"/>
            <a:ext cx="960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937302" y="3008932"/>
            <a:ext cx="960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850900" y="1155700"/>
            <a:ext cx="73612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的数是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矩形 13"/>
          <p:cNvSpPr>
            <a:spLocks noChangeArrowheads="1"/>
          </p:cNvSpPr>
          <p:nvPr/>
        </p:nvSpPr>
        <p:spPr bwMode="auto">
          <a:xfrm>
            <a:off x="850900" y="1995488"/>
            <a:ext cx="73612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的数是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矩形 14"/>
          <p:cNvSpPr>
            <a:spLocks noChangeArrowheads="1"/>
          </p:cNvSpPr>
          <p:nvPr/>
        </p:nvSpPr>
        <p:spPr bwMode="auto">
          <a:xfrm>
            <a:off x="841375" y="2895600"/>
            <a:ext cx="71150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，比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32040" y="1131590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25887" y="2000250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99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09663" y="285978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73959" y="2923079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41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8" name="矩形 12"/>
          <p:cNvSpPr>
            <a:spLocks noChangeArrowheads="1"/>
          </p:cNvSpPr>
          <p:nvPr/>
        </p:nvSpPr>
        <p:spPr bwMode="auto">
          <a:xfrm>
            <a:off x="500063" y="1109663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641226" y="627534"/>
            <a:ext cx="3714750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王医生从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号病人看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起， 现在要看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号病人。你知道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王医生已经看过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病人了吗？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9184" y="3363838"/>
            <a:ext cx="2608262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矩形 14"/>
          <p:cNvSpPr>
            <a:spLocks noChangeArrowheads="1"/>
          </p:cNvSpPr>
          <p:nvPr/>
        </p:nvSpPr>
        <p:spPr bwMode="auto">
          <a:xfrm>
            <a:off x="5115346" y="3473376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99196" y="350671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465934" y="3381301"/>
            <a:ext cx="388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013621" y="3506713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12121" y="3506713"/>
            <a:ext cx="6588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03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0032" y="573782"/>
            <a:ext cx="3686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5335315" y="645210"/>
            <a:ext cx="2811188" cy="484624"/>
            <a:chOff x="7321816" y="-1823618"/>
            <a:chExt cx="3732904" cy="645720"/>
          </a:xfrm>
          <a:solidFill>
            <a:srgbClr val="FFFFCC"/>
          </a:solidFill>
          <a:effectLst/>
        </p:grpSpPr>
        <p:sp>
          <p:nvSpPr>
            <p:cNvPr id="8" name="圆角矩形标注 7"/>
            <p:cNvSpPr/>
            <p:nvPr/>
          </p:nvSpPr>
          <p:spPr>
            <a:xfrm>
              <a:off x="8649867" y="-1823618"/>
              <a:ext cx="1064812" cy="645720"/>
            </a:xfrm>
            <a:prstGeom prst="wedgeRoundRectCallout">
              <a:avLst>
                <a:gd name="adj1" fmla="val 56030"/>
                <a:gd name="adj2" fmla="val 40834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7321816" y="-1823618"/>
              <a:ext cx="3732904" cy="6151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号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259632" y="2283718"/>
            <a:ext cx="6408712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通过今天的学习，我们熟记了百数表，并能根据数在百数表中的排列顺序可以判断数的大小。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1224923a-18e2-4fe0-9d63-2b8510be98d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WPS 演示</Application>
  <PresentationFormat>全屏显示(16:9)</PresentationFormat>
  <Paragraphs>382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华文楷体</vt:lpstr>
      <vt:lpstr>楷体_GB2312</vt:lpstr>
      <vt:lpstr>楷体</vt:lpstr>
      <vt:lpstr>幼圆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4</cp:revision>
  <dcterms:created xsi:type="dcterms:W3CDTF">2017-03-17T02:28:00Z</dcterms:created>
  <dcterms:modified xsi:type="dcterms:W3CDTF">2023-01-28T04:48:21Z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C485EEA8877045F3AC4ABC5462EEAB23</vt:lpwstr>
  </property>
</Properties>
</file>