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59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49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楷体_GB2312" panose="0201060903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279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0132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多一些、少一些、多得多、少得多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1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jpe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4" Type="http://schemas.openxmlformats.org/officeDocument/2006/relationships/slideLayout" Target="../slideLayouts/slideLayout2.xml"/><Relationship Id="rId13" Type="http://schemas.openxmlformats.org/officeDocument/2006/relationships/slide" Target="slide1.xml"/><Relationship Id="rId12" Type="http://schemas.openxmlformats.org/officeDocument/2006/relationships/image" Target="../media/image7.png"/><Relationship Id="rId11" Type="http://schemas.openxmlformats.org/officeDocument/2006/relationships/slide" Target="slide2.xml"/><Relationship Id="rId10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8" y="1563638"/>
            <a:ext cx="9144788" cy="62324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多一些、少一些、多得多、少得多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1369" y="629457"/>
            <a:ext cx="283154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en-US" altLang="zh-CN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467544" y="411510"/>
            <a:ext cx="5982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245" name="矩形 11"/>
          <p:cNvSpPr>
            <a:spLocks noChangeArrowheads="1"/>
          </p:cNvSpPr>
          <p:nvPr/>
        </p:nvSpPr>
        <p:spPr bwMode="auto">
          <a:xfrm>
            <a:off x="899592" y="411510"/>
            <a:ext cx="5642719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拿一个数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，说一说。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0010" y="915566"/>
            <a:ext cx="6092310" cy="322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2"/>
          <p:cNvGrpSpPr/>
          <p:nvPr/>
        </p:nvGrpSpPr>
        <p:grpSpPr bwMode="auto">
          <a:xfrm>
            <a:off x="4410253" y="1063084"/>
            <a:ext cx="2227261" cy="500062"/>
            <a:chOff x="6429387" y="582362"/>
            <a:chExt cx="2227681" cy="1223545"/>
          </a:xfrm>
        </p:grpSpPr>
        <p:sp>
          <p:nvSpPr>
            <p:cNvPr id="44" name="圆角矩形标注 43"/>
            <p:cNvSpPr/>
            <p:nvPr/>
          </p:nvSpPr>
          <p:spPr>
            <a:xfrm>
              <a:off x="6429387" y="582362"/>
              <a:ext cx="2143529" cy="1223545"/>
            </a:xfrm>
            <a:prstGeom prst="wedgeRoundRectCallout">
              <a:avLst>
                <a:gd name="adj1" fmla="val -47380"/>
                <a:gd name="adj2" fmla="val 76711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52" name="TextBox 14"/>
            <p:cNvSpPr txBox="1">
              <a:spLocks noChangeArrowheads="1"/>
            </p:cNvSpPr>
            <p:nvPr/>
          </p:nvSpPr>
          <p:spPr bwMode="auto">
            <a:xfrm>
              <a:off x="6500824" y="665978"/>
              <a:ext cx="2156244" cy="1129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</a:rPr>
                <a:t>比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</a:rPr>
                <a:t>大一些。</a:t>
              </a:r>
              <a:endParaRPr lang="zh-CN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5436096" y="3723878"/>
            <a:ext cx="2428875" cy="461962"/>
            <a:chOff x="6416296" y="1101545"/>
            <a:chExt cx="2428901" cy="615124"/>
          </a:xfrm>
        </p:grpSpPr>
        <p:sp>
          <p:nvSpPr>
            <p:cNvPr id="47" name="圆角矩形标注 46"/>
            <p:cNvSpPr/>
            <p:nvPr/>
          </p:nvSpPr>
          <p:spPr>
            <a:xfrm>
              <a:off x="6428996" y="1101545"/>
              <a:ext cx="2201886" cy="613011"/>
            </a:xfrm>
            <a:prstGeom prst="wedgeRoundRectCallout">
              <a:avLst>
                <a:gd name="adj1" fmla="val -39460"/>
                <a:gd name="adj2" fmla="val -73071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0" name="TextBox 14"/>
            <p:cNvSpPr txBox="1">
              <a:spLocks noChangeArrowheads="1"/>
            </p:cNvSpPr>
            <p:nvPr/>
          </p:nvSpPr>
          <p:spPr bwMode="auto">
            <a:xfrm>
              <a:off x="6416296" y="1101546"/>
              <a:ext cx="2428901" cy="615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比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大得多。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301667" y="2283718"/>
            <a:ext cx="6366677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通过今天的学习，我们知道可以用“多一些、少一些、多得多和少得多” 这些词语来表示两个数比较的结果。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635646"/>
            <a:ext cx="230425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8019" y="439395"/>
            <a:ext cx="4204221" cy="265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矩形 29"/>
          <p:cNvSpPr>
            <a:spLocks noChangeArrowheads="1"/>
          </p:cNvSpPr>
          <p:nvPr/>
        </p:nvSpPr>
        <p:spPr bwMode="auto">
          <a:xfrm>
            <a:off x="4092575" y="1824038"/>
            <a:ext cx="9044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87" name="矩形 30"/>
          <p:cNvSpPr>
            <a:spLocks noChangeArrowheads="1"/>
          </p:cNvSpPr>
          <p:nvPr/>
        </p:nvSpPr>
        <p:spPr bwMode="auto">
          <a:xfrm>
            <a:off x="3563888" y="1400458"/>
            <a:ext cx="9044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88" name="矩形 31"/>
          <p:cNvSpPr>
            <a:spLocks noChangeArrowheads="1"/>
          </p:cNvSpPr>
          <p:nvPr/>
        </p:nvSpPr>
        <p:spPr bwMode="auto">
          <a:xfrm>
            <a:off x="4675697" y="1472466"/>
            <a:ext cx="9044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7" name="组合 14"/>
          <p:cNvGrpSpPr/>
          <p:nvPr/>
        </p:nvGrpSpPr>
        <p:grpSpPr bwMode="auto">
          <a:xfrm>
            <a:off x="3131842" y="3075807"/>
            <a:ext cx="4968551" cy="1224134"/>
            <a:chOff x="4857752" y="2740887"/>
            <a:chExt cx="2028033" cy="647525"/>
          </a:xfrm>
          <a:noFill/>
        </p:grpSpPr>
        <p:sp>
          <p:nvSpPr>
            <p:cNvPr id="38" name="圆角矩形标注 37"/>
            <p:cNvSpPr/>
            <p:nvPr/>
          </p:nvSpPr>
          <p:spPr bwMode="auto">
            <a:xfrm>
              <a:off x="4870200" y="2756773"/>
              <a:ext cx="2015585" cy="631639"/>
            </a:xfrm>
            <a:prstGeom prst="wedgeRoundRectCallout">
              <a:avLst>
                <a:gd name="adj1" fmla="val -59322"/>
                <a:gd name="adj2" fmla="val 23321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TextBox 16"/>
            <p:cNvSpPr txBox="1">
              <a:spLocks noChangeArrowheads="1"/>
            </p:cNvSpPr>
            <p:nvPr/>
          </p:nvSpPr>
          <p:spPr bwMode="auto">
            <a:xfrm>
              <a:off x="4857752" y="2740887"/>
              <a:ext cx="1998642" cy="6349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小猫、小狗和小猴正在进行做五角星的比赛！我们一起来看看，它们分别做了多少个。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0" name="Picture 2" descr="C:\Users\Administrator\Desktop\一下\课件专用人物图\课件专用人物图\8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715766"/>
            <a:ext cx="2253231" cy="1800200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/>
      <p:bldP spid="3087" grpId="0"/>
      <p:bldP spid="30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03205" y="1153890"/>
            <a:ext cx="161983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2856359"/>
            <a:ext cx="304800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24350" y="2859534"/>
            <a:ext cx="3462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71600" y="3507854"/>
            <a:ext cx="1341909" cy="107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25" y="557213"/>
            <a:ext cx="3643313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5"/>
          <p:cNvGrpSpPr/>
          <p:nvPr/>
        </p:nvGrpSpPr>
        <p:grpSpPr bwMode="auto">
          <a:xfrm>
            <a:off x="773262" y="987574"/>
            <a:ext cx="2214562" cy="857250"/>
            <a:chOff x="500034" y="1214428"/>
            <a:chExt cx="2214578" cy="857258"/>
          </a:xfrm>
          <a:noFill/>
        </p:grpSpPr>
        <p:grpSp>
          <p:nvGrpSpPr>
            <p:cNvPr id="3" name="组合 7"/>
            <p:cNvGrpSpPr/>
            <p:nvPr/>
          </p:nvGrpSpPr>
          <p:grpSpPr bwMode="auto">
            <a:xfrm>
              <a:off x="500034" y="1214428"/>
              <a:ext cx="2214578" cy="857258"/>
              <a:chOff x="6407064" y="720819"/>
              <a:chExt cx="1928813" cy="1143009"/>
            </a:xfrm>
            <a:grpFill/>
          </p:grpSpPr>
          <p:sp>
            <p:nvSpPr>
              <p:cNvPr id="9" name="圆角矩形标注 8"/>
              <p:cNvSpPr/>
              <p:nvPr/>
            </p:nvSpPr>
            <p:spPr>
              <a:xfrm>
                <a:off x="6429187" y="720819"/>
                <a:ext cx="1642602" cy="1085859"/>
              </a:xfrm>
              <a:prstGeom prst="wedgeRoundRectCallout">
                <a:avLst>
                  <a:gd name="adj1" fmla="val 69527"/>
                  <a:gd name="adj2" fmla="val -20401"/>
                  <a:gd name="adj3" fmla="val 16667"/>
                </a:avLst>
              </a:prstGeom>
              <a:grpFill/>
              <a:ln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02" name="TextBox 14"/>
              <p:cNvSpPr txBox="1">
                <a:spLocks noChangeArrowheads="1"/>
              </p:cNvSpPr>
              <p:nvPr/>
            </p:nvSpPr>
            <p:spPr bwMode="auto">
              <a:xfrm>
                <a:off x="6407064" y="755834"/>
                <a:ext cx="1928813" cy="110799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我做的比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小猴多一些。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100" name="Picture 9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4D5"/>
                </a:clrFrom>
                <a:clrTo>
                  <a:srgbClr val="FFF4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14197" y="1285866"/>
              <a:ext cx="443225" cy="4286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3"/>
          <p:cNvGrpSpPr/>
          <p:nvPr/>
        </p:nvGrpSpPr>
        <p:grpSpPr bwMode="auto">
          <a:xfrm>
            <a:off x="6379918" y="780723"/>
            <a:ext cx="2224529" cy="504825"/>
            <a:chOff x="1888634" y="744507"/>
            <a:chExt cx="2537169" cy="672121"/>
          </a:xfrm>
          <a:noFill/>
        </p:grpSpPr>
        <p:sp>
          <p:nvSpPr>
            <p:cNvPr id="48" name="圆角矩形标注 47"/>
            <p:cNvSpPr/>
            <p:nvPr/>
          </p:nvSpPr>
          <p:spPr>
            <a:xfrm>
              <a:off x="1888634" y="744507"/>
              <a:ext cx="2444324" cy="672121"/>
            </a:xfrm>
            <a:prstGeom prst="wedgeRoundRectCallout">
              <a:avLst>
                <a:gd name="adj1" fmla="val 20126"/>
                <a:gd name="adj2" fmla="val 85051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8" name="TextBox 48"/>
            <p:cNvSpPr txBox="1">
              <a:spLocks noChangeArrowheads="1"/>
            </p:cNvSpPr>
            <p:nvPr/>
          </p:nvSpPr>
          <p:spPr bwMode="auto">
            <a:xfrm>
              <a:off x="1888634" y="753200"/>
              <a:ext cx="2537169" cy="61465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还可以怎样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比？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53"/>
          <p:cNvGrpSpPr/>
          <p:nvPr/>
        </p:nvGrpSpPr>
        <p:grpSpPr bwMode="auto">
          <a:xfrm>
            <a:off x="2143125" y="3142109"/>
            <a:ext cx="2071688" cy="830263"/>
            <a:chOff x="2143107" y="3039766"/>
            <a:chExt cx="2071703" cy="830997"/>
          </a:xfrm>
        </p:grpSpPr>
        <p:grpSp>
          <p:nvGrpSpPr>
            <p:cNvPr id="6" name="组合 13"/>
            <p:cNvGrpSpPr/>
            <p:nvPr/>
          </p:nvGrpSpPr>
          <p:grpSpPr bwMode="auto">
            <a:xfrm>
              <a:off x="2143107" y="3039766"/>
              <a:ext cx="2071703" cy="830997"/>
              <a:chOff x="6380324" y="-1764265"/>
              <a:chExt cx="2197642" cy="965513"/>
            </a:xfrm>
            <a:solidFill>
              <a:srgbClr val="FFFFCC"/>
            </a:solidFill>
            <a:effectLst/>
          </p:grpSpPr>
          <p:sp>
            <p:nvSpPr>
              <p:cNvPr id="26" name="圆角矩形标注 25"/>
              <p:cNvSpPr/>
              <p:nvPr/>
            </p:nvSpPr>
            <p:spPr>
              <a:xfrm>
                <a:off x="6380324" y="-1752230"/>
                <a:ext cx="2121861" cy="938223"/>
              </a:xfrm>
              <a:prstGeom prst="wedgeRoundRectCallout">
                <a:avLst>
                  <a:gd name="adj1" fmla="val -61423"/>
                  <a:gd name="adj2" fmla="val 41152"/>
                  <a:gd name="adj3" fmla="val 16667"/>
                </a:avLst>
              </a:prstGeom>
              <a:solidFill>
                <a:srgbClr val="FFF0D1"/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380325" y="-1764265"/>
                <a:ext cx="2197641" cy="9655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做的比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少一些。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095" name="Picture 9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4D5"/>
                </a:clrFrom>
                <a:clrTo>
                  <a:srgbClr val="FFF4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14546" y="3071816"/>
              <a:ext cx="443225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6" name="Picture 10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4D5"/>
                </a:clrFrom>
                <a:clrTo>
                  <a:srgbClr val="FFF4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14744" y="3071816"/>
              <a:ext cx="357190" cy="370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60232" y="3435846"/>
            <a:ext cx="144138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56"/>
          <p:cNvGrpSpPr/>
          <p:nvPr/>
        </p:nvGrpSpPr>
        <p:grpSpPr bwMode="auto">
          <a:xfrm>
            <a:off x="4643438" y="3130997"/>
            <a:ext cx="2428875" cy="1225550"/>
            <a:chOff x="4500562" y="3216667"/>
            <a:chExt cx="2428892" cy="1225598"/>
          </a:xfrm>
        </p:grpSpPr>
        <p:grpSp>
          <p:nvGrpSpPr>
            <p:cNvPr id="8" name="组合 13"/>
            <p:cNvGrpSpPr/>
            <p:nvPr/>
          </p:nvGrpSpPr>
          <p:grpSpPr bwMode="auto">
            <a:xfrm>
              <a:off x="4500562" y="3216667"/>
              <a:ext cx="2428892" cy="1225598"/>
              <a:chOff x="-800122" y="744503"/>
              <a:chExt cx="2770235" cy="1633082"/>
            </a:xfrm>
          </p:grpSpPr>
          <p:sp>
            <p:nvSpPr>
              <p:cNvPr id="29" name="圆角矩形标注 28"/>
              <p:cNvSpPr/>
              <p:nvPr/>
            </p:nvSpPr>
            <p:spPr>
              <a:xfrm>
                <a:off x="-800122" y="744503"/>
                <a:ext cx="2362847" cy="1140195"/>
              </a:xfrm>
              <a:prstGeom prst="wedgeRoundRectCallout">
                <a:avLst>
                  <a:gd name="adj1" fmla="val 62748"/>
                  <a:gd name="adj2" fmla="val 6987"/>
                  <a:gd name="adj3" fmla="val 16667"/>
                </a:avLst>
              </a:prstGeom>
              <a:solidFill>
                <a:srgbClr val="B3D9FF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3093" name="TextBox 29"/>
              <p:cNvSpPr txBox="1">
                <a:spLocks noChangeArrowheads="1"/>
              </p:cNvSpPr>
              <p:nvPr/>
            </p:nvSpPr>
            <p:spPr bwMode="auto">
              <a:xfrm>
                <a:off x="-800122" y="778175"/>
                <a:ext cx="2770235" cy="15994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做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的比       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多得多。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  <a:p>
                <a:pPr algn="ctr"/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090" name="Picture 11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D4F0FD"/>
                </a:clrFrom>
                <a:clrTo>
                  <a:srgbClr val="D4F0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08722" y="3305063"/>
              <a:ext cx="456663" cy="352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1" name="Picture 10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4D5"/>
                </a:clrFrom>
                <a:clrTo>
                  <a:srgbClr val="FFF4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3286130"/>
              <a:ext cx="357190" cy="370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86" name="矩形 29"/>
          <p:cNvSpPr>
            <a:spLocks noChangeArrowheads="1"/>
          </p:cNvSpPr>
          <p:nvPr/>
        </p:nvSpPr>
        <p:spPr bwMode="auto">
          <a:xfrm>
            <a:off x="4092575" y="1824038"/>
            <a:ext cx="90762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87" name="矩形 30"/>
          <p:cNvSpPr>
            <a:spLocks noChangeArrowheads="1"/>
          </p:cNvSpPr>
          <p:nvPr/>
        </p:nvSpPr>
        <p:spPr bwMode="auto">
          <a:xfrm>
            <a:off x="3663950" y="1357313"/>
            <a:ext cx="90762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88" name="矩形 31"/>
          <p:cNvSpPr>
            <a:spLocks noChangeArrowheads="1"/>
          </p:cNvSpPr>
          <p:nvPr/>
        </p:nvSpPr>
        <p:spPr bwMode="auto">
          <a:xfrm>
            <a:off x="4735513" y="1323975"/>
            <a:ext cx="90762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矩形 12"/>
          <p:cNvSpPr>
            <a:spLocks noChangeArrowheads="1"/>
          </p:cNvSpPr>
          <p:nvPr/>
        </p:nvSpPr>
        <p:spPr bwMode="auto">
          <a:xfrm>
            <a:off x="563933" y="987574"/>
            <a:ext cx="415208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看图比一比，说一说。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1500188"/>
            <a:ext cx="8143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0"/>
          <p:cNvSpPr txBox="1">
            <a:spLocks noChangeArrowheads="1"/>
          </p:cNvSpPr>
          <p:nvPr/>
        </p:nvSpPr>
        <p:spPr bwMode="auto">
          <a:xfrm>
            <a:off x="1187624" y="3128658"/>
            <a:ext cx="1230274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03" name="TextBox 11"/>
          <p:cNvSpPr txBox="1">
            <a:spLocks noChangeArrowheads="1"/>
          </p:cNvSpPr>
          <p:nvPr/>
        </p:nvSpPr>
        <p:spPr bwMode="auto">
          <a:xfrm>
            <a:off x="4427984" y="3075806"/>
            <a:ext cx="876300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04" name="TextBox 12"/>
          <p:cNvSpPr txBox="1">
            <a:spLocks noChangeArrowheads="1"/>
          </p:cNvSpPr>
          <p:nvPr/>
        </p:nvSpPr>
        <p:spPr bwMode="auto">
          <a:xfrm>
            <a:off x="7308304" y="3128658"/>
            <a:ext cx="1357312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4000496" y="3624314"/>
            <a:ext cx="3929090" cy="519072"/>
            <a:chOff x="5546736" y="-1752233"/>
            <a:chExt cx="4167939" cy="603097"/>
          </a:xfrm>
          <a:noFill/>
          <a:effectLst/>
        </p:grpSpPr>
        <p:sp>
          <p:nvSpPr>
            <p:cNvPr id="15" name="圆角矩形标注 14"/>
            <p:cNvSpPr/>
            <p:nvPr/>
          </p:nvSpPr>
          <p:spPr>
            <a:xfrm>
              <a:off x="5622517" y="-1752233"/>
              <a:ext cx="4092158" cy="603097"/>
            </a:xfrm>
            <a:prstGeom prst="wedgeRoundRectCallout">
              <a:avLst>
                <a:gd name="adj1" fmla="val 55024"/>
                <a:gd name="adj2" fmla="val 41801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4"/>
            <p:cNvSpPr txBox="1">
              <a:spLocks noChangeArrowheads="1"/>
            </p:cNvSpPr>
            <p:nvPr/>
          </p:nvSpPr>
          <p:spPr bwMode="auto">
            <a:xfrm>
              <a:off x="5546736" y="-1719649"/>
              <a:ext cx="4155974" cy="5363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中间鱼缸里的鱼比右边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40352" y="3507854"/>
            <a:ext cx="1223431" cy="97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683568" y="4169837"/>
            <a:ext cx="59766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中间鱼缸里的鱼比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右边的少一些。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12"/>
          <p:cNvSpPr>
            <a:spLocks noChangeArrowheads="1"/>
          </p:cNvSpPr>
          <p:nvPr/>
        </p:nvSpPr>
        <p:spPr bwMode="auto">
          <a:xfrm>
            <a:off x="539552" y="411510"/>
            <a:ext cx="523571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在合适的答案下面画“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99" y="923661"/>
            <a:ext cx="3672409" cy="208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0"/>
          <p:cNvGrpSpPr/>
          <p:nvPr/>
        </p:nvGrpSpPr>
        <p:grpSpPr bwMode="auto">
          <a:xfrm>
            <a:off x="5667967" y="1007485"/>
            <a:ext cx="2128546" cy="1289386"/>
            <a:chOff x="6428982" y="721749"/>
            <a:chExt cx="1643063" cy="1413943"/>
          </a:xfrm>
        </p:grpSpPr>
        <p:sp>
          <p:nvSpPr>
            <p:cNvPr id="22" name="云形标注 21"/>
            <p:cNvSpPr/>
            <p:nvPr/>
          </p:nvSpPr>
          <p:spPr>
            <a:xfrm>
              <a:off x="6428982" y="721749"/>
              <a:ext cx="1643063" cy="1413943"/>
            </a:xfrm>
            <a:prstGeom prst="cloudCallout">
              <a:avLst>
                <a:gd name="adj1" fmla="val -53384"/>
                <a:gd name="adj2" fmla="val 35967"/>
              </a:avLst>
            </a:prstGeom>
            <a:no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6" name="TextBox 14"/>
            <p:cNvSpPr txBox="1">
              <a:spLocks noChangeArrowheads="1"/>
            </p:cNvSpPr>
            <p:nvPr/>
          </p:nvSpPr>
          <p:spPr bwMode="auto">
            <a:xfrm>
              <a:off x="6596937" y="973103"/>
              <a:ext cx="1431757" cy="9112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梨的个数比苹果少得多。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1691680" y="1380713"/>
            <a:ext cx="1574225" cy="830997"/>
            <a:chOff x="5890459" y="-1746896"/>
            <a:chExt cx="2090372" cy="1107234"/>
          </a:xfrm>
          <a:solidFill>
            <a:srgbClr val="FFFFCC"/>
          </a:solidFill>
          <a:effectLst/>
        </p:grpSpPr>
        <p:sp>
          <p:nvSpPr>
            <p:cNvPr id="25" name="云形标注 24"/>
            <p:cNvSpPr/>
            <p:nvPr/>
          </p:nvSpPr>
          <p:spPr>
            <a:xfrm>
              <a:off x="5890459" y="-1710497"/>
              <a:ext cx="2090372" cy="1070835"/>
            </a:xfrm>
            <a:prstGeom prst="cloudCallout">
              <a:avLst>
                <a:gd name="adj1" fmla="val 53057"/>
                <a:gd name="adj2" fmla="val 22786"/>
              </a:avLst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>
              <a:off x="6051734" y="-1746896"/>
              <a:ext cx="1707491" cy="1107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苹果有 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611560" y="3045892"/>
            <a:ext cx="307005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梨可能有多少个？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1"/>
          <p:cNvGrpSpPr/>
          <p:nvPr/>
        </p:nvGrpSpPr>
        <p:grpSpPr bwMode="auto">
          <a:xfrm>
            <a:off x="3286125" y="3579862"/>
            <a:ext cx="2728913" cy="857250"/>
            <a:chOff x="4557737" y="3221052"/>
            <a:chExt cx="2728907" cy="857256"/>
          </a:xfrm>
        </p:grpSpPr>
        <p:pic>
          <p:nvPicPr>
            <p:cNvPr id="5131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7737" y="3221052"/>
              <a:ext cx="2728907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矩形 28"/>
            <p:cNvSpPr>
              <a:spLocks noChangeArrowheads="1"/>
            </p:cNvSpPr>
            <p:nvPr/>
          </p:nvSpPr>
          <p:spPr bwMode="auto">
            <a:xfrm>
              <a:off x="4615795" y="3253093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33" name="矩形 29"/>
            <p:cNvSpPr>
              <a:spLocks noChangeArrowheads="1"/>
            </p:cNvSpPr>
            <p:nvPr/>
          </p:nvSpPr>
          <p:spPr bwMode="auto">
            <a:xfrm>
              <a:off x="5522465" y="3253093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34" name="矩形 30"/>
            <p:cNvSpPr>
              <a:spLocks noChangeArrowheads="1"/>
            </p:cNvSpPr>
            <p:nvPr/>
          </p:nvSpPr>
          <p:spPr bwMode="auto">
            <a:xfrm>
              <a:off x="6429388" y="3253093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419872" y="3939902"/>
            <a:ext cx="525526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628" tIns="40814" rIns="81628" bIns="40814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2"/>
          <p:cNvSpPr>
            <a:spLocks noChangeArrowheads="1"/>
          </p:cNvSpPr>
          <p:nvPr/>
        </p:nvSpPr>
        <p:spPr bwMode="auto">
          <a:xfrm>
            <a:off x="395536" y="411510"/>
            <a:ext cx="523571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在合适的答案下面画“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6612" y="987574"/>
            <a:ext cx="395420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5868144" y="694530"/>
            <a:ext cx="2448272" cy="1126987"/>
            <a:chOff x="1900394" y="744507"/>
            <a:chExt cx="2312648" cy="1350354"/>
          </a:xfrm>
        </p:grpSpPr>
        <p:sp>
          <p:nvSpPr>
            <p:cNvPr id="7" name="云形标注 6"/>
            <p:cNvSpPr/>
            <p:nvPr/>
          </p:nvSpPr>
          <p:spPr>
            <a:xfrm>
              <a:off x="1900394" y="744507"/>
              <a:ext cx="1954855" cy="1350354"/>
            </a:xfrm>
            <a:prstGeom prst="cloudCallout">
              <a:avLst>
                <a:gd name="adj1" fmla="val -56068"/>
                <a:gd name="adj2" fmla="val 1977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2" name="TextBox 7"/>
            <p:cNvSpPr txBox="1">
              <a:spLocks noChangeArrowheads="1"/>
            </p:cNvSpPr>
            <p:nvPr/>
          </p:nvSpPr>
          <p:spPr bwMode="auto">
            <a:xfrm>
              <a:off x="2006589" y="836792"/>
              <a:ext cx="2206453" cy="1143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我拍的比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你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一些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556930" y="915566"/>
            <a:ext cx="1707946" cy="1147677"/>
            <a:chOff x="6344871" y="-135847"/>
            <a:chExt cx="1857363" cy="1275767"/>
          </a:xfrm>
        </p:grpSpPr>
        <p:sp>
          <p:nvSpPr>
            <p:cNvPr id="10" name="云形标注 9"/>
            <p:cNvSpPr/>
            <p:nvPr/>
          </p:nvSpPr>
          <p:spPr>
            <a:xfrm>
              <a:off x="6344871" y="-135847"/>
              <a:ext cx="1857363" cy="1083409"/>
            </a:xfrm>
            <a:prstGeom prst="cloudCallout">
              <a:avLst>
                <a:gd name="adj1" fmla="val 60689"/>
                <a:gd name="adj2" fmla="val 15264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0" name="TextBox 14"/>
            <p:cNvSpPr txBox="1">
              <a:spLocks noChangeArrowheads="1"/>
            </p:cNvSpPr>
            <p:nvPr/>
          </p:nvSpPr>
          <p:spPr bwMode="auto">
            <a:xfrm>
              <a:off x="6398087" y="-131338"/>
              <a:ext cx="1558505" cy="12712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我拍了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2"/>
          <p:cNvSpPr>
            <a:spLocks noChangeArrowheads="1"/>
          </p:cNvSpPr>
          <p:nvPr/>
        </p:nvSpPr>
        <p:spPr bwMode="auto">
          <a:xfrm>
            <a:off x="483739" y="2931790"/>
            <a:ext cx="3791406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小明可能拍了多少下？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3355255" y="3507854"/>
            <a:ext cx="2728913" cy="857250"/>
            <a:chOff x="4557737" y="3221052"/>
            <a:chExt cx="2728907" cy="857256"/>
          </a:xfrm>
        </p:grpSpPr>
        <p:pic>
          <p:nvPicPr>
            <p:cNvPr id="6155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7737" y="3221052"/>
              <a:ext cx="2728907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6" name="矩形 14"/>
            <p:cNvSpPr>
              <a:spLocks noChangeArrowheads="1"/>
            </p:cNvSpPr>
            <p:nvPr/>
          </p:nvSpPr>
          <p:spPr bwMode="auto">
            <a:xfrm>
              <a:off x="4615795" y="3221052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57" name="矩形 15"/>
            <p:cNvSpPr>
              <a:spLocks noChangeArrowheads="1"/>
            </p:cNvSpPr>
            <p:nvPr/>
          </p:nvSpPr>
          <p:spPr bwMode="auto">
            <a:xfrm>
              <a:off x="5522465" y="3221052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58" name="矩形 16"/>
            <p:cNvSpPr>
              <a:spLocks noChangeArrowheads="1"/>
            </p:cNvSpPr>
            <p:nvPr/>
          </p:nvSpPr>
          <p:spPr bwMode="auto">
            <a:xfrm>
              <a:off x="6429388" y="3221052"/>
              <a:ext cx="8354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452218" y="3878163"/>
            <a:ext cx="525526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628" tIns="40814" rIns="81628" bIns="40814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323528" y="258791"/>
            <a:ext cx="5982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428625" y="769848"/>
            <a:ext cx="2143125" cy="1571625"/>
            <a:chOff x="1644203" y="355594"/>
            <a:chExt cx="2444324" cy="1435994"/>
          </a:xfrm>
        </p:grpSpPr>
        <p:sp>
          <p:nvSpPr>
            <p:cNvPr id="7" name="圆角矩形标注 6"/>
            <p:cNvSpPr/>
            <p:nvPr/>
          </p:nvSpPr>
          <p:spPr>
            <a:xfrm>
              <a:off x="1644203" y="355594"/>
              <a:ext cx="2281369" cy="1370722"/>
            </a:xfrm>
            <a:prstGeom prst="wedgeRoundRectCallout">
              <a:avLst>
                <a:gd name="adj1" fmla="val 66207"/>
                <a:gd name="adj2" fmla="val -1872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0" name="TextBox 7"/>
            <p:cNvSpPr txBox="1">
              <a:spLocks noChangeArrowheads="1"/>
            </p:cNvSpPr>
            <p:nvPr/>
          </p:nvSpPr>
          <p:spPr bwMode="auto">
            <a:xfrm>
              <a:off x="1644203" y="357399"/>
              <a:ext cx="2444324" cy="1434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第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届奥林匹克运动会上，澳大利亚获得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枚金牌。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3643313" y="769848"/>
            <a:ext cx="1571625" cy="1571625"/>
            <a:chOff x="6773501" y="-135848"/>
            <a:chExt cx="1571607" cy="2094042"/>
          </a:xfrm>
        </p:grpSpPr>
        <p:sp>
          <p:nvSpPr>
            <p:cNvPr id="10" name="圆角矩形标注 9"/>
            <p:cNvSpPr/>
            <p:nvPr/>
          </p:nvSpPr>
          <p:spPr>
            <a:xfrm>
              <a:off x="6773501" y="-135848"/>
              <a:ext cx="1500170" cy="2094042"/>
            </a:xfrm>
            <a:prstGeom prst="wedgeRoundRectCallout">
              <a:avLst>
                <a:gd name="adj1" fmla="val 67299"/>
                <a:gd name="adj2" fmla="val -2265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8" name="TextBox 14"/>
            <p:cNvSpPr txBox="1">
              <a:spLocks noChangeArrowheads="1"/>
            </p:cNvSpPr>
            <p:nvPr/>
          </p:nvSpPr>
          <p:spPr bwMode="auto">
            <a:xfrm>
              <a:off x="6773501" y="-133214"/>
              <a:ext cx="1571607" cy="2091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英国获得的金牌数比澳大利亚多一些。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3"/>
          <p:cNvGrpSpPr/>
          <p:nvPr/>
        </p:nvGrpSpPr>
        <p:grpSpPr bwMode="auto">
          <a:xfrm>
            <a:off x="7000893" y="555526"/>
            <a:ext cx="1928825" cy="1571636"/>
            <a:chOff x="6380327" y="-1847266"/>
            <a:chExt cx="2291652" cy="1826043"/>
          </a:xfrm>
          <a:solidFill>
            <a:srgbClr val="FFFFCC"/>
          </a:solidFill>
          <a:effectLst/>
        </p:grpSpPr>
        <p:sp>
          <p:nvSpPr>
            <p:cNvPr id="16" name="圆角矩形标注 15"/>
            <p:cNvSpPr/>
            <p:nvPr/>
          </p:nvSpPr>
          <p:spPr>
            <a:xfrm>
              <a:off x="6380327" y="-1752229"/>
              <a:ext cx="2020801" cy="1731006"/>
            </a:xfrm>
            <a:prstGeom prst="wedgeRoundRectCallout">
              <a:avLst>
                <a:gd name="adj1" fmla="val -62673"/>
                <a:gd name="adj2" fmla="val -3096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4"/>
            <p:cNvSpPr txBox="1">
              <a:spLocks noChangeArrowheads="1"/>
            </p:cNvSpPr>
            <p:nvPr/>
          </p:nvSpPr>
          <p:spPr bwMode="auto">
            <a:xfrm>
              <a:off x="6380328" y="-1847266"/>
              <a:ext cx="2291651" cy="18237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中国获得的金牌数比澳大利亚多得多啦！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80038" y="555536"/>
            <a:ext cx="1549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12"/>
          <p:cNvSpPr>
            <a:spLocks noChangeArrowheads="1"/>
          </p:cNvSpPr>
          <p:nvPr/>
        </p:nvSpPr>
        <p:spPr bwMode="auto">
          <a:xfrm>
            <a:off x="302071" y="2412330"/>
            <a:ext cx="873442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英国获得多少枚金牌？中国呢？在合适的答案下面写上国家的名称。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26"/>
          <p:cNvGrpSpPr/>
          <p:nvPr/>
        </p:nvGrpSpPr>
        <p:grpSpPr bwMode="auto">
          <a:xfrm>
            <a:off x="2071688" y="3219822"/>
            <a:ext cx="5286375" cy="1019175"/>
            <a:chOff x="2071670" y="3571882"/>
            <a:chExt cx="5286412" cy="1019863"/>
          </a:xfrm>
        </p:grpSpPr>
        <p:pic>
          <p:nvPicPr>
            <p:cNvPr id="7182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3571882"/>
              <a:ext cx="5286412" cy="1019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3" name="矩形 22"/>
            <p:cNvSpPr>
              <a:spLocks noChangeArrowheads="1"/>
            </p:cNvSpPr>
            <p:nvPr/>
          </p:nvSpPr>
          <p:spPr bwMode="auto">
            <a:xfrm>
              <a:off x="2093441" y="3643320"/>
              <a:ext cx="1335551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4" name="矩形 23"/>
            <p:cNvSpPr>
              <a:spLocks noChangeArrowheads="1"/>
            </p:cNvSpPr>
            <p:nvPr/>
          </p:nvSpPr>
          <p:spPr bwMode="auto">
            <a:xfrm>
              <a:off x="3379325" y="3643320"/>
              <a:ext cx="1335551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5" name="矩形 24"/>
            <p:cNvSpPr>
              <a:spLocks noChangeArrowheads="1"/>
            </p:cNvSpPr>
            <p:nvPr/>
          </p:nvSpPr>
          <p:spPr bwMode="auto">
            <a:xfrm>
              <a:off x="4714876" y="3643320"/>
              <a:ext cx="1281887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19 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6" name="矩形 25"/>
            <p:cNvSpPr>
              <a:spLocks noChangeArrowheads="1"/>
            </p:cNvSpPr>
            <p:nvPr/>
          </p:nvSpPr>
          <p:spPr bwMode="auto">
            <a:xfrm>
              <a:off x="6004757" y="3643320"/>
              <a:ext cx="1281887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51 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714875" y="3742110"/>
            <a:ext cx="1285875" cy="450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995988" y="3742110"/>
            <a:ext cx="1308100" cy="450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81" name="Picture 2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75" y="483518"/>
            <a:ext cx="11430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467544" y="411510"/>
            <a:ext cx="5982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9838" y="411510"/>
            <a:ext cx="6586538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4235276" y="2483198"/>
            <a:ext cx="13366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6143451" y="2483198"/>
            <a:ext cx="1335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0" name="矩形 7"/>
          <p:cNvSpPr>
            <a:spLocks noChangeArrowheads="1"/>
          </p:cNvSpPr>
          <p:nvPr/>
        </p:nvSpPr>
        <p:spPr bwMode="auto">
          <a:xfrm>
            <a:off x="5214763" y="1449735"/>
            <a:ext cx="1335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1579761" y="609531"/>
            <a:ext cx="2416175" cy="954107"/>
            <a:chOff x="2002604" y="697453"/>
            <a:chExt cx="2470041" cy="1270292"/>
          </a:xfrm>
          <a:noFill/>
        </p:grpSpPr>
        <p:sp>
          <p:nvSpPr>
            <p:cNvPr id="10" name="圆角矩形标注 9"/>
            <p:cNvSpPr/>
            <p:nvPr/>
          </p:nvSpPr>
          <p:spPr>
            <a:xfrm>
              <a:off x="2051590" y="744507"/>
              <a:ext cx="2117761" cy="560100"/>
            </a:xfrm>
            <a:prstGeom prst="wedgeRoundRectCallout">
              <a:avLst>
                <a:gd name="adj1" fmla="val 61423"/>
                <a:gd name="adj2" fmla="val 42611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8" name="TextBox 10"/>
            <p:cNvSpPr txBox="1">
              <a:spLocks noChangeArrowheads="1"/>
            </p:cNvSpPr>
            <p:nvPr/>
          </p:nvSpPr>
          <p:spPr bwMode="auto">
            <a:xfrm>
              <a:off x="2002604" y="697453"/>
              <a:ext cx="2470041" cy="12702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人去春游。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267744" y="3002602"/>
            <a:ext cx="1727175" cy="138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3851920" y="3080951"/>
            <a:ext cx="2135832" cy="1146982"/>
            <a:chOff x="6273315" y="458357"/>
            <a:chExt cx="2135833" cy="1529589"/>
          </a:xfrm>
        </p:grpSpPr>
        <p:sp>
          <p:nvSpPr>
            <p:cNvPr id="14" name="云形标注 13"/>
            <p:cNvSpPr/>
            <p:nvPr/>
          </p:nvSpPr>
          <p:spPr>
            <a:xfrm>
              <a:off x="6273315" y="458357"/>
              <a:ext cx="2135833" cy="1529589"/>
            </a:xfrm>
            <a:prstGeom prst="cloudCallout">
              <a:avLst>
                <a:gd name="adj1" fmla="val -61385"/>
                <a:gd name="adj2" fmla="val 6360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6" name="TextBox 14"/>
            <p:cNvSpPr txBox="1">
              <a:spLocks noChangeArrowheads="1"/>
            </p:cNvSpPr>
            <p:nvPr/>
          </p:nvSpPr>
          <p:spPr bwMode="auto">
            <a:xfrm>
              <a:off x="6360727" y="547524"/>
              <a:ext cx="1928813" cy="12723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选哪辆车比较合适？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16216" y="2427734"/>
            <a:ext cx="576823" cy="5748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628" tIns="40814" rIns="81628" bIns="40814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41616" y="391559"/>
            <a:ext cx="5982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80588"/>
            <a:ext cx="4195763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042592" y="2237963"/>
            <a:ext cx="8763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5220072" y="1526137"/>
            <a:ext cx="2289437" cy="1138207"/>
            <a:chOff x="7591607" y="-2056581"/>
            <a:chExt cx="2123072" cy="1322454"/>
          </a:xfrm>
          <a:solidFill>
            <a:srgbClr val="FFFFCC"/>
          </a:solidFill>
          <a:effectLst/>
        </p:grpSpPr>
        <p:sp>
          <p:nvSpPr>
            <p:cNvPr id="8" name="云形标注 7"/>
            <p:cNvSpPr/>
            <p:nvPr/>
          </p:nvSpPr>
          <p:spPr>
            <a:xfrm>
              <a:off x="7591607" y="-2056581"/>
              <a:ext cx="2123072" cy="1322454"/>
            </a:xfrm>
            <a:prstGeom prst="cloudCallout">
              <a:avLst>
                <a:gd name="adj1" fmla="val 53661"/>
                <a:gd name="adj2" fmla="val 15864"/>
              </a:avLst>
            </a:prstGeom>
            <a:no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7673976" y="-1878112"/>
              <a:ext cx="1958333" cy="9655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右边的书大约有多少本？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224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36296" y="1406391"/>
            <a:ext cx="1728192" cy="138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1403648" y="3571151"/>
            <a:ext cx="51845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答：右边的书大约有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22054" y="1735618"/>
            <a:ext cx="2016224" cy="0"/>
          </a:xfrm>
          <a:prstGeom prst="line">
            <a:avLst/>
          </a:prstGeom>
          <a:ln w="444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PP_MARK_KEY" val="16479029-49eb-4304-87e4-164e6329f9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WPS 演示</Application>
  <PresentationFormat>全屏显示(16:9)</PresentationFormat>
  <Paragraphs>181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4</cp:revision>
  <dcterms:created xsi:type="dcterms:W3CDTF">2017-03-17T02:28:00Z</dcterms:created>
  <dcterms:modified xsi:type="dcterms:W3CDTF">2023-01-28T04:50:07Z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700AB5107FD44FF68D9169BD31079224</vt:lpwstr>
  </property>
</Properties>
</file>