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2"/>
  </p:notesMasterIdLst>
  <p:sldIdLst>
    <p:sldId id="566" r:id="rId3"/>
    <p:sldId id="539" r:id="rId4"/>
    <p:sldId id="561" r:id="rId5"/>
    <p:sldId id="562" r:id="rId6"/>
    <p:sldId id="563" r:id="rId7"/>
    <p:sldId id="564" r:id="rId8"/>
    <p:sldId id="565" r:id="rId9"/>
    <p:sldId id="507" r:id="rId10"/>
    <p:sldId id="501" r:id="rId1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6"/>
    </p:embeddedFont>
    <p:embeddedFont>
      <p:font typeface="微软雅黑" panose="020B0503020204020204" pitchFamily="34" charset="-122"/>
      <p:regular r:id="rId17"/>
    </p:embeddedFont>
    <p:embeddedFont>
      <p:font typeface="楷体" panose="02010609060101010101" pitchFamily="49" charset="-122"/>
      <p:regular r:id="rId18"/>
    </p:embeddedFont>
    <p:embeddedFont>
      <p:font typeface="幼圆" panose="02010509060101010101" pitchFamily="49" charset="-122"/>
      <p:regular r:id="rId19"/>
    </p:embeddedFont>
    <p:embeddedFont>
      <p:font typeface="楷体_GB2312" panose="02010609030101010101" charset="-122"/>
      <p:regular r:id="rId20"/>
    </p:embeddedFont>
    <p:embeddedFont>
      <p:font typeface="Segoe UI" panose="020B0502040204020203" pitchFamily="34" charset="0"/>
      <p:regular r:id="rId21"/>
      <p:bold r:id="rId22"/>
      <p:italic r:id="rId23"/>
      <p:boldItalic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FFFF"/>
    <a:srgbClr val="99FF66"/>
    <a:srgbClr val="33CC33"/>
    <a:srgbClr val="CC9900"/>
    <a:srgbClr val="FF9933"/>
    <a:srgbClr val="AFF22A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5622" autoAdjust="0"/>
  </p:normalViewPr>
  <p:slideViewPr>
    <p:cSldViewPr>
      <p:cViewPr varScale="1">
        <p:scale>
          <a:sx n="147" d="100"/>
          <a:sy n="147" d="100"/>
        </p:scale>
        <p:origin x="-594" y="-10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13.fntdata"/><Relationship Id="rId27" Type="http://schemas.openxmlformats.org/officeDocument/2006/relationships/font" Target="fonts/font12.fntdata"/><Relationship Id="rId26" Type="http://schemas.openxmlformats.org/officeDocument/2006/relationships/font" Target="fonts/font11.fntdata"/><Relationship Id="rId25" Type="http://schemas.openxmlformats.org/officeDocument/2006/relationships/font" Target="fonts/font10.fntdata"/><Relationship Id="rId24" Type="http://schemas.openxmlformats.org/officeDocument/2006/relationships/font" Target="fonts/font9.fntdata"/><Relationship Id="rId23" Type="http://schemas.openxmlformats.org/officeDocument/2006/relationships/font" Target="fonts/font8.fntdata"/><Relationship Id="rId22" Type="http://schemas.openxmlformats.org/officeDocument/2006/relationships/font" Target="fonts/font7.fntdata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79613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48772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以内的加法和减法（一） 两位数减整十数、一位数（不退位）（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5796136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8422" y="1635646"/>
            <a:ext cx="9135577" cy="68480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两位数</a:t>
            </a:r>
            <a:r>
              <a:rPr lang="zh-CN" altLang="en-US" sz="4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减一位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数、</a:t>
            </a:r>
            <a:r>
              <a:rPr lang="zh-CN" altLang="en-US" sz="4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整十数</a:t>
            </a:r>
            <a:endParaRPr lang="en-US" altLang="zh-CN" sz="40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978452" y="615883"/>
            <a:ext cx="4008149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以内的加法和减法（一）</a:t>
            </a:r>
            <a:endParaRPr lang="zh-CN" altLang="en-US" sz="2400" b="1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9">
            <a:hlinkClick r:id="rId3" action="ppaction://hlinksldjump"/>
          </p:cNvPr>
          <p:cNvSpPr/>
          <p:nvPr/>
        </p:nvSpPr>
        <p:spPr>
          <a:xfrm>
            <a:off x="221849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复习旧知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6" action="ppaction://hlinksldjump"/>
          </p:cNvPr>
          <p:cNvSpPr/>
          <p:nvPr/>
        </p:nvSpPr>
        <p:spPr>
          <a:xfrm>
            <a:off x="511228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187624" y="2112977"/>
            <a:ext cx="2656309" cy="2474997"/>
            <a:chOff x="0" y="1880940"/>
            <a:chExt cx="2895117" cy="2391587"/>
          </a:xfrm>
        </p:grpSpPr>
        <p:grpSp>
          <p:nvGrpSpPr>
            <p:cNvPr id="22" name="组合 21"/>
            <p:cNvGrpSpPr/>
            <p:nvPr/>
          </p:nvGrpSpPr>
          <p:grpSpPr>
            <a:xfrm>
              <a:off x="235445" y="1880940"/>
              <a:ext cx="2659672" cy="847164"/>
              <a:chOff x="235445" y="2240980"/>
              <a:chExt cx="2659672" cy="847164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235647" y="2307458"/>
                <a:ext cx="2580989" cy="780685"/>
              </a:xfrm>
              <a:prstGeom prst="rect">
                <a:avLst/>
              </a:prstGeom>
            </p:spPr>
            <p:txBody>
              <a:bodyPr wrap="square" lIns="68580" tIns="34290" rIns="68580" bIns="34290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同桌互相说说每题的计算过程。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圆角矩形标注 20"/>
              <p:cNvSpPr/>
              <p:nvPr/>
            </p:nvSpPr>
            <p:spPr>
              <a:xfrm>
                <a:off x="235445" y="2240980"/>
                <a:ext cx="2659672" cy="847164"/>
              </a:xfrm>
              <a:prstGeom prst="wedgeRoundRectCallout">
                <a:avLst/>
              </a:prstGeom>
              <a:noFill/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26" name="Picture 2" descr="C:\Users\Administrator\Desktop\一下\课件专用人物图\课件专用人物图\27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2748383"/>
              <a:ext cx="1907705" cy="1524144"/>
            </a:xfrm>
            <a:prstGeom prst="rect">
              <a:avLst/>
            </a:prstGeom>
            <a:noFill/>
          </p:spPr>
        </p:pic>
      </p:grpSp>
      <p:grpSp>
        <p:nvGrpSpPr>
          <p:cNvPr id="25" name="组合 24"/>
          <p:cNvGrpSpPr/>
          <p:nvPr/>
        </p:nvGrpSpPr>
        <p:grpSpPr>
          <a:xfrm>
            <a:off x="4788952" y="1553006"/>
            <a:ext cx="2987825" cy="2752129"/>
            <a:chOff x="5868143" y="771550"/>
            <a:chExt cx="2987825" cy="2752129"/>
          </a:xfrm>
        </p:grpSpPr>
        <p:sp>
          <p:nvSpPr>
            <p:cNvPr id="14" name="矩形 13"/>
            <p:cNvSpPr/>
            <p:nvPr/>
          </p:nvSpPr>
          <p:spPr>
            <a:xfrm>
              <a:off x="5940151" y="2715766"/>
              <a:ext cx="2447343" cy="807913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相同数位上的数才能直接相减。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50" name="Picture 2" descr="C:\Users\Administrator\Desktop\一下\课件专用人物图\课件专用人物图\53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804248" y="771550"/>
              <a:ext cx="2051720" cy="1639205"/>
            </a:xfrm>
            <a:prstGeom prst="rect">
              <a:avLst/>
            </a:prstGeom>
            <a:noFill/>
          </p:spPr>
        </p:pic>
        <p:sp>
          <p:nvSpPr>
            <p:cNvPr id="24" name="圆角矩形标注 23"/>
            <p:cNvSpPr/>
            <p:nvPr/>
          </p:nvSpPr>
          <p:spPr>
            <a:xfrm>
              <a:off x="5868143" y="2643758"/>
              <a:ext cx="2447343" cy="864096"/>
            </a:xfrm>
            <a:prstGeom prst="wedgeRoundRectCallout">
              <a:avLst>
                <a:gd name="adj1" fmla="val 36154"/>
                <a:gd name="adj2" fmla="val -83054"/>
                <a:gd name="adj3" fmla="val 16667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2763813" y="411510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57-4=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12085" y="411510"/>
            <a:ext cx="14253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57-40=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32"/>
          <p:cNvGrpSpPr/>
          <p:nvPr/>
        </p:nvGrpSpPr>
        <p:grpSpPr bwMode="auto">
          <a:xfrm>
            <a:off x="2763813" y="915566"/>
            <a:ext cx="547688" cy="295275"/>
            <a:chOff x="1252538" y="3100388"/>
            <a:chExt cx="547707" cy="295275"/>
          </a:xfrm>
        </p:grpSpPr>
        <p:cxnSp>
          <p:nvCxnSpPr>
            <p:cNvPr id="29" name="直接连接符 28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16200000" flipH="1">
              <a:off x="1566880" y="3162297"/>
              <a:ext cx="285750" cy="180981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24"/>
          <p:cNvSpPr txBox="1">
            <a:spLocks noChangeArrowheads="1"/>
          </p:cNvSpPr>
          <p:nvPr/>
        </p:nvSpPr>
        <p:spPr bwMode="auto">
          <a:xfrm>
            <a:off x="2483768" y="1059582"/>
            <a:ext cx="571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3" name="TextBox 24"/>
          <p:cNvSpPr txBox="1">
            <a:spLocks noChangeArrowheads="1"/>
          </p:cNvSpPr>
          <p:nvPr/>
        </p:nvSpPr>
        <p:spPr bwMode="auto">
          <a:xfrm>
            <a:off x="3126705" y="1059582"/>
            <a:ext cx="3571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4" name="TextBox 24"/>
          <p:cNvSpPr txBox="1">
            <a:spLocks noChangeArrowheads="1"/>
          </p:cNvSpPr>
          <p:nvPr/>
        </p:nvSpPr>
        <p:spPr bwMode="auto">
          <a:xfrm>
            <a:off x="3128988" y="1589757"/>
            <a:ext cx="64293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5" name="组合 74"/>
          <p:cNvGrpSpPr/>
          <p:nvPr/>
        </p:nvGrpSpPr>
        <p:grpSpPr bwMode="auto">
          <a:xfrm flipH="1">
            <a:off x="3267869" y="843558"/>
            <a:ext cx="288032" cy="792088"/>
            <a:chOff x="3856826" y="2143916"/>
            <a:chExt cx="320171" cy="786615"/>
          </a:xfrm>
        </p:grpSpPr>
        <p:cxnSp>
          <p:nvCxnSpPr>
            <p:cNvPr id="46" name="直接连接符 45"/>
            <p:cNvCxnSpPr/>
            <p:nvPr/>
          </p:nvCxnSpPr>
          <p:spPr>
            <a:xfrm rot="5400000">
              <a:off x="3465025" y="2535717"/>
              <a:ext cx="785025" cy="1423"/>
            </a:xfrm>
            <a:prstGeom prst="line">
              <a:avLst/>
            </a:prstGeom>
            <a:ln w="254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V="1">
              <a:off x="3858249" y="2927353"/>
              <a:ext cx="318748" cy="1589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16200000" flipV="1">
              <a:off x="4122172" y="2875706"/>
              <a:ext cx="10965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extBox 24"/>
          <p:cNvSpPr txBox="1">
            <a:spLocks noChangeArrowheads="1"/>
          </p:cNvSpPr>
          <p:nvPr/>
        </p:nvSpPr>
        <p:spPr bwMode="auto">
          <a:xfrm>
            <a:off x="3843933" y="411510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53</a:t>
            </a:r>
            <a:endParaRPr lang="zh-CN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0" name="组合 32"/>
          <p:cNvGrpSpPr/>
          <p:nvPr/>
        </p:nvGrpSpPr>
        <p:grpSpPr bwMode="auto">
          <a:xfrm>
            <a:off x="5361236" y="915566"/>
            <a:ext cx="547688" cy="295275"/>
            <a:chOff x="1252538" y="3100388"/>
            <a:chExt cx="547707" cy="295275"/>
          </a:xfrm>
        </p:grpSpPr>
        <p:cxnSp>
          <p:nvCxnSpPr>
            <p:cNvPr id="51" name="直接连接符 50"/>
            <p:cNvCxnSpPr/>
            <p:nvPr/>
          </p:nvCxnSpPr>
          <p:spPr>
            <a:xfrm rot="5400000">
              <a:off x="1219204" y="3133722"/>
              <a:ext cx="295275" cy="2286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16200000" flipH="1">
              <a:off x="1566880" y="3162297"/>
              <a:ext cx="285750" cy="180981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Box 24"/>
          <p:cNvSpPr txBox="1">
            <a:spLocks noChangeArrowheads="1"/>
          </p:cNvSpPr>
          <p:nvPr/>
        </p:nvSpPr>
        <p:spPr bwMode="auto">
          <a:xfrm>
            <a:off x="5081191" y="1059582"/>
            <a:ext cx="5715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4" name="TextBox 24"/>
          <p:cNvSpPr txBox="1">
            <a:spLocks noChangeArrowheads="1"/>
          </p:cNvSpPr>
          <p:nvPr/>
        </p:nvSpPr>
        <p:spPr bwMode="auto">
          <a:xfrm>
            <a:off x="5724128" y="1059582"/>
            <a:ext cx="35718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5" name="组合 74"/>
          <p:cNvGrpSpPr/>
          <p:nvPr/>
        </p:nvGrpSpPr>
        <p:grpSpPr bwMode="auto">
          <a:xfrm flipH="1">
            <a:off x="5284093" y="843558"/>
            <a:ext cx="869231" cy="792088"/>
            <a:chOff x="3856826" y="2143916"/>
            <a:chExt cx="320171" cy="786615"/>
          </a:xfrm>
        </p:grpSpPr>
        <p:cxnSp>
          <p:nvCxnSpPr>
            <p:cNvPr id="56" name="直接连接符 55"/>
            <p:cNvCxnSpPr/>
            <p:nvPr/>
          </p:nvCxnSpPr>
          <p:spPr>
            <a:xfrm rot="5400000">
              <a:off x="3465025" y="2535717"/>
              <a:ext cx="785025" cy="1423"/>
            </a:xfrm>
            <a:prstGeom prst="line">
              <a:avLst/>
            </a:prstGeom>
            <a:ln w="25400">
              <a:solidFill>
                <a:srgbClr val="FF000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3858249" y="2927353"/>
              <a:ext cx="318748" cy="1589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rot="16200000" flipV="1">
              <a:off x="4122172" y="2875706"/>
              <a:ext cx="10965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TextBox 24"/>
          <p:cNvSpPr txBox="1">
            <a:spLocks noChangeArrowheads="1"/>
          </p:cNvSpPr>
          <p:nvPr/>
        </p:nvSpPr>
        <p:spPr bwMode="auto">
          <a:xfrm>
            <a:off x="6441356" y="411510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17</a:t>
            </a:r>
            <a:endParaRPr lang="zh-CN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0" name="TextBox 24"/>
          <p:cNvSpPr txBox="1">
            <a:spLocks noChangeArrowheads="1"/>
          </p:cNvSpPr>
          <p:nvPr/>
        </p:nvSpPr>
        <p:spPr bwMode="auto">
          <a:xfrm>
            <a:off x="5356101" y="1589757"/>
            <a:ext cx="64293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复习旧知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0" name="图片 5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1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3" grpId="0"/>
      <p:bldP spid="44" grpId="0"/>
      <p:bldP spid="49" grpId="0"/>
      <p:bldP spid="53" grpId="0"/>
      <p:bldP spid="54" grpId="0"/>
      <p:bldP spid="59" grpId="0"/>
      <p:bldP spid="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12"/>
          <p:cNvSpPr>
            <a:spLocks noChangeArrowheads="1"/>
          </p:cNvSpPr>
          <p:nvPr/>
        </p:nvSpPr>
        <p:spPr bwMode="auto">
          <a:xfrm>
            <a:off x="760711" y="973202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0245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028947" y="109106"/>
            <a:ext cx="216207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3"/>
          <p:cNvGrpSpPr/>
          <p:nvPr/>
        </p:nvGrpSpPr>
        <p:grpSpPr bwMode="auto">
          <a:xfrm>
            <a:off x="3714750" y="692356"/>
            <a:ext cx="2935288" cy="500063"/>
            <a:chOff x="755201" y="744507"/>
            <a:chExt cx="3347137" cy="665779"/>
          </a:xfrm>
          <a:noFill/>
        </p:grpSpPr>
        <p:sp>
          <p:nvSpPr>
            <p:cNvPr id="7" name="圆角矩形标注 6"/>
            <p:cNvSpPr/>
            <p:nvPr/>
          </p:nvSpPr>
          <p:spPr>
            <a:xfrm>
              <a:off x="910882" y="744507"/>
              <a:ext cx="2858372" cy="665779"/>
            </a:xfrm>
            <a:prstGeom prst="wedgeRoundRectCallout">
              <a:avLst>
                <a:gd name="adj1" fmla="val -56765"/>
                <a:gd name="adj2" fmla="val 42031"/>
                <a:gd name="adj3" fmla="val 16667"/>
              </a:avLst>
            </a:prstGeom>
            <a:grp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87" name="TextBox 42"/>
            <p:cNvSpPr txBox="1">
              <a:spLocks noChangeArrowheads="1"/>
            </p:cNvSpPr>
            <p:nvPr/>
          </p:nvSpPr>
          <p:spPr bwMode="auto">
            <a:xfrm>
              <a:off x="755201" y="753200"/>
              <a:ext cx="3347137" cy="61465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看谁先到达终点。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10247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99592" y="1635646"/>
            <a:ext cx="6937375" cy="274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7"/>
          <p:cNvGrpSpPr/>
          <p:nvPr/>
        </p:nvGrpSpPr>
        <p:grpSpPr bwMode="auto">
          <a:xfrm>
            <a:off x="2363267" y="1707083"/>
            <a:ext cx="1935162" cy="544513"/>
            <a:chOff x="4864137" y="3026892"/>
            <a:chExt cx="1934579" cy="544991"/>
          </a:xfrm>
        </p:grpSpPr>
        <p:sp>
          <p:nvSpPr>
            <p:cNvPr id="18" name="圆角矩形标注 17"/>
            <p:cNvSpPr/>
            <p:nvPr/>
          </p:nvSpPr>
          <p:spPr bwMode="auto">
            <a:xfrm>
              <a:off x="4870485" y="3026892"/>
              <a:ext cx="1701287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85" name="TextBox 19"/>
            <p:cNvSpPr txBox="1">
              <a:spLocks noChangeArrowheads="1"/>
            </p:cNvSpPr>
            <p:nvPr/>
          </p:nvSpPr>
          <p:spPr bwMode="auto">
            <a:xfrm>
              <a:off x="4864137" y="3065327"/>
              <a:ext cx="1934579" cy="462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48-40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32778" name="Picture 1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83804" y="2254771"/>
            <a:ext cx="714375" cy="59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9" name="Picture 1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83804" y="3077096"/>
            <a:ext cx="72707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7"/>
          <p:cNvGrpSpPr/>
          <p:nvPr/>
        </p:nvGrpSpPr>
        <p:grpSpPr bwMode="auto">
          <a:xfrm>
            <a:off x="2791892" y="3377133"/>
            <a:ext cx="1935162" cy="544513"/>
            <a:chOff x="4870472" y="3026892"/>
            <a:chExt cx="1934579" cy="544991"/>
          </a:xfrm>
        </p:grpSpPr>
        <p:sp>
          <p:nvSpPr>
            <p:cNvPr id="15" name="圆角矩形标注 14"/>
            <p:cNvSpPr/>
            <p:nvPr/>
          </p:nvSpPr>
          <p:spPr bwMode="auto">
            <a:xfrm>
              <a:off x="4870472" y="3026892"/>
              <a:ext cx="1701287" cy="544991"/>
            </a:xfrm>
            <a:prstGeom prst="wedgeRoundRectCallout">
              <a:avLst>
                <a:gd name="adj1" fmla="val -64748"/>
                <a:gd name="adj2" fmla="val -19234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83" name="TextBox 19"/>
            <p:cNvSpPr txBox="1">
              <a:spLocks noChangeArrowheads="1"/>
            </p:cNvSpPr>
            <p:nvPr/>
          </p:nvSpPr>
          <p:spPr bwMode="auto">
            <a:xfrm>
              <a:off x="4870472" y="3065323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48-4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44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17"/>
          <p:cNvGrpSpPr/>
          <p:nvPr/>
        </p:nvGrpSpPr>
        <p:grpSpPr bwMode="auto">
          <a:xfrm>
            <a:off x="3155429" y="1707083"/>
            <a:ext cx="1935163" cy="544513"/>
            <a:chOff x="4799056" y="3026892"/>
            <a:chExt cx="1934579" cy="544991"/>
          </a:xfrm>
        </p:grpSpPr>
        <p:sp>
          <p:nvSpPr>
            <p:cNvPr id="25" name="圆角矩形标注 24"/>
            <p:cNvSpPr/>
            <p:nvPr/>
          </p:nvSpPr>
          <p:spPr bwMode="auto">
            <a:xfrm>
              <a:off x="4870472" y="3026892"/>
              <a:ext cx="1701286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81" name="TextBox 19"/>
            <p:cNvSpPr txBox="1">
              <a:spLocks noChangeArrowheads="1"/>
            </p:cNvSpPr>
            <p:nvPr/>
          </p:nvSpPr>
          <p:spPr bwMode="auto">
            <a:xfrm>
              <a:off x="4799056" y="3065327"/>
              <a:ext cx="1934579" cy="462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59-40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19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17"/>
          <p:cNvGrpSpPr/>
          <p:nvPr/>
        </p:nvGrpSpPr>
        <p:grpSpPr bwMode="auto">
          <a:xfrm>
            <a:off x="3577704" y="3421583"/>
            <a:ext cx="1935163" cy="544513"/>
            <a:chOff x="4870472" y="3026892"/>
            <a:chExt cx="1934579" cy="544991"/>
          </a:xfrm>
        </p:grpSpPr>
        <p:sp>
          <p:nvSpPr>
            <p:cNvPr id="28" name="圆角矩形标注 27"/>
            <p:cNvSpPr/>
            <p:nvPr/>
          </p:nvSpPr>
          <p:spPr bwMode="auto">
            <a:xfrm>
              <a:off x="4870472" y="3026892"/>
              <a:ext cx="1701286" cy="544991"/>
            </a:xfrm>
            <a:prstGeom prst="wedgeRoundRectCallout">
              <a:avLst>
                <a:gd name="adj1" fmla="val -64748"/>
                <a:gd name="adj2" fmla="val -19234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79" name="TextBox 19"/>
            <p:cNvSpPr txBox="1">
              <a:spLocks noChangeArrowheads="1"/>
            </p:cNvSpPr>
            <p:nvPr/>
          </p:nvSpPr>
          <p:spPr bwMode="auto">
            <a:xfrm>
              <a:off x="4870472" y="3065323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59-4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55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17"/>
          <p:cNvGrpSpPr/>
          <p:nvPr/>
        </p:nvGrpSpPr>
        <p:grpSpPr bwMode="auto">
          <a:xfrm>
            <a:off x="4006329" y="1707083"/>
            <a:ext cx="1935163" cy="544513"/>
            <a:chOff x="4799056" y="3026892"/>
            <a:chExt cx="1934579" cy="544991"/>
          </a:xfrm>
        </p:grpSpPr>
        <p:sp>
          <p:nvSpPr>
            <p:cNvPr id="31" name="圆角矩形标注 30"/>
            <p:cNvSpPr/>
            <p:nvPr/>
          </p:nvSpPr>
          <p:spPr bwMode="auto">
            <a:xfrm>
              <a:off x="4870472" y="3026892"/>
              <a:ext cx="1701286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77" name="TextBox 19"/>
            <p:cNvSpPr txBox="1">
              <a:spLocks noChangeArrowheads="1"/>
            </p:cNvSpPr>
            <p:nvPr/>
          </p:nvSpPr>
          <p:spPr bwMode="auto">
            <a:xfrm>
              <a:off x="4799056" y="3065327"/>
              <a:ext cx="1934579" cy="462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75-40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35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17"/>
          <p:cNvGrpSpPr/>
          <p:nvPr/>
        </p:nvGrpSpPr>
        <p:grpSpPr bwMode="auto">
          <a:xfrm>
            <a:off x="4434954" y="3421583"/>
            <a:ext cx="1935163" cy="544513"/>
            <a:chOff x="4870472" y="3026892"/>
            <a:chExt cx="1934579" cy="544991"/>
          </a:xfrm>
        </p:grpSpPr>
        <p:sp>
          <p:nvSpPr>
            <p:cNvPr id="34" name="圆角矩形标注 33"/>
            <p:cNvSpPr/>
            <p:nvPr/>
          </p:nvSpPr>
          <p:spPr bwMode="auto">
            <a:xfrm>
              <a:off x="4870472" y="3026892"/>
              <a:ext cx="1701286" cy="544991"/>
            </a:xfrm>
            <a:prstGeom prst="wedgeRoundRectCallout">
              <a:avLst>
                <a:gd name="adj1" fmla="val -64748"/>
                <a:gd name="adj2" fmla="val -19234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75" name="TextBox 19"/>
            <p:cNvSpPr txBox="1">
              <a:spLocks noChangeArrowheads="1"/>
            </p:cNvSpPr>
            <p:nvPr/>
          </p:nvSpPr>
          <p:spPr bwMode="auto">
            <a:xfrm>
              <a:off x="4870472" y="3065323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75-4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71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17"/>
          <p:cNvGrpSpPr/>
          <p:nvPr/>
        </p:nvGrpSpPr>
        <p:grpSpPr bwMode="auto">
          <a:xfrm>
            <a:off x="4792142" y="1707083"/>
            <a:ext cx="1935162" cy="544513"/>
            <a:chOff x="4799056" y="3026892"/>
            <a:chExt cx="1934579" cy="544991"/>
          </a:xfrm>
        </p:grpSpPr>
        <p:sp>
          <p:nvSpPr>
            <p:cNvPr id="37" name="圆角矩形标注 36"/>
            <p:cNvSpPr/>
            <p:nvPr/>
          </p:nvSpPr>
          <p:spPr bwMode="auto">
            <a:xfrm>
              <a:off x="4870471" y="3026892"/>
              <a:ext cx="1701287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73" name="TextBox 19"/>
            <p:cNvSpPr txBox="1">
              <a:spLocks noChangeArrowheads="1"/>
            </p:cNvSpPr>
            <p:nvPr/>
          </p:nvSpPr>
          <p:spPr bwMode="auto">
            <a:xfrm>
              <a:off x="4799056" y="3065326"/>
              <a:ext cx="1934579" cy="462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64-40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24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7"/>
          <p:cNvGrpSpPr/>
          <p:nvPr/>
        </p:nvGrpSpPr>
        <p:grpSpPr bwMode="auto">
          <a:xfrm>
            <a:off x="5292204" y="3421583"/>
            <a:ext cx="1935163" cy="544513"/>
            <a:chOff x="4870472" y="3026892"/>
            <a:chExt cx="1934579" cy="544991"/>
          </a:xfrm>
        </p:grpSpPr>
        <p:sp>
          <p:nvSpPr>
            <p:cNvPr id="40" name="圆角矩形标注 39"/>
            <p:cNvSpPr/>
            <p:nvPr/>
          </p:nvSpPr>
          <p:spPr bwMode="auto">
            <a:xfrm>
              <a:off x="4870472" y="3026892"/>
              <a:ext cx="1701286" cy="544991"/>
            </a:xfrm>
            <a:prstGeom prst="wedgeRoundRectCallout">
              <a:avLst>
                <a:gd name="adj1" fmla="val -64748"/>
                <a:gd name="adj2" fmla="val -19234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71" name="TextBox 19"/>
            <p:cNvSpPr txBox="1">
              <a:spLocks noChangeArrowheads="1"/>
            </p:cNvSpPr>
            <p:nvPr/>
          </p:nvSpPr>
          <p:spPr bwMode="auto">
            <a:xfrm>
              <a:off x="4870472" y="3065323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64-4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60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2" name="组合 17"/>
          <p:cNvGrpSpPr/>
          <p:nvPr/>
        </p:nvGrpSpPr>
        <p:grpSpPr bwMode="auto">
          <a:xfrm>
            <a:off x="5506517" y="1707083"/>
            <a:ext cx="1935162" cy="544513"/>
            <a:chOff x="4799056" y="3026892"/>
            <a:chExt cx="1934579" cy="544991"/>
          </a:xfrm>
        </p:grpSpPr>
        <p:sp>
          <p:nvSpPr>
            <p:cNvPr id="43" name="圆角矩形标注 42"/>
            <p:cNvSpPr/>
            <p:nvPr/>
          </p:nvSpPr>
          <p:spPr bwMode="auto">
            <a:xfrm>
              <a:off x="4870471" y="3026892"/>
              <a:ext cx="1701287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69" name="TextBox 19"/>
            <p:cNvSpPr txBox="1">
              <a:spLocks noChangeArrowheads="1"/>
            </p:cNvSpPr>
            <p:nvPr/>
          </p:nvSpPr>
          <p:spPr bwMode="auto">
            <a:xfrm>
              <a:off x="4799056" y="3065327"/>
              <a:ext cx="1934579" cy="462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86-40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46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7"/>
          <p:cNvGrpSpPr/>
          <p:nvPr/>
        </p:nvGrpSpPr>
        <p:grpSpPr bwMode="auto">
          <a:xfrm>
            <a:off x="5870054" y="3421583"/>
            <a:ext cx="1935163" cy="544513"/>
            <a:chOff x="4870472" y="3026892"/>
            <a:chExt cx="1934579" cy="544991"/>
          </a:xfrm>
        </p:grpSpPr>
        <p:sp>
          <p:nvSpPr>
            <p:cNvPr id="46" name="圆角矩形标注 45"/>
            <p:cNvSpPr/>
            <p:nvPr/>
          </p:nvSpPr>
          <p:spPr bwMode="auto">
            <a:xfrm>
              <a:off x="4870472" y="3026892"/>
              <a:ext cx="1701286" cy="544991"/>
            </a:xfrm>
            <a:prstGeom prst="wedgeRoundRectCallout">
              <a:avLst>
                <a:gd name="adj1" fmla="val -64748"/>
                <a:gd name="adj2" fmla="val -19234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67" name="TextBox 19"/>
            <p:cNvSpPr txBox="1">
              <a:spLocks noChangeArrowheads="1"/>
            </p:cNvSpPr>
            <p:nvPr/>
          </p:nvSpPr>
          <p:spPr bwMode="auto">
            <a:xfrm>
              <a:off x="4870472" y="3065323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86-4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82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7"/>
          <p:cNvGrpSpPr/>
          <p:nvPr/>
        </p:nvGrpSpPr>
        <p:grpSpPr bwMode="auto">
          <a:xfrm>
            <a:off x="6292329" y="1707083"/>
            <a:ext cx="1935163" cy="544513"/>
            <a:chOff x="4799056" y="3026892"/>
            <a:chExt cx="1934579" cy="544991"/>
          </a:xfrm>
        </p:grpSpPr>
        <p:sp>
          <p:nvSpPr>
            <p:cNvPr id="49" name="圆角矩形标注 48"/>
            <p:cNvSpPr/>
            <p:nvPr/>
          </p:nvSpPr>
          <p:spPr bwMode="auto">
            <a:xfrm>
              <a:off x="4870472" y="3026892"/>
              <a:ext cx="1701286" cy="544991"/>
            </a:xfrm>
            <a:prstGeom prst="wedgeRoundRectCallout">
              <a:avLst>
                <a:gd name="adj1" fmla="val -42256"/>
                <a:gd name="adj2" fmla="val 78400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65" name="TextBox 19"/>
            <p:cNvSpPr txBox="1">
              <a:spLocks noChangeArrowheads="1"/>
            </p:cNvSpPr>
            <p:nvPr/>
          </p:nvSpPr>
          <p:spPr bwMode="auto">
            <a:xfrm>
              <a:off x="4799056" y="3065327"/>
              <a:ext cx="1934579" cy="46207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97-40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57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6" name="组合 17"/>
          <p:cNvGrpSpPr/>
          <p:nvPr/>
        </p:nvGrpSpPr>
        <p:grpSpPr bwMode="auto">
          <a:xfrm>
            <a:off x="6655867" y="3421583"/>
            <a:ext cx="1935162" cy="544513"/>
            <a:chOff x="4870472" y="3026892"/>
            <a:chExt cx="1934579" cy="544991"/>
          </a:xfrm>
        </p:grpSpPr>
        <p:sp>
          <p:nvSpPr>
            <p:cNvPr id="52" name="圆角矩形标注 51"/>
            <p:cNvSpPr/>
            <p:nvPr/>
          </p:nvSpPr>
          <p:spPr bwMode="auto">
            <a:xfrm>
              <a:off x="4870472" y="3026892"/>
              <a:ext cx="1701287" cy="544991"/>
            </a:xfrm>
            <a:prstGeom prst="wedgeRoundRectCallout">
              <a:avLst>
                <a:gd name="adj1" fmla="val -64748"/>
                <a:gd name="adj2" fmla="val -19234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63" name="TextBox 19"/>
            <p:cNvSpPr txBox="1">
              <a:spLocks noChangeArrowheads="1"/>
            </p:cNvSpPr>
            <p:nvPr/>
          </p:nvSpPr>
          <p:spPr bwMode="auto">
            <a:xfrm>
              <a:off x="4870472" y="3065323"/>
              <a:ext cx="1934579" cy="4620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97-4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 93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5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8" name="图片 57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9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41764E-6 C 0.00399 -0.00833 0.00799 -0.01635 0.01163 -0.02067 C 0.01528 -0.02499 0.01892 -0.0256 0.02222 -0.02684 C 0.02552 -0.02807 0.02691 -0.02992 0.03142 -0.029 C 0.03594 -0.02807 0.04427 -0.02653 0.04896 -0.02067 C 0.05365 -0.01481 0.05764 0.00154 0.05938 0.00617 " pathEditMode="relative" ptsTypes="aaaaaA">
                                      <p:cBhvr>
                                        <p:cTn id="13" dur="2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5.18199E-7 C 0.00139 -0.00802 0.00278 -0.01573 0.00573 -0.02067 C 0.00868 -0.0256 0.01285 -0.02745 0.01737 -0.02899 C 0.02188 -0.03054 0.02743 -0.03023 0.03247 -0.02899 C 0.0375 -0.02776 0.04427 -0.02684 0.04775 -0.02067 C 0.05122 -0.0145 0.05261 0.00339 0.05348 0.00833 " pathEditMode="relative" ptsTypes="aaaaaA">
                                      <p:cBhvr>
                                        <p:cTn id="23" dur="2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37 0.00246 C 0.06337 -0.0071 0.06736 -0.01635 0.07222 -0.02437 C 0.07708 -0.03239 0.0842 -0.04165 0.08837 -0.04504 C 0.09253 -0.04843 0.09288 -0.04442 0.09774 -0.04504 C 0.1026 -0.04566 0.11059 -0.05306 0.11753 -0.04936 C 0.12448 -0.04566 0.13507 -0.03147 0.13958 -0.02252 C 0.14409 -0.01358 0.14357 4.781E-6 0.14427 0.00431 " pathEditMode="relative" rAng="0" ptsTypes="aaaaaaA">
                                      <p:cBhvr>
                                        <p:cTn id="33" dur="2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0" y="-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47 0.00833 C 0.05521 0.0037 0.05695 -0.00092 0.06163 -0.00617 C 0.06632 -0.01141 0.07413 -0.0185 0.08142 -0.02282 C 0.08872 -0.02714 0.09913 -0.02992 0.1059 -0.03115 C 0.11267 -0.03238 0.11701 -0.03794 0.12222 -0.03115 C 0.12743 -0.02436 0.1349 0.0034 0.13733 0.01018 " pathEditMode="relative" ptsTypes="aaaaaA">
                                      <p:cBhvr>
                                        <p:cTn id="43" dur="2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27 -0.00679 C 0.1467 -0.01419 0.1493 -0.02129 0.15139 -0.0253 C 0.15347 -0.02931 0.15347 -0.02777 0.15712 -0.03147 C 0.16076 -0.03517 0.16805 -0.04504 0.17344 -0.04812 C 0.17882 -0.05121 0.18524 -0.04997 0.18975 -0.05028 C 0.19427 -0.05059 0.19496 -0.05306 0.20017 -0.05028 C 0.20538 -0.04751 0.21684 -0.04165 0.22118 -0.03363 C 0.22552 -0.02561 0.225 -0.00802 0.22569 -0.00278 " pathEditMode="relative" rAng="0" ptsTypes="aaaaaaaA">
                                      <p:cBhvr>
                                        <p:cTn id="53" dur="2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0" y="-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732 0.01018 C 0.13889 0.00278 0.14045 -0.00462 0.14427 -0.01048 C 0.14809 -0.01635 0.15555 -0.02159 0.16059 -0.02498 C 0.16562 -0.02837 0.16736 -0.03084 0.17465 -0.03115 C 0.18194 -0.03146 0.19739 -0.02992 0.20486 -0.02714 C 0.21232 -0.02436 0.21719 -0.02159 0.21996 -0.0148 C 0.22274 -0.00802 0.22083 0.00926 0.22101 0.01419 " pathEditMode="relative" ptsTypes="aaaaaaA">
                                      <p:cBhvr>
                                        <p:cTn id="63" dur="2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569 -0.00278 C 0.2283 -0.00802 0.23108 -0.01326 0.23489 -0.01727 C 0.23871 -0.02128 0.2441 -0.02344 0.24896 -0.02745 C 0.25382 -0.03146 0.25677 -0.04102 0.26406 -0.04195 C 0.27135 -0.04288 0.28628 -0.03979 0.29305 -0.03362 C 0.29983 -0.02745 0.30243 -0.01018 0.30469 -0.00494 " pathEditMode="relative" ptsTypes="aaaaaA">
                                      <p:cBhvr>
                                        <p:cTn id="73" dur="2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01 0.01419 C 0.22778 0.00093 0.23455 -0.01234 0.23855 -0.01881 C 0.24254 -0.02529 0.24046 -0.02406 0.24549 -0.02498 C 0.25053 -0.02591 0.26042 -0.02714 0.26876 -0.02498 C 0.27709 -0.02282 0.2908 -0.01789 0.29549 -0.01264 C 0.30018 -0.0074 0.29653 0.00278 0.29671 0.00586 " pathEditMode="relative" ptsTypes="aaaaaA">
                                      <p:cBhvr>
                                        <p:cTn id="83" dur="2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469 -0.01173 C 0.30625 -0.02252 0.30798 -0.03332 0.31163 -0.03856 C 0.31528 -0.0438 0.31927 -0.04072 0.32673 -0.04288 C 0.3342 -0.04504 0.34861 -0.05306 0.35694 -0.0509 C 0.36528 -0.04874 0.37187 -0.03733 0.37673 -0.03023 C 0.38159 -0.02314 0.38455 -0.01142 0.38611 -0.00772 " pathEditMode="relative" rAng="0" ptsTypes="aaaaaA">
                                      <p:cBhvr>
                                        <p:cTn id="93" dur="2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0" y="-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67 0.00586 C 0.30625 -0.00092 0.3158 -0.0074 0.32465 -0.01079 C 0.33351 -0.01419 0.34115 -0.01789 0.35017 -0.0148 C 0.3592 -0.01172 0.37431 0.00432 0.37917 0.00802 " pathEditMode="relative" ptsTypes="aaaA">
                                      <p:cBhvr>
                                        <p:cTn id="103" dur="2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611 -0.00772 C 0.38906 -0.01481 0.39201 -0.02191 0.39653 -0.02838 C 0.40104 -0.03486 0.40677 -0.04257 0.41285 -0.04689 C 0.41892 -0.05121 0.42517 -0.05522 0.43264 -0.05522 C 0.4401 -0.05522 0.45226 -0.05522 0.45816 -0.04689 C 0.46406 -0.03856 0.46597 -0.01234 0.46753 -0.00556 " pathEditMode="relative" ptsTypes="aaaaaA">
                                      <p:cBhvr>
                                        <p:cTn id="113" dur="2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916 0.00802 C 0.38559 -0.01018 0.39201 -0.02838 0.3967 -0.03547 C 0.40139 -0.04257 0.40226 -0.03609 0.40712 -0.03547 C 0.41198 -0.03485 0.41875 -0.03578 0.42569 -0.03115 C 0.43264 -0.02653 0.44462 -0.01573 0.44896 -0.00864 C 0.4533 -0.00154 0.45104 0.00864 0.45139 0.01203 " pathEditMode="relative" ptsTypes="aaaaaA">
                                      <p:cBhvr>
                                        <p:cTn id="123" dur="2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00"/>
                            </p:stCondLst>
                            <p:childTnLst>
                              <p:par>
                                <p:cTn id="1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矩形 12"/>
          <p:cNvSpPr>
            <a:spLocks noChangeArrowheads="1"/>
          </p:cNvSpPr>
          <p:nvPr/>
        </p:nvSpPr>
        <p:spPr bwMode="auto">
          <a:xfrm>
            <a:off x="500063" y="647701"/>
            <a:ext cx="578643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先说出得数是几十多，再计算。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337815" y="2599259"/>
            <a:ext cx="20002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79-50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885469" y="2602434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29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323528" y="1645171"/>
            <a:ext cx="2000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86-30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939444" y="1645171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2395215" y="2592909"/>
            <a:ext cx="20002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37-3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912707" y="2592909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34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395215" y="1635646"/>
            <a:ext cx="20002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25-4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912707" y="1635646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21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>
            <a:off x="4339903" y="2602434"/>
            <a:ext cx="25558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95-70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198707" y="2592909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25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>
            <a:off x="4292278" y="1635646"/>
            <a:ext cx="24828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68-5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055832" y="1635646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63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6395715" y="2602434"/>
            <a:ext cx="25558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49-7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8171969" y="2592909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42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6588224" y="1635646"/>
            <a:ext cx="24844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78-40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8302144" y="1635646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38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710952" y="2030934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五十多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710952" y="2959621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二十多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884239" y="2030934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二十多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884239" y="2959621"/>
            <a:ext cx="11128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三十多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4997772" y="2030934"/>
            <a:ext cx="11128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六十多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997772" y="2959621"/>
            <a:ext cx="11128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二十多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7171060" y="2030934"/>
            <a:ext cx="11128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三十多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7171060" y="2959621"/>
            <a:ext cx="11128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四十多</a:t>
            </a:r>
            <a:endParaRPr lang="zh-CN" altLang="en-US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  <p:bldP spid="17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矩形 12"/>
          <p:cNvSpPr>
            <a:spLocks noChangeArrowheads="1"/>
          </p:cNvSpPr>
          <p:nvPr/>
        </p:nvSpPr>
        <p:spPr bwMode="auto">
          <a:xfrm>
            <a:off x="500062" y="555526"/>
            <a:ext cx="596622" cy="5847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32" tIns="45716" rIns="91432" bIns="45716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2293" name="矩形 11"/>
          <p:cNvSpPr>
            <a:spLocks noChangeArrowheads="1"/>
          </p:cNvSpPr>
          <p:nvPr/>
        </p:nvSpPr>
        <p:spPr bwMode="auto">
          <a:xfrm>
            <a:off x="899592" y="627534"/>
            <a:ext cx="7822521" cy="52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2" tIns="45716" rIns="91432" bIns="45716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Segoe UI" panose="020B0502040204020203" pitchFamily="34" charset="0"/>
              </a:rPr>
              <a:t>不计算，在   里填上“＞”“＜”或“＝”。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Segoe UI" panose="020B0502040204020203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847231" y="699542"/>
            <a:ext cx="428625" cy="428625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组合 8"/>
          <p:cNvGrpSpPr/>
          <p:nvPr/>
        </p:nvGrpSpPr>
        <p:grpSpPr bwMode="auto">
          <a:xfrm>
            <a:off x="1563688" y="1452958"/>
            <a:ext cx="2498384" cy="461668"/>
            <a:chOff x="4920676" y="2000243"/>
            <a:chExt cx="2498956" cy="460779"/>
          </a:xfrm>
        </p:grpSpPr>
        <p:sp>
          <p:nvSpPr>
            <p:cNvPr id="12309" name="矩形 9"/>
            <p:cNvSpPr>
              <a:spLocks noChangeArrowheads="1"/>
            </p:cNvSpPr>
            <p:nvPr/>
          </p:nvSpPr>
          <p:spPr bwMode="auto">
            <a:xfrm>
              <a:off x="4920676" y="2000246"/>
              <a:ext cx="802007" cy="4607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58-4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sp>
          <p:nvSpPr>
            <p:cNvPr id="12310" name="矩形 10"/>
            <p:cNvSpPr>
              <a:spLocks noChangeArrowheads="1"/>
            </p:cNvSpPr>
            <p:nvPr/>
          </p:nvSpPr>
          <p:spPr bwMode="auto">
            <a:xfrm>
              <a:off x="6463702" y="2000245"/>
              <a:ext cx="955930" cy="4607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58-40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6000423" y="2000243"/>
              <a:ext cx="428723" cy="427799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椭圆 15"/>
          <p:cNvSpPr/>
          <p:nvPr/>
        </p:nvSpPr>
        <p:spPr bwMode="auto">
          <a:xfrm>
            <a:off x="2643188" y="2276872"/>
            <a:ext cx="428625" cy="428625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578100" y="2238772"/>
            <a:ext cx="12795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2647950" y="1419622"/>
            <a:ext cx="12811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椭圆 42"/>
          <p:cNvSpPr/>
          <p:nvPr/>
        </p:nvSpPr>
        <p:spPr bwMode="auto">
          <a:xfrm>
            <a:off x="6143625" y="1452960"/>
            <a:ext cx="428625" cy="428625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47" name="椭圆 46"/>
          <p:cNvSpPr/>
          <p:nvPr/>
        </p:nvSpPr>
        <p:spPr bwMode="auto">
          <a:xfrm>
            <a:off x="6143625" y="2276872"/>
            <a:ext cx="428625" cy="428625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6124575" y="1438672"/>
            <a:ext cx="4524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＝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矩形 9"/>
          <p:cNvSpPr>
            <a:spLocks noChangeArrowheads="1"/>
          </p:cNvSpPr>
          <p:nvPr/>
        </p:nvSpPr>
        <p:spPr bwMode="auto">
          <a:xfrm>
            <a:off x="4929188" y="1457722"/>
            <a:ext cx="95571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82-50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2303" name="矩形 10"/>
          <p:cNvSpPr>
            <a:spLocks noChangeArrowheads="1"/>
          </p:cNvSpPr>
          <p:nvPr/>
        </p:nvSpPr>
        <p:spPr bwMode="auto">
          <a:xfrm>
            <a:off x="6607175" y="1457722"/>
            <a:ext cx="95571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72-40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2304" name="矩形 9"/>
          <p:cNvSpPr>
            <a:spLocks noChangeArrowheads="1"/>
          </p:cNvSpPr>
          <p:nvPr/>
        </p:nvSpPr>
        <p:spPr bwMode="auto">
          <a:xfrm>
            <a:off x="1571625" y="2276872"/>
            <a:ext cx="80182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69-6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2305" name="矩形 10"/>
          <p:cNvSpPr>
            <a:spLocks noChangeArrowheads="1"/>
          </p:cNvSpPr>
          <p:nvPr/>
        </p:nvSpPr>
        <p:spPr bwMode="auto">
          <a:xfrm>
            <a:off x="3114675" y="2276872"/>
            <a:ext cx="80182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96-6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2306" name="矩形 9"/>
          <p:cNvSpPr>
            <a:spLocks noChangeArrowheads="1"/>
          </p:cNvSpPr>
          <p:nvPr/>
        </p:nvSpPr>
        <p:spPr bwMode="auto">
          <a:xfrm>
            <a:off x="4929188" y="2276872"/>
            <a:ext cx="95571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75-30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2307" name="矩形 10"/>
          <p:cNvSpPr>
            <a:spLocks noChangeArrowheads="1"/>
          </p:cNvSpPr>
          <p:nvPr/>
        </p:nvSpPr>
        <p:spPr bwMode="auto">
          <a:xfrm>
            <a:off x="6607175" y="2276872"/>
            <a:ext cx="95571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57-30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6126163" y="2241947"/>
            <a:ext cx="12811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2" tIns="45716" rIns="91432" bIns="45716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39471" y="2715766"/>
            <a:ext cx="7976945" cy="1944216"/>
            <a:chOff x="339471" y="2715766"/>
            <a:chExt cx="7976945" cy="1944216"/>
          </a:xfrm>
        </p:grpSpPr>
        <p:sp>
          <p:nvSpPr>
            <p:cNvPr id="29" name="圆角矩形标注 28"/>
            <p:cNvSpPr/>
            <p:nvPr/>
          </p:nvSpPr>
          <p:spPr>
            <a:xfrm>
              <a:off x="2267744" y="3075806"/>
              <a:ext cx="6048672" cy="936104"/>
            </a:xfrm>
            <a:prstGeom prst="wedgeRoundRectCallout">
              <a:avLst>
                <a:gd name="adj1" fmla="val -53207"/>
                <a:gd name="adj2" fmla="val 30554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不计算可以估算判断大小；当算式中的一个数相同的时候可以比较另一个数的大小。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1" name="图片 30" descr="69.jp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9471" y="2715766"/>
              <a:ext cx="2432329" cy="1944216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48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矩形 12"/>
          <p:cNvSpPr>
            <a:spLocks noChangeArrowheads="1"/>
          </p:cNvSpPr>
          <p:nvPr/>
        </p:nvSpPr>
        <p:spPr bwMode="auto">
          <a:xfrm>
            <a:off x="511134" y="483518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3263900" y="3948111"/>
            <a:ext cx="2084388" cy="461665"/>
            <a:chOff x="5928507" y="3521815"/>
            <a:chExt cx="2083265" cy="461663"/>
          </a:xfrm>
        </p:grpSpPr>
        <p:grpSp>
          <p:nvGrpSpPr>
            <p:cNvPr id="3" name="组合 17"/>
            <p:cNvGrpSpPr/>
            <p:nvPr/>
          </p:nvGrpSpPr>
          <p:grpSpPr bwMode="auto">
            <a:xfrm>
              <a:off x="6011545" y="3521815"/>
              <a:ext cx="2000227" cy="461663"/>
              <a:chOff x="3143170" y="3337447"/>
              <a:chExt cx="2000264" cy="461368"/>
            </a:xfrm>
          </p:grpSpPr>
          <p:sp>
            <p:nvSpPr>
              <p:cNvPr id="13334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47"/>
                <a:ext cx="2000264" cy="46136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    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705512" y="3408841"/>
                <a:ext cx="357001" cy="356958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 bwMode="auto">
            <a:xfrm>
              <a:off x="5928507" y="3593254"/>
              <a:ext cx="356996" cy="35718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182938" y="397594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24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116388" y="3980706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824413" y="398229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14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734384" y="3971181"/>
            <a:ext cx="33855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-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4205288" y="4024313"/>
            <a:ext cx="357187" cy="357187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20" name="椭圆 19"/>
          <p:cNvSpPr/>
          <p:nvPr/>
        </p:nvSpPr>
        <p:spPr>
          <a:xfrm>
            <a:off x="3705225" y="4000500"/>
            <a:ext cx="387350" cy="39846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13324" name="矩形 20"/>
          <p:cNvSpPr>
            <a:spLocks noChangeArrowheads="1"/>
          </p:cNvSpPr>
          <p:nvPr/>
        </p:nvSpPr>
        <p:spPr bwMode="auto">
          <a:xfrm>
            <a:off x="5062538" y="3980706"/>
            <a:ext cx="11144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（  ）</a:t>
            </a:r>
            <a:endParaRPr lang="zh-CN" altLang="en-US" b="1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5364163" y="3967163"/>
            <a:ext cx="4937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个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49353" y="411510"/>
            <a:ext cx="5201455" cy="3363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3"/>
          <p:cNvGrpSpPr/>
          <p:nvPr/>
        </p:nvGrpSpPr>
        <p:grpSpPr bwMode="auto">
          <a:xfrm>
            <a:off x="3440393" y="627534"/>
            <a:ext cx="2571767" cy="500066"/>
            <a:chOff x="4258466" y="95893"/>
            <a:chExt cx="2728104" cy="581013"/>
          </a:xfrm>
          <a:solidFill>
            <a:srgbClr val="FFFFCC"/>
          </a:solidFill>
          <a:effectLst/>
        </p:grpSpPr>
        <p:sp>
          <p:nvSpPr>
            <p:cNvPr id="30" name="圆角矩形标注 29"/>
            <p:cNvSpPr/>
            <p:nvPr/>
          </p:nvSpPr>
          <p:spPr>
            <a:xfrm>
              <a:off x="4258466" y="95893"/>
              <a:ext cx="2652324" cy="581013"/>
            </a:xfrm>
            <a:prstGeom prst="wedgeRoundRectCallout">
              <a:avLst>
                <a:gd name="adj1" fmla="val -2936"/>
                <a:gd name="adj2" fmla="val 68816"/>
                <a:gd name="adj3" fmla="val 16667"/>
              </a:avLst>
            </a:prstGeom>
            <a:solidFill>
              <a:srgbClr val="E5F3D5"/>
            </a:solidFill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Box 14"/>
            <p:cNvSpPr txBox="1">
              <a:spLocks noChangeArrowheads="1"/>
            </p:cNvSpPr>
            <p:nvPr/>
          </p:nvSpPr>
          <p:spPr bwMode="auto">
            <a:xfrm>
              <a:off x="4334245" y="95893"/>
              <a:ext cx="2652325" cy="5363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我们要借走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240508" y="2355726"/>
            <a:ext cx="1507956" cy="1205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3"/>
          <p:cNvGrpSpPr/>
          <p:nvPr/>
        </p:nvGrpSpPr>
        <p:grpSpPr bwMode="auto">
          <a:xfrm>
            <a:off x="5390902" y="2498031"/>
            <a:ext cx="2286000" cy="1214437"/>
            <a:chOff x="910907" y="-231964"/>
            <a:chExt cx="2606768" cy="1616904"/>
          </a:xfrm>
        </p:grpSpPr>
        <p:sp>
          <p:nvSpPr>
            <p:cNvPr id="33" name="圆角矩形标注 32"/>
            <p:cNvSpPr/>
            <p:nvPr/>
          </p:nvSpPr>
          <p:spPr>
            <a:xfrm>
              <a:off x="910907" y="-231964"/>
              <a:ext cx="2362383" cy="1046232"/>
            </a:xfrm>
            <a:prstGeom prst="wedgeRoundRectCallout">
              <a:avLst>
                <a:gd name="adj1" fmla="val 62224"/>
                <a:gd name="adj2" fmla="val -300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31" name="TextBox 42"/>
            <p:cNvSpPr txBox="1">
              <a:spLocks noChangeArrowheads="1"/>
            </p:cNvSpPr>
            <p:nvPr/>
          </p:nvSpPr>
          <p:spPr bwMode="auto">
            <a:xfrm>
              <a:off x="910907" y="-213169"/>
              <a:ext cx="2606768" cy="1598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借走后还剩多少个？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  <a:p>
              <a:pPr algn="ctr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矩形 12"/>
          <p:cNvSpPr>
            <a:spLocks noChangeArrowheads="1"/>
          </p:cNvSpPr>
          <p:nvPr/>
        </p:nvSpPr>
        <p:spPr bwMode="auto">
          <a:xfrm>
            <a:off x="514131" y="463581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4341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79525" y="448565"/>
            <a:ext cx="6408712" cy="2843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3"/>
          <p:cNvGrpSpPr/>
          <p:nvPr/>
        </p:nvGrpSpPr>
        <p:grpSpPr bwMode="auto">
          <a:xfrm>
            <a:off x="4211960" y="1855658"/>
            <a:ext cx="1928826" cy="500068"/>
            <a:chOff x="6631835" y="-1814070"/>
            <a:chExt cx="1882457" cy="581164"/>
          </a:xfrm>
          <a:solidFill>
            <a:srgbClr val="FFFFCC"/>
          </a:solidFill>
          <a:effectLst/>
        </p:grpSpPr>
        <p:sp>
          <p:nvSpPr>
            <p:cNvPr id="8" name="圆角矩形标注 7"/>
            <p:cNvSpPr/>
            <p:nvPr/>
          </p:nvSpPr>
          <p:spPr>
            <a:xfrm>
              <a:off x="6692987" y="-1814068"/>
              <a:ext cx="1766048" cy="581162"/>
            </a:xfrm>
            <a:prstGeom prst="wedgeRoundRectCallout">
              <a:avLst>
                <a:gd name="adj1" fmla="val -55537"/>
                <a:gd name="adj2" fmla="val -6253"/>
                <a:gd name="adj3" fmla="val 16667"/>
              </a:avLst>
            </a:prstGeom>
            <a:solidFill>
              <a:srgbClr val="FFF0D1"/>
            </a:solidFill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TextBox 14"/>
            <p:cNvSpPr txBox="1">
              <a:spLocks noChangeArrowheads="1"/>
            </p:cNvSpPr>
            <p:nvPr/>
          </p:nvSpPr>
          <p:spPr bwMode="auto">
            <a:xfrm>
              <a:off x="6631835" y="-1814070"/>
              <a:ext cx="1882457" cy="5365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柳树有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棵。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17"/>
          <p:cNvGrpSpPr/>
          <p:nvPr/>
        </p:nvGrpSpPr>
        <p:grpSpPr bwMode="auto">
          <a:xfrm>
            <a:off x="1566491" y="755968"/>
            <a:ext cx="2357437" cy="830263"/>
            <a:chOff x="5559005" y="698830"/>
            <a:chExt cx="2357452" cy="1107797"/>
          </a:xfrm>
        </p:grpSpPr>
        <p:sp>
          <p:nvSpPr>
            <p:cNvPr id="11" name="圆角矩形标注 10"/>
            <p:cNvSpPr/>
            <p:nvPr/>
          </p:nvSpPr>
          <p:spPr>
            <a:xfrm>
              <a:off x="5559005" y="720012"/>
              <a:ext cx="2357452" cy="1086615"/>
            </a:xfrm>
            <a:prstGeom prst="wedgeRoundRectCallout">
              <a:avLst>
                <a:gd name="adj1" fmla="val -2078"/>
                <a:gd name="adj2" fmla="val 64083"/>
                <a:gd name="adj3" fmla="val 16667"/>
              </a:avLst>
            </a:prstGeom>
            <a:solidFill>
              <a:srgbClr val="FFD1E8"/>
            </a:solidFill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362" name="TextBox 14"/>
            <p:cNvSpPr txBox="1">
              <a:spLocks noChangeArrowheads="1"/>
            </p:cNvSpPr>
            <p:nvPr/>
          </p:nvSpPr>
          <p:spPr bwMode="auto">
            <a:xfrm>
              <a:off x="5559006" y="698830"/>
              <a:ext cx="2357451" cy="11077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校园里柳树和杨树一共有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棵。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pic>
        <p:nvPicPr>
          <p:cNvPr id="14344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524328" y="3075806"/>
            <a:ext cx="1292149" cy="1032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7"/>
          <p:cNvGrpSpPr/>
          <p:nvPr/>
        </p:nvGrpSpPr>
        <p:grpSpPr bwMode="auto">
          <a:xfrm>
            <a:off x="5220072" y="3435846"/>
            <a:ext cx="3429000" cy="473075"/>
            <a:chOff x="6201955" y="809619"/>
            <a:chExt cx="3429037" cy="630894"/>
          </a:xfrm>
        </p:grpSpPr>
        <p:sp>
          <p:nvSpPr>
            <p:cNvPr id="15" name="圆角矩形标注 14"/>
            <p:cNvSpPr/>
            <p:nvPr/>
          </p:nvSpPr>
          <p:spPr>
            <a:xfrm>
              <a:off x="6201955" y="815971"/>
              <a:ext cx="2214586" cy="624542"/>
            </a:xfrm>
            <a:prstGeom prst="wedgeRoundRectCallout">
              <a:avLst>
                <a:gd name="adj1" fmla="val 59813"/>
                <a:gd name="adj2" fmla="val 29474"/>
                <a:gd name="adj3" fmla="val 16667"/>
              </a:avLst>
            </a:prstGeom>
            <a:solidFill>
              <a:srgbClr val="B3D9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360" name="TextBox 14"/>
            <p:cNvSpPr txBox="1">
              <a:spLocks noChangeArrowheads="1"/>
            </p:cNvSpPr>
            <p:nvPr/>
          </p:nvSpPr>
          <p:spPr bwMode="auto">
            <a:xfrm>
              <a:off x="6201955" y="809619"/>
              <a:ext cx="3429037" cy="615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杨树有多少棵？</a:t>
              </a:r>
              <a:endPara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grpSp>
        <p:nvGrpSpPr>
          <p:cNvPr id="5" name="组合 18"/>
          <p:cNvGrpSpPr/>
          <p:nvPr/>
        </p:nvGrpSpPr>
        <p:grpSpPr bwMode="auto">
          <a:xfrm>
            <a:off x="3263900" y="4018409"/>
            <a:ext cx="2084388" cy="461963"/>
            <a:chOff x="5928507" y="3521817"/>
            <a:chExt cx="2083265" cy="461960"/>
          </a:xfrm>
        </p:grpSpPr>
        <p:grpSp>
          <p:nvGrpSpPr>
            <p:cNvPr id="6" name="组合 17"/>
            <p:cNvGrpSpPr/>
            <p:nvPr/>
          </p:nvGrpSpPr>
          <p:grpSpPr bwMode="auto">
            <a:xfrm>
              <a:off x="6011545" y="3521817"/>
              <a:ext cx="2000227" cy="461960"/>
              <a:chOff x="3143170" y="3337450"/>
              <a:chExt cx="2000264" cy="461665"/>
            </a:xfrm>
          </p:grpSpPr>
          <p:sp>
            <p:nvSpPr>
              <p:cNvPr id="14357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dirty="0">
                    <a:cs typeface="Arial" panose="020B0604020202020204" pitchFamily="34" charset="0"/>
                  </a:rPr>
                  <a:t>           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705512" y="3408842"/>
                <a:ext cx="357001" cy="356957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9" name="矩形 18"/>
            <p:cNvSpPr/>
            <p:nvPr/>
          </p:nvSpPr>
          <p:spPr bwMode="auto">
            <a:xfrm>
              <a:off x="5928507" y="3593255"/>
              <a:ext cx="356996" cy="357185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203848" y="401667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35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4137298" y="4021435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856435" y="401191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55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678510" y="4011910"/>
            <a:ext cx="492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 bwMode="auto">
          <a:xfrm>
            <a:off x="4205288" y="4094609"/>
            <a:ext cx="357187" cy="357188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705225" y="4070797"/>
            <a:ext cx="387350" cy="398462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353" name="矩形 20"/>
          <p:cNvSpPr>
            <a:spLocks noChangeArrowheads="1"/>
          </p:cNvSpPr>
          <p:nvPr/>
        </p:nvSpPr>
        <p:spPr bwMode="auto">
          <a:xfrm>
            <a:off x="5083448" y="4021435"/>
            <a:ext cx="126829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（  ）</a:t>
            </a:r>
            <a:endParaRPr lang="zh-CN" altLang="en-US" sz="1600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5446440" y="4037459"/>
            <a:ext cx="4937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棵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1115616" y="2427734"/>
            <a:ext cx="6708807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通过今天的练习，帮助我们提高了计算能力，还提高了解决实际问题的能力。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3419872" y="1635646"/>
            <a:ext cx="2376264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28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p="http://schemas.openxmlformats.org/presentationml/2006/main">
  <p:tag name="KSO_WPP_MARK_KEY" val="c633903e-28b1-417f-b958-5cdf86d9766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625</Words>
  <Application>WPS 演示</Application>
  <PresentationFormat>全屏显示(16:9)</PresentationFormat>
  <Paragraphs>222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楷体_GB2312</vt:lpstr>
      <vt:lpstr>Segoe UI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小树</cp:lastModifiedBy>
  <cp:revision>4</cp:revision>
  <dcterms:created xsi:type="dcterms:W3CDTF">2017-03-17T02:28:00Z</dcterms:created>
  <dcterms:modified xsi:type="dcterms:W3CDTF">2023-01-28T04:54:39Z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41B1FCD121004EEC8F26DCBD2B8DD989</vt:lpwstr>
  </property>
</Properties>
</file>