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8"/>
  </p:notesMasterIdLst>
  <p:handoutMasterIdLst>
    <p:handoutMasterId r:id="rId18"/>
  </p:handoutMasterIdLst>
  <p:sldIdLst>
    <p:sldId id="587" r:id="rId3"/>
    <p:sldId id="510" r:id="rId4"/>
    <p:sldId id="577" r:id="rId5"/>
    <p:sldId id="578" r:id="rId6"/>
    <p:sldId id="580" r:id="rId7"/>
    <p:sldId id="579" r:id="rId9"/>
    <p:sldId id="581" r:id="rId10"/>
    <p:sldId id="582" r:id="rId11"/>
    <p:sldId id="583" r:id="rId12"/>
    <p:sldId id="584" r:id="rId13"/>
    <p:sldId id="585" r:id="rId14"/>
    <p:sldId id="586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楷体_GB2312" panose="0201060903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EE6E2"/>
    <a:srgbClr val="009900"/>
    <a:srgbClr val="FF00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5" autoAdjust="0"/>
    <p:restoredTop sz="89317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font" Target="fonts/font10.fntdata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A0B368-0719-400D-A4B0-94609315EAE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EFA9E9-FBCD-4A57-97CC-2D2C06AC45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004048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44452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求两数相差多少的简单实际问题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8.png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8.png"/><Relationship Id="rId7" Type="http://schemas.openxmlformats.org/officeDocument/2006/relationships/slide" Target="slide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8.png"/><Relationship Id="rId6" Type="http://schemas.openxmlformats.org/officeDocument/2006/relationships/slide" Target="slide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slide" Target="slide2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8.png"/><Relationship Id="rId3" Type="http://schemas.openxmlformats.org/officeDocument/2006/relationships/slide" Target="slide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004488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1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50089"/>
            <a:ext cx="9144000" cy="623248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求两数相差多少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的实</a:t>
            </a:r>
            <a:r>
              <a:rPr lang="zh-CN" altLang="en-US" sz="36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际问题</a:t>
            </a:r>
            <a:endParaRPr lang="zh-CN" altLang="en-US" sz="36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1504" y="660235"/>
            <a:ext cx="3320461" cy="3770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0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0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0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42"/>
          <p:cNvSpPr>
            <a:spLocks noChangeArrowheads="1"/>
          </p:cNvSpPr>
          <p:nvPr/>
        </p:nvSpPr>
        <p:spPr bwMode="auto">
          <a:xfrm>
            <a:off x="5117331" y="1939380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台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220" name="矩形 38"/>
          <p:cNvSpPr>
            <a:spLocks noChangeArrowheads="1"/>
          </p:cNvSpPr>
          <p:nvPr/>
        </p:nvSpPr>
        <p:spPr bwMode="auto">
          <a:xfrm>
            <a:off x="4579169" y="196478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1" name="矩形 37"/>
          <p:cNvSpPr>
            <a:spLocks noChangeArrowheads="1"/>
          </p:cNvSpPr>
          <p:nvPr/>
        </p:nvSpPr>
        <p:spPr bwMode="auto">
          <a:xfrm>
            <a:off x="3806056" y="195843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2" name="矩形 39"/>
          <p:cNvSpPr>
            <a:spLocks noChangeArrowheads="1"/>
          </p:cNvSpPr>
          <p:nvPr/>
        </p:nvSpPr>
        <p:spPr bwMode="auto">
          <a:xfrm>
            <a:off x="3353619" y="1913980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3" name="矩形 36"/>
          <p:cNvSpPr>
            <a:spLocks noChangeArrowheads="1"/>
          </p:cNvSpPr>
          <p:nvPr/>
        </p:nvSpPr>
        <p:spPr bwMode="auto">
          <a:xfrm>
            <a:off x="2859906" y="195366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467544" y="809080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）学校买来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   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，一共买来多少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台电风扇？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923406" y="1920330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925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5164" y="3408752"/>
                <a:ext cx="398271" cy="400879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896696" y="3593167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41" name="矩形 40"/>
          <p:cNvSpPr/>
          <p:nvPr/>
        </p:nvSpPr>
        <p:spPr bwMode="auto">
          <a:xfrm>
            <a:off x="3858444" y="1996530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3396481" y="1972717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9229" name="矩形 20"/>
          <p:cNvSpPr>
            <a:spLocks noChangeArrowheads="1"/>
          </p:cNvSpPr>
          <p:nvPr/>
        </p:nvSpPr>
        <p:spPr bwMode="auto">
          <a:xfrm>
            <a:off x="4825231" y="1952080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0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96506" y="829717"/>
            <a:ext cx="92868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39606" y="699542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矩形 12"/>
          <p:cNvSpPr>
            <a:spLocks noChangeArrowheads="1"/>
          </p:cNvSpPr>
          <p:nvPr/>
        </p:nvSpPr>
        <p:spPr bwMode="auto">
          <a:xfrm>
            <a:off x="753294" y="2452142"/>
            <a:ext cx="8001000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）学校买来       和   一共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台。     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台，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有多少台？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3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5144" y="2472780"/>
            <a:ext cx="92868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82294" y="2342605"/>
            <a:ext cx="5254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39669" y="2468017"/>
            <a:ext cx="928687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39106" y="2985542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8"/>
          <p:cNvGrpSpPr/>
          <p:nvPr/>
        </p:nvGrpSpPr>
        <p:grpSpPr bwMode="auto">
          <a:xfrm>
            <a:off x="2977381" y="3647530"/>
            <a:ext cx="2084388" cy="461962"/>
            <a:chOff x="5928507" y="3521817"/>
            <a:chExt cx="2083265" cy="461960"/>
          </a:xfrm>
        </p:grpSpPr>
        <p:grpSp>
          <p:nvGrpSpPr>
            <p:cNvPr id="5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9248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b="1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/>
              </a:p>
            </p:txBody>
          </p:sp>
        </p:grpSp>
        <p:sp>
          <p:nvSpPr>
            <p:cNvPr id="29" name="矩形 28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/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896419" y="366181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853681" y="366658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525194" y="366181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3371081" y="3657055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3918769" y="3723730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/>
          </a:p>
        </p:txBody>
      </p:sp>
      <p:sp>
        <p:nvSpPr>
          <p:cNvPr id="45" name="椭圆 44"/>
          <p:cNvSpPr/>
          <p:nvPr/>
        </p:nvSpPr>
        <p:spPr>
          <a:xfrm>
            <a:off x="3418706" y="3699917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9244" name="矩形 20"/>
          <p:cNvSpPr>
            <a:spLocks noChangeArrowheads="1"/>
          </p:cNvSpPr>
          <p:nvPr/>
        </p:nvSpPr>
        <p:spPr bwMode="auto">
          <a:xfrm>
            <a:off x="4776019" y="3666580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 b="1">
              <a:solidFill>
                <a:srgbClr val="FF3399"/>
              </a:solidFill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5077644" y="3628480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43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467544" y="627534"/>
            <a:ext cx="800100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）学校买来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   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，一共买来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多少台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电风扇？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30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39281" y="627534"/>
            <a:ext cx="92868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51449" y="555526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矩形 12"/>
          <p:cNvSpPr>
            <a:spLocks noChangeArrowheads="1"/>
          </p:cNvSpPr>
          <p:nvPr/>
        </p:nvSpPr>
        <p:spPr bwMode="auto">
          <a:xfrm>
            <a:off x="753294" y="1744613"/>
            <a:ext cx="80010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）学校买来       和   一共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台。     有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多少台？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3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35225" y="1707654"/>
            <a:ext cx="92868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5345" y="1569343"/>
            <a:ext cx="5254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1489" y="1707654"/>
            <a:ext cx="928687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67673" y="1563638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3657459" y="1275606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21+16=37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75385" y="2274426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37-21=16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1547664" y="3003798"/>
            <a:ext cx="2376264" cy="1296144"/>
          </a:xfrm>
          <a:prstGeom prst="wedgeRoundRectCallout">
            <a:avLst>
              <a:gd name="adj1" fmla="val -59837"/>
              <a:gd name="adj2" fmla="val 1433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这两题是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我们今天学习的求两数相差多少的实际问题？有什么不同？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248472" y="2931790"/>
            <a:ext cx="4644008" cy="1584196"/>
            <a:chOff x="4499992" y="3147814"/>
            <a:chExt cx="4644008" cy="1584196"/>
          </a:xfrm>
        </p:grpSpPr>
        <p:sp>
          <p:nvSpPr>
            <p:cNvPr id="54" name="圆角矩形标注 53"/>
            <p:cNvSpPr/>
            <p:nvPr/>
          </p:nvSpPr>
          <p:spPr>
            <a:xfrm>
              <a:off x="4499992" y="3147814"/>
              <a:ext cx="3456384" cy="1584176"/>
            </a:xfrm>
            <a:prstGeom prst="wedgeRoundRectCallout">
              <a:avLst>
                <a:gd name="adj1" fmla="val 56037"/>
                <a:gd name="adj2" fmla="val 20026"/>
                <a:gd name="adj3" fmla="val 16667"/>
              </a:avLst>
            </a:prstGeom>
            <a:noFill/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这两题不是我们今天学习的求两数相差多少的实际问题。第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题是求一共是多少的问题，用加法；第</a:t>
              </a:r>
              <a:r>
                <a:rPr lang="en-US" altLang="zh-CN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题是求减数的实际问题，用减法。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5" name="图片 54" descr="2.jpg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4138" y="3435846"/>
              <a:ext cx="1619862" cy="1296164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矩形 12"/>
          <p:cNvSpPr>
            <a:spLocks noChangeArrowheads="1"/>
          </p:cNvSpPr>
          <p:nvPr/>
        </p:nvSpPr>
        <p:spPr bwMode="auto">
          <a:xfrm>
            <a:off x="500063" y="627534"/>
            <a:ext cx="800100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）学校买来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   和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，一共买来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多少台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电风扇？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30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627534"/>
            <a:ext cx="92868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555526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2" name="矩形 12"/>
          <p:cNvSpPr>
            <a:spLocks noChangeArrowheads="1"/>
          </p:cNvSpPr>
          <p:nvPr/>
        </p:nvSpPr>
        <p:spPr bwMode="auto">
          <a:xfrm>
            <a:off x="785813" y="1744613"/>
            <a:ext cx="8001000" cy="5078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）学校买来       和   一共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台。     有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台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多少台？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3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1707654"/>
            <a:ext cx="928687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7864" y="1569343"/>
            <a:ext cx="525462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4008" y="1707654"/>
            <a:ext cx="928687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1563638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TextBox 48"/>
          <p:cNvSpPr txBox="1"/>
          <p:nvPr/>
        </p:nvSpPr>
        <p:spPr>
          <a:xfrm>
            <a:off x="3689978" y="1275606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21+16=37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07904" y="2274426"/>
            <a:ext cx="18181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37-21=16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圆角矩形标注 50"/>
          <p:cNvSpPr/>
          <p:nvPr/>
        </p:nvSpPr>
        <p:spPr>
          <a:xfrm>
            <a:off x="2057198" y="2974181"/>
            <a:ext cx="2514802" cy="1469777"/>
          </a:xfrm>
          <a:prstGeom prst="wedgeRoundRectCallout">
            <a:avLst>
              <a:gd name="adj1" fmla="val -59837"/>
              <a:gd name="adj2" fmla="val 1433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根据这题条件，你会改变一道求两数相差多少的实际问题吗？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845885" y="2835870"/>
            <a:ext cx="3503558" cy="714375"/>
            <a:chOff x="4291384" y="2865487"/>
            <a:chExt cx="3503558" cy="714375"/>
          </a:xfrm>
        </p:grpSpPr>
        <p:sp>
          <p:nvSpPr>
            <p:cNvPr id="23" name="TextBox 22"/>
            <p:cNvSpPr txBox="1"/>
            <p:nvPr/>
          </p:nvSpPr>
          <p:spPr>
            <a:xfrm>
              <a:off x="5148064" y="3075806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多多少台？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4" name="Picture 2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91384" y="2937495"/>
              <a:ext cx="928688" cy="58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Picture 2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80112" y="2865487"/>
              <a:ext cx="525463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" name="组合 26"/>
          <p:cNvGrpSpPr/>
          <p:nvPr/>
        </p:nvGrpSpPr>
        <p:grpSpPr>
          <a:xfrm>
            <a:off x="4910477" y="3478237"/>
            <a:ext cx="3477947" cy="732979"/>
            <a:chOff x="4554582" y="2859782"/>
            <a:chExt cx="3477947" cy="732979"/>
          </a:xfrm>
        </p:grpSpPr>
        <p:sp>
          <p:nvSpPr>
            <p:cNvPr id="28" name="TextBox 27"/>
            <p:cNvSpPr txBox="1"/>
            <p:nvPr/>
          </p:nvSpPr>
          <p:spPr>
            <a:xfrm>
              <a:off x="5058638" y="3075806"/>
              <a:ext cx="29738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      少多少台？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9" name="Picture 2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26094" y="3003798"/>
              <a:ext cx="928688" cy="58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54582" y="2859782"/>
              <a:ext cx="525463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" name="TextBox 30"/>
          <p:cNvSpPr txBox="1"/>
          <p:nvPr/>
        </p:nvSpPr>
        <p:spPr>
          <a:xfrm>
            <a:off x="5414533" y="4198317"/>
            <a:ext cx="2185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21-16=5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（台）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174910" y="2139702"/>
            <a:ext cx="5832648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怎样求两数相差多少的实际问题？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174910" y="2931790"/>
            <a:ext cx="6853474" cy="931024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不管是求多多少还是求少多少的问题，都用减法解决。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3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707654"/>
            <a:ext cx="252028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33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标注 56"/>
          <p:cNvSpPr/>
          <p:nvPr/>
        </p:nvSpPr>
        <p:spPr bwMode="auto">
          <a:xfrm>
            <a:off x="3332342" y="3504757"/>
            <a:ext cx="3975962" cy="792088"/>
          </a:xfrm>
          <a:prstGeom prst="wedgeRoundRectCallout">
            <a:avLst>
              <a:gd name="adj1" fmla="val -54477"/>
              <a:gd name="adj2" fmla="val 7885"/>
              <a:gd name="adj3" fmla="val 16667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两个小朋友正在进行抓花片的游戏。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203848" y="1347614"/>
            <a:ext cx="3140937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组合 35"/>
          <p:cNvGrpSpPr/>
          <p:nvPr/>
        </p:nvGrpSpPr>
        <p:grpSpPr bwMode="auto">
          <a:xfrm>
            <a:off x="2226007" y="991568"/>
            <a:ext cx="2541588" cy="500062"/>
            <a:chOff x="1428728" y="285734"/>
            <a:chExt cx="2541904" cy="500066"/>
          </a:xfrm>
          <a:noFill/>
        </p:grpSpPr>
        <p:grpSp>
          <p:nvGrpSpPr>
            <p:cNvPr id="18" name="组合 13"/>
            <p:cNvGrpSpPr/>
            <p:nvPr/>
          </p:nvGrpSpPr>
          <p:grpSpPr bwMode="auto">
            <a:xfrm>
              <a:off x="1428728" y="285734"/>
              <a:ext cx="2541904" cy="500066"/>
              <a:chOff x="6662624" y="-1814072"/>
              <a:chExt cx="1882457" cy="1234970"/>
            </a:xfrm>
            <a:grpFill/>
            <a:effectLst/>
          </p:grpSpPr>
          <p:sp>
            <p:nvSpPr>
              <p:cNvPr id="20" name="圆角矩形标注 19"/>
              <p:cNvSpPr/>
              <p:nvPr/>
            </p:nvSpPr>
            <p:spPr>
              <a:xfrm>
                <a:off x="6674660" y="-1814070"/>
                <a:ext cx="1680918" cy="1234968"/>
              </a:xfrm>
              <a:prstGeom prst="wedgeRoundRectCallout">
                <a:avLst>
                  <a:gd name="adj1" fmla="val 15401"/>
                  <a:gd name="adj2" fmla="val 66601"/>
                  <a:gd name="adj3" fmla="val 16667"/>
                </a:avLst>
              </a:prstGeom>
              <a:grpFill/>
              <a:ln w="127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TextBox 14"/>
              <p:cNvSpPr txBox="1">
                <a:spLocks noChangeArrowheads="1"/>
              </p:cNvSpPr>
              <p:nvPr/>
            </p:nvSpPr>
            <p:spPr bwMode="auto">
              <a:xfrm>
                <a:off x="6662624" y="-1814072"/>
                <a:ext cx="1882457" cy="114013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我抓了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Picture 3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54843" y="353749"/>
              <a:ext cx="392891" cy="3928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组合 37"/>
          <p:cNvGrpSpPr/>
          <p:nvPr/>
        </p:nvGrpSpPr>
        <p:grpSpPr bwMode="auto">
          <a:xfrm>
            <a:off x="5391473" y="962992"/>
            <a:ext cx="3428999" cy="528638"/>
            <a:chOff x="5098905" y="720145"/>
            <a:chExt cx="3428999" cy="528214"/>
          </a:xfrm>
          <a:noFill/>
        </p:grpSpPr>
        <p:grpSp>
          <p:nvGrpSpPr>
            <p:cNvPr id="23" name="组合 17"/>
            <p:cNvGrpSpPr/>
            <p:nvPr/>
          </p:nvGrpSpPr>
          <p:grpSpPr bwMode="auto">
            <a:xfrm>
              <a:off x="5098905" y="720145"/>
              <a:ext cx="3428999" cy="528214"/>
              <a:chOff x="6300233" y="1007866"/>
              <a:chExt cx="3429037" cy="704413"/>
            </a:xfrm>
            <a:grpFill/>
          </p:grpSpPr>
          <p:sp>
            <p:nvSpPr>
              <p:cNvPr id="26" name="圆角矩形标注 25"/>
              <p:cNvSpPr/>
              <p:nvPr/>
            </p:nvSpPr>
            <p:spPr>
              <a:xfrm>
                <a:off x="6344857" y="1007866"/>
                <a:ext cx="2187599" cy="704413"/>
              </a:xfrm>
              <a:prstGeom prst="wedgeRoundRectCallout">
                <a:avLst>
                  <a:gd name="adj1" fmla="val -31680"/>
                  <a:gd name="adj2" fmla="val 80297"/>
                  <a:gd name="adj3" fmla="val 16667"/>
                </a:avLst>
              </a:prstGeom>
              <a:grp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300233" y="1040622"/>
                <a:ext cx="3429037" cy="61566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我抓了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Picture 31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7108" y="744707"/>
              <a:ext cx="428628" cy="3852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圆角矩形标注 56"/>
          <p:cNvSpPr/>
          <p:nvPr/>
        </p:nvSpPr>
        <p:spPr bwMode="auto">
          <a:xfrm>
            <a:off x="1763688" y="3193737"/>
            <a:ext cx="4824536" cy="477970"/>
          </a:xfrm>
          <a:prstGeom prst="wedgeRoundRectCallout">
            <a:avLst>
              <a:gd name="adj1" fmla="val 58133"/>
              <a:gd name="adj2" fmla="val 24221"/>
              <a:gd name="adj3" fmla="val 16667"/>
            </a:avLst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哪一种花片抓得多？多多少个？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041988" y="1050280"/>
            <a:ext cx="3140937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5"/>
          <p:cNvGrpSpPr/>
          <p:nvPr/>
        </p:nvGrpSpPr>
        <p:grpSpPr bwMode="auto">
          <a:xfrm>
            <a:off x="2324223" y="632098"/>
            <a:ext cx="2541588" cy="500062"/>
            <a:chOff x="1428728" y="285734"/>
            <a:chExt cx="2541904" cy="500066"/>
          </a:xfrm>
        </p:grpSpPr>
        <p:grpSp>
          <p:nvGrpSpPr>
            <p:cNvPr id="5" name="组合 13"/>
            <p:cNvGrpSpPr/>
            <p:nvPr/>
          </p:nvGrpSpPr>
          <p:grpSpPr bwMode="auto">
            <a:xfrm>
              <a:off x="1428728" y="285734"/>
              <a:ext cx="2541904" cy="500066"/>
              <a:chOff x="6662624" y="-1814072"/>
              <a:chExt cx="1882457" cy="1234970"/>
            </a:xfrm>
            <a:solidFill>
              <a:srgbClr val="FFFFCC"/>
            </a:solidFill>
            <a:effectLst/>
          </p:grpSpPr>
          <p:sp>
            <p:nvSpPr>
              <p:cNvPr id="20" name="圆角矩形标注 19"/>
              <p:cNvSpPr/>
              <p:nvPr/>
            </p:nvSpPr>
            <p:spPr>
              <a:xfrm>
                <a:off x="6674660" y="-1814070"/>
                <a:ext cx="1680918" cy="1234968"/>
              </a:xfrm>
              <a:prstGeom prst="wedgeRoundRectCallout">
                <a:avLst>
                  <a:gd name="adj1" fmla="val 197"/>
                  <a:gd name="adj2" fmla="val 78676"/>
                  <a:gd name="adj3" fmla="val 16667"/>
                </a:avLst>
              </a:prstGeom>
              <a:solidFill>
                <a:srgbClr val="FFF0D1"/>
              </a:solidFill>
              <a:ln w="12700">
                <a:solidFill>
                  <a:schemeClr val="accent6">
                    <a:lumMod val="75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TextBox 14"/>
              <p:cNvSpPr txBox="1">
                <a:spLocks noChangeArrowheads="1"/>
              </p:cNvSpPr>
              <p:nvPr/>
            </p:nvSpPr>
            <p:spPr bwMode="auto">
              <a:xfrm>
                <a:off x="6662624" y="-1814072"/>
                <a:ext cx="1882457" cy="11401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我抓了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Picture 30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07539" y="321471"/>
              <a:ext cx="392891" cy="392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37"/>
          <p:cNvGrpSpPr/>
          <p:nvPr/>
        </p:nvGrpSpPr>
        <p:grpSpPr bwMode="auto">
          <a:xfrm>
            <a:off x="5436096" y="627534"/>
            <a:ext cx="3500438" cy="533400"/>
            <a:chOff x="5143528" y="571486"/>
            <a:chExt cx="3500438" cy="532972"/>
          </a:xfrm>
        </p:grpSpPr>
        <p:grpSp>
          <p:nvGrpSpPr>
            <p:cNvPr id="7" name="组合 17"/>
            <p:cNvGrpSpPr/>
            <p:nvPr/>
          </p:nvGrpSpPr>
          <p:grpSpPr bwMode="auto">
            <a:xfrm>
              <a:off x="5143528" y="571486"/>
              <a:ext cx="3500438" cy="532972"/>
              <a:chOff x="6344857" y="809619"/>
              <a:chExt cx="3500477" cy="710758"/>
            </a:xfrm>
          </p:grpSpPr>
          <p:sp>
            <p:nvSpPr>
              <p:cNvPr id="26" name="圆角矩形标注 25"/>
              <p:cNvSpPr/>
              <p:nvPr/>
            </p:nvSpPr>
            <p:spPr>
              <a:xfrm>
                <a:off x="6344857" y="815964"/>
                <a:ext cx="2187599" cy="704413"/>
              </a:xfrm>
              <a:prstGeom prst="wedgeRoundRectCallout">
                <a:avLst>
                  <a:gd name="adj1" fmla="val -40356"/>
                  <a:gd name="adj2" fmla="val 81929"/>
                  <a:gd name="adj3" fmla="val 16667"/>
                </a:avLst>
              </a:prstGeom>
              <a:solidFill>
                <a:srgbClr val="B3D9FF"/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TextBox 14"/>
              <p:cNvSpPr txBox="1">
                <a:spLocks noChangeArrowheads="1"/>
              </p:cNvSpPr>
              <p:nvPr/>
            </p:nvSpPr>
            <p:spPr bwMode="auto">
              <a:xfrm>
                <a:off x="6416297" y="809619"/>
                <a:ext cx="3429037" cy="615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我抓了</a:t>
                </a:r>
                <a:r>
                  <a:rPr lang="en-US" altLang="zh-CN" sz="240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个   。</a:t>
                </a:r>
                <a:endParaRPr lang="zh-CN" altLang="zh-CN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4" name="Picture 31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86216" y="615026"/>
              <a:ext cx="428628" cy="385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2" name="组合 46"/>
          <p:cNvGrpSpPr/>
          <p:nvPr/>
        </p:nvGrpSpPr>
        <p:grpSpPr bwMode="auto">
          <a:xfrm>
            <a:off x="1475656" y="3939902"/>
            <a:ext cx="6408712" cy="646331"/>
            <a:chOff x="1785974" y="2940675"/>
            <a:chExt cx="8001000" cy="645618"/>
          </a:xfrm>
        </p:grpSpPr>
        <p:sp>
          <p:nvSpPr>
            <p:cNvPr id="23" name="矩形 12"/>
            <p:cNvSpPr>
              <a:spLocks noChangeArrowheads="1"/>
            </p:cNvSpPr>
            <p:nvPr/>
          </p:nvSpPr>
          <p:spPr bwMode="auto">
            <a:xfrm>
              <a:off x="1785974" y="2940675"/>
              <a:ext cx="8001000" cy="6456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   和   排一排，再说说可以怎样计算。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8" name="Picture 30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84963" y="3087500"/>
              <a:ext cx="477316" cy="392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Picture 3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55811" y="3095303"/>
              <a:ext cx="567533" cy="385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 bwMode="auto">
          <a:xfrm>
            <a:off x="683568" y="411510"/>
            <a:ext cx="6128792" cy="646331"/>
            <a:chOff x="1785974" y="2940675"/>
            <a:chExt cx="6128792" cy="645617"/>
          </a:xfrm>
        </p:grpSpPr>
        <p:sp>
          <p:nvSpPr>
            <p:cNvPr id="4131" name="矩形 12"/>
            <p:cNvSpPr>
              <a:spLocks noChangeArrowheads="1"/>
            </p:cNvSpPr>
            <p:nvPr/>
          </p:nvSpPr>
          <p:spPr bwMode="auto">
            <a:xfrm>
              <a:off x="1785974" y="2940675"/>
              <a:ext cx="6128792" cy="645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   和   排一排，再说说可以怎样计算。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32" name="Picture 3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6035" y="3087500"/>
              <a:ext cx="392891" cy="392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3" name="Picture 3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3095303"/>
              <a:ext cx="428628" cy="385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47" b="48077"/>
          <a:stretch>
            <a:fillRect/>
          </a:stretch>
        </p:blipFill>
        <p:spPr bwMode="auto">
          <a:xfrm>
            <a:off x="1285875" y="1071563"/>
            <a:ext cx="6492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1643063"/>
            <a:ext cx="6492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1"/>
          <p:cNvGrpSpPr/>
          <p:nvPr/>
        </p:nvGrpSpPr>
        <p:grpSpPr bwMode="auto">
          <a:xfrm>
            <a:off x="1928813" y="2355726"/>
            <a:ext cx="3435274" cy="523220"/>
            <a:chOff x="857223" y="4000510"/>
            <a:chExt cx="3435301" cy="523220"/>
          </a:xfrm>
        </p:grpSpPr>
        <p:grpSp>
          <p:nvGrpSpPr>
            <p:cNvPr id="4" name="组合 37"/>
            <p:cNvGrpSpPr/>
            <p:nvPr/>
          </p:nvGrpSpPr>
          <p:grpSpPr bwMode="auto">
            <a:xfrm>
              <a:off x="857223" y="4000510"/>
              <a:ext cx="3435301" cy="523220"/>
              <a:chOff x="2071660" y="4933973"/>
              <a:chExt cx="3435310" cy="523220"/>
            </a:xfrm>
          </p:grpSpPr>
          <p:sp>
            <p:nvSpPr>
              <p:cNvPr id="4129" name="TextBox 11"/>
              <p:cNvSpPr txBox="1">
                <a:spLocks noChangeArrowheads="1"/>
              </p:cNvSpPr>
              <p:nvPr/>
            </p:nvSpPr>
            <p:spPr bwMode="auto">
              <a:xfrm>
                <a:off x="2071660" y="4933973"/>
                <a:ext cx="3000375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13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 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30" name="矩形 36"/>
              <p:cNvSpPr>
                <a:spLocks noChangeArrowheads="1"/>
              </p:cNvSpPr>
              <p:nvPr/>
            </p:nvSpPr>
            <p:spPr bwMode="auto">
              <a:xfrm>
                <a:off x="4219499" y="4933973"/>
                <a:ext cx="1287471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（  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28" name="矩形 50"/>
            <p:cNvSpPr>
              <a:spLocks noChangeArrowheads="1"/>
            </p:cNvSpPr>
            <p:nvPr/>
          </p:nvSpPr>
          <p:spPr bwMode="auto">
            <a:xfrm>
              <a:off x="3572439" y="4000510"/>
              <a:ext cx="545346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59"/>
          <p:cNvGrpSpPr/>
          <p:nvPr/>
        </p:nvGrpSpPr>
        <p:grpSpPr bwMode="auto">
          <a:xfrm>
            <a:off x="5500688" y="2427288"/>
            <a:ext cx="3786187" cy="533400"/>
            <a:chOff x="5286383" y="2143122"/>
            <a:chExt cx="3786211" cy="532972"/>
          </a:xfrm>
          <a:noFill/>
        </p:grpSpPr>
        <p:grpSp>
          <p:nvGrpSpPr>
            <p:cNvPr id="6" name="组合 17"/>
            <p:cNvGrpSpPr/>
            <p:nvPr/>
          </p:nvGrpSpPr>
          <p:grpSpPr bwMode="auto">
            <a:xfrm>
              <a:off x="5286383" y="2143122"/>
              <a:ext cx="3786211" cy="532972"/>
              <a:chOff x="6344858" y="809619"/>
              <a:chExt cx="3786253" cy="710758"/>
            </a:xfrm>
            <a:grpFill/>
          </p:grpSpPr>
          <p:sp>
            <p:nvSpPr>
              <p:cNvPr id="56" name="圆角矩形标注 55"/>
              <p:cNvSpPr/>
              <p:nvPr/>
            </p:nvSpPr>
            <p:spPr>
              <a:xfrm>
                <a:off x="6344858" y="815964"/>
                <a:ext cx="2071723" cy="704413"/>
              </a:xfrm>
              <a:prstGeom prst="wedgeRoundRectCallout">
                <a:avLst>
                  <a:gd name="adj1" fmla="val 58697"/>
                  <a:gd name="adj2" fmla="val 15502"/>
                  <a:gd name="adj3" fmla="val 16667"/>
                </a:avLst>
              </a:prstGeom>
              <a:grpFill/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26" name="TextBox 14"/>
              <p:cNvSpPr txBox="1">
                <a:spLocks noChangeArrowheads="1"/>
              </p:cNvSpPr>
              <p:nvPr/>
            </p:nvSpPr>
            <p:spPr bwMode="auto">
              <a:xfrm>
                <a:off x="6702073" y="809619"/>
                <a:ext cx="3429038" cy="61566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多，多</a:t>
                </a:r>
                <a:r>
                  <a:rPr lang="en-US" altLang="zh-CN" sz="2400" b="1" dirty="0">
                    <a:cs typeface="Arial" panose="020B0604020202020204" pitchFamily="34" charset="0"/>
                  </a:rPr>
                  <a:t>5</a:t>
                </a:r>
                <a:r>
                  <a:rPr lang="zh-CN" altLang="en-US" sz="2400" b="1" dirty="0">
                    <a:latin typeface="楷体_GB2312" panose="02010609030101010101" pitchFamily="49" charset="-122"/>
                    <a:ea typeface="楷体_GB2312" panose="02010609030101010101" pitchFamily="49" charset="-122"/>
                  </a:rPr>
                  <a:t>个。</a:t>
                </a:r>
                <a:endParaRPr lang="zh-CN" altLang="zh-CN" sz="2400" b="1" dirty="0">
                  <a:latin typeface="楷体_GB2312" panose="02010609030101010101" pitchFamily="49" charset="-122"/>
                  <a:ea typeface="楷体_GB2312" panose="02010609030101010101" pitchFamily="49" charset="-122"/>
                </a:endParaRPr>
              </a:p>
            </p:txBody>
          </p:sp>
        </p:grpSp>
        <p:pic>
          <p:nvPicPr>
            <p:cNvPr id="4124" name="Picture 3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22117" y="2178859"/>
              <a:ext cx="392891" cy="3928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63"/>
          <p:cNvGrpSpPr/>
          <p:nvPr/>
        </p:nvGrpSpPr>
        <p:grpSpPr bwMode="auto">
          <a:xfrm>
            <a:off x="1691680" y="3461742"/>
            <a:ext cx="3286125" cy="838200"/>
            <a:chOff x="2357422" y="2928940"/>
            <a:chExt cx="3286148" cy="838200"/>
          </a:xfrm>
          <a:noFill/>
        </p:grpSpPr>
        <p:grpSp>
          <p:nvGrpSpPr>
            <p:cNvPr id="8" name="组合 13"/>
            <p:cNvGrpSpPr/>
            <p:nvPr/>
          </p:nvGrpSpPr>
          <p:grpSpPr bwMode="auto">
            <a:xfrm>
              <a:off x="2357422" y="2928940"/>
              <a:ext cx="3286148" cy="838200"/>
              <a:chOff x="910906" y="744507"/>
              <a:chExt cx="3747227" cy="1115974"/>
            </a:xfrm>
            <a:grpFill/>
          </p:grpSpPr>
          <p:sp>
            <p:nvSpPr>
              <p:cNvPr id="48" name="圆角矩形标注 47"/>
              <p:cNvSpPr/>
              <p:nvPr/>
            </p:nvSpPr>
            <p:spPr>
              <a:xfrm>
                <a:off x="910906" y="744507"/>
                <a:ext cx="3095535" cy="665781"/>
              </a:xfrm>
              <a:prstGeom prst="wedgeRoundRectCallout">
                <a:avLst>
                  <a:gd name="adj1" fmla="val -58723"/>
                  <a:gd name="adj2" fmla="val 27148"/>
                  <a:gd name="adj3" fmla="val 16667"/>
                </a:avLst>
              </a:prstGeom>
              <a:grpFill/>
              <a:ln w="12700">
                <a:solidFill>
                  <a:schemeClr val="accent4">
                    <a:lumMod val="60000"/>
                    <a:lumOff val="40000"/>
                  </a:schemeClr>
                </a:solidFill>
              </a:ln>
              <a:effectLst/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22" name="TextBox 42"/>
              <p:cNvSpPr txBox="1">
                <a:spLocks noChangeArrowheads="1"/>
              </p:cNvSpPr>
              <p:nvPr/>
            </p:nvSpPr>
            <p:spPr bwMode="auto">
              <a:xfrm>
                <a:off x="1310996" y="753200"/>
                <a:ext cx="3347137" cy="1107281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比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少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多少个？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  <a:p>
                <a:pPr algn="ctr"/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119" name="Picture 3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17516" y="2960883"/>
              <a:ext cx="392891" cy="3928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  <p:pic>
          <p:nvPicPr>
            <p:cNvPr id="4120" name="Picture 3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80030" y="2964821"/>
              <a:ext cx="428628" cy="38522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组合 38"/>
          <p:cNvGrpSpPr/>
          <p:nvPr/>
        </p:nvGrpSpPr>
        <p:grpSpPr bwMode="auto">
          <a:xfrm>
            <a:off x="4599384" y="3219822"/>
            <a:ext cx="3429000" cy="1143000"/>
            <a:chOff x="6215106" y="1785932"/>
            <a:chExt cx="3428992" cy="1143008"/>
          </a:xfrm>
          <a:noFill/>
        </p:grpSpPr>
        <p:sp>
          <p:nvSpPr>
            <p:cNvPr id="38" name="云形标注 37"/>
            <p:cNvSpPr/>
            <p:nvPr/>
          </p:nvSpPr>
          <p:spPr>
            <a:xfrm>
              <a:off x="6215106" y="1785932"/>
              <a:ext cx="2928931" cy="1143008"/>
            </a:xfrm>
            <a:prstGeom prst="cloudCallout">
              <a:avLst>
                <a:gd name="adj1" fmla="val 60542"/>
                <a:gd name="adj2" fmla="val 7989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grpSp>
          <p:nvGrpSpPr>
            <p:cNvPr id="10" name="组合 72"/>
            <p:cNvGrpSpPr/>
            <p:nvPr/>
          </p:nvGrpSpPr>
          <p:grpSpPr bwMode="auto">
            <a:xfrm>
              <a:off x="6459573" y="1955071"/>
              <a:ext cx="3184525" cy="830993"/>
              <a:chOff x="4816197" y="3671904"/>
              <a:chExt cx="3184849" cy="830997"/>
            </a:xfrm>
            <a:grpFill/>
          </p:grpSpPr>
          <p:grpSp>
            <p:nvGrpSpPr>
              <p:cNvPr id="11" name="组合 64"/>
              <p:cNvGrpSpPr/>
              <p:nvPr/>
            </p:nvGrpSpPr>
            <p:grpSpPr bwMode="auto">
              <a:xfrm>
                <a:off x="4816197" y="3671904"/>
                <a:ext cx="3184849" cy="830997"/>
                <a:chOff x="1428747" y="314318"/>
                <a:chExt cx="3184849" cy="830997"/>
              </a:xfrm>
              <a:grpFill/>
            </p:grpSpPr>
            <p:sp>
              <p:nvSpPr>
                <p:cNvPr id="4116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1428747" y="314318"/>
                  <a:ext cx="3184849" cy="830997"/>
                </a:xfrm>
                <a:prstGeom prst="rect">
                  <a:avLst/>
                </a:prstGeom>
                <a:grp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比  多</a:t>
                  </a:r>
                  <a:r>
                    <a: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个，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buFont typeface="Arial" panose="020B0604020202020204" pitchFamily="34" charset="0"/>
                    <a:buNone/>
                  </a:pP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就比  少</a:t>
                  </a:r>
                  <a:r>
                    <a:rPr lang="en-US" altLang="zh-CN" sz="2400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个。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4117" name="Picture 30"/>
                <p:cNvPicPr>
                  <a:picLocks noChangeAspect="1" noChangeArrowheads="1"/>
                </p:cNvPicPr>
                <p:nvPr/>
              </p:nvPicPr>
              <p:blipFill>
                <a:blip r:embed="rId1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56454" y="331024"/>
                  <a:ext cx="392891" cy="392891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4113" name="Picture 31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443976" y="3677513"/>
                <a:ext cx="428628" cy="38522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4" name="Picture 31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829612" y="4063273"/>
                <a:ext cx="428628" cy="38522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5" name="Picture 30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791637" y="4055312"/>
                <a:ext cx="392891" cy="392891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5" name="组合 4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6" name="图片 4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7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131840" y="3219822"/>
            <a:ext cx="4320480" cy="936104"/>
            <a:chOff x="3131840" y="3219822"/>
            <a:chExt cx="4320480" cy="936104"/>
          </a:xfrm>
        </p:grpSpPr>
        <p:sp>
          <p:nvSpPr>
            <p:cNvPr id="46" name="圆角矩形标注 45"/>
            <p:cNvSpPr/>
            <p:nvPr/>
          </p:nvSpPr>
          <p:spPr>
            <a:xfrm>
              <a:off x="3131840" y="3219822"/>
              <a:ext cx="4320480" cy="936104"/>
            </a:xfrm>
            <a:prstGeom prst="wedgeRoundRectCallout">
              <a:avLst>
                <a:gd name="adj1" fmla="val -57570"/>
                <a:gd name="adj2" fmla="val 9973"/>
                <a:gd name="adj3" fmla="val 16667"/>
              </a:avLst>
            </a:prstGeom>
            <a:noFill/>
            <a:ln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72"/>
            <p:cNvGrpSpPr/>
            <p:nvPr/>
          </p:nvGrpSpPr>
          <p:grpSpPr bwMode="auto">
            <a:xfrm>
              <a:off x="3347864" y="3291830"/>
              <a:ext cx="3859988" cy="461666"/>
              <a:chOff x="4816196" y="3671904"/>
              <a:chExt cx="3860372" cy="461671"/>
            </a:xfrm>
          </p:grpSpPr>
          <p:grpSp>
            <p:nvGrpSpPr>
              <p:cNvPr id="11" name="组合 64"/>
              <p:cNvGrpSpPr/>
              <p:nvPr/>
            </p:nvGrpSpPr>
            <p:grpSpPr bwMode="auto">
              <a:xfrm>
                <a:off x="4816196" y="3671904"/>
                <a:ext cx="3860372" cy="461671"/>
                <a:chOff x="1428746" y="314318"/>
                <a:chExt cx="3860372" cy="461671"/>
              </a:xfrm>
            </p:grpSpPr>
            <p:sp>
              <p:nvSpPr>
                <p:cNvPr id="4116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1428746" y="314318"/>
                  <a:ext cx="3860372" cy="4616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 比  多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 比  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少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Arial" panose="020B0604020202020204" pitchFamily="34" charset="0"/>
                    </a:rPr>
                    <a:t>5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,</a:t>
                  </a:r>
                  <a:endPara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pic>
              <p:nvPicPr>
                <p:cNvPr id="4117" name="Picture 30"/>
                <p:cNvPicPr>
                  <a:picLocks noChangeAspect="1" noChangeArrowheads="1"/>
                </p:cNvPicPr>
                <p:nvPr/>
              </p:nvPicPr>
              <p:blipFill>
                <a:blip r:embed="rId1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456454" y="319927"/>
                  <a:ext cx="392891" cy="39289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4113" name="Picture 3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443976" y="3677513"/>
                <a:ext cx="428628" cy="385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4" name="Picture 3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660143" y="3677513"/>
                <a:ext cx="428628" cy="3852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15" name="Picture 30"/>
              <p:cNvPicPr>
                <a:picLocks noChangeAspect="1" noChangeArrowheads="1"/>
              </p:cNvPicPr>
              <p:nvPr/>
            </p:nvPicPr>
            <p:blipFill>
              <a:blip r:embed="rId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347480" y="3677513"/>
                <a:ext cx="392891" cy="3928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" name="组合 46"/>
          <p:cNvGrpSpPr/>
          <p:nvPr/>
        </p:nvGrpSpPr>
        <p:grpSpPr bwMode="auto">
          <a:xfrm>
            <a:off x="387424" y="413251"/>
            <a:ext cx="8001000" cy="646331"/>
            <a:chOff x="1785974" y="2940675"/>
            <a:chExt cx="8001000" cy="645617"/>
          </a:xfrm>
        </p:grpSpPr>
        <p:sp>
          <p:nvSpPr>
            <p:cNvPr id="4131" name="矩形 12"/>
            <p:cNvSpPr>
              <a:spLocks noChangeArrowheads="1"/>
            </p:cNvSpPr>
            <p:nvPr/>
          </p:nvSpPr>
          <p:spPr bwMode="auto">
            <a:xfrm>
              <a:off x="1785974" y="2940675"/>
              <a:ext cx="8001000" cy="6456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先用   和   排一排，再说说可以怎样计算。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132" name="Picture 3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6035" y="3087500"/>
              <a:ext cx="392891" cy="3928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3" name="Picture 31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3095303"/>
              <a:ext cx="428628" cy="385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847" b="48077"/>
          <a:stretch>
            <a:fillRect/>
          </a:stretch>
        </p:blipFill>
        <p:spPr bwMode="auto">
          <a:xfrm>
            <a:off x="1285875" y="1071563"/>
            <a:ext cx="6492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75" y="1643063"/>
            <a:ext cx="64928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1"/>
          <p:cNvGrpSpPr/>
          <p:nvPr/>
        </p:nvGrpSpPr>
        <p:grpSpPr bwMode="auto">
          <a:xfrm>
            <a:off x="1928813" y="2355726"/>
            <a:ext cx="3435274" cy="523220"/>
            <a:chOff x="857223" y="4000510"/>
            <a:chExt cx="3435301" cy="523220"/>
          </a:xfrm>
        </p:grpSpPr>
        <p:grpSp>
          <p:nvGrpSpPr>
            <p:cNvPr id="4" name="组合 37"/>
            <p:cNvGrpSpPr/>
            <p:nvPr/>
          </p:nvGrpSpPr>
          <p:grpSpPr bwMode="auto">
            <a:xfrm>
              <a:off x="857223" y="4000510"/>
              <a:ext cx="3435301" cy="523220"/>
              <a:chOff x="2071660" y="4933973"/>
              <a:chExt cx="3435310" cy="523220"/>
            </a:xfrm>
          </p:grpSpPr>
          <p:sp>
            <p:nvSpPr>
              <p:cNvPr id="4129" name="TextBox 11"/>
              <p:cNvSpPr txBox="1">
                <a:spLocks noChangeArrowheads="1"/>
              </p:cNvSpPr>
              <p:nvPr/>
            </p:nvSpPr>
            <p:spPr bwMode="auto">
              <a:xfrm>
                <a:off x="2071660" y="4933973"/>
                <a:ext cx="3000375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13</a:t>
                </a: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－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8 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30" name="矩形 36"/>
              <p:cNvSpPr>
                <a:spLocks noChangeArrowheads="1"/>
              </p:cNvSpPr>
              <p:nvPr/>
            </p:nvSpPr>
            <p:spPr bwMode="auto">
              <a:xfrm>
                <a:off x="4219499" y="4933973"/>
                <a:ext cx="1287471" cy="5232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5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（  ）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128" name="矩形 50"/>
            <p:cNvSpPr>
              <a:spLocks noChangeArrowheads="1"/>
            </p:cNvSpPr>
            <p:nvPr/>
          </p:nvSpPr>
          <p:spPr bwMode="auto">
            <a:xfrm>
              <a:off x="3572439" y="4000510"/>
              <a:ext cx="545346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个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43808" y="3651870"/>
            <a:ext cx="5112568" cy="461665"/>
            <a:chOff x="2915816" y="3651870"/>
            <a:chExt cx="5112568" cy="461665"/>
          </a:xfrm>
        </p:grpSpPr>
        <p:sp>
          <p:nvSpPr>
            <p:cNvPr id="45" name="TextBox 14"/>
            <p:cNvSpPr txBox="1">
              <a:spLocks noChangeArrowheads="1"/>
            </p:cNvSpPr>
            <p:nvPr/>
          </p:nvSpPr>
          <p:spPr bwMode="auto">
            <a:xfrm>
              <a:off x="2915816" y="3651870"/>
              <a:ext cx="5112568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我们可以说  和 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相差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7" name="Picture 30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32040" y="3651870"/>
              <a:ext cx="392852" cy="392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3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32053" y="3651870"/>
              <a:ext cx="428585" cy="385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64407" y="378223"/>
            <a:ext cx="4209830" cy="3004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7"/>
          <p:cNvGrpSpPr/>
          <p:nvPr/>
        </p:nvGrpSpPr>
        <p:grpSpPr bwMode="auto">
          <a:xfrm>
            <a:off x="5678293" y="843558"/>
            <a:ext cx="1774027" cy="1296144"/>
            <a:chOff x="5856680" y="411575"/>
            <a:chExt cx="1774025" cy="1729410"/>
          </a:xfrm>
        </p:grpSpPr>
        <p:sp>
          <p:nvSpPr>
            <p:cNvPr id="6" name="云形标注 5"/>
            <p:cNvSpPr/>
            <p:nvPr/>
          </p:nvSpPr>
          <p:spPr>
            <a:xfrm>
              <a:off x="5856680" y="411575"/>
              <a:ext cx="1774025" cy="1729410"/>
            </a:xfrm>
            <a:prstGeom prst="cloudCallout">
              <a:avLst>
                <a:gd name="adj1" fmla="val 44457"/>
                <a:gd name="adj2" fmla="val 51935"/>
              </a:avLst>
            </a:prstGeom>
            <a:no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41" name="TextBox 14"/>
            <p:cNvSpPr txBox="1">
              <a:spLocks noChangeArrowheads="1"/>
            </p:cNvSpPr>
            <p:nvPr/>
          </p:nvSpPr>
          <p:spPr bwMode="auto">
            <a:xfrm>
              <a:off x="6064039" y="507653"/>
              <a:ext cx="1415457" cy="16015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男生比女生少多少人？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18"/>
          <p:cNvGrpSpPr/>
          <p:nvPr/>
        </p:nvGrpSpPr>
        <p:grpSpPr bwMode="auto">
          <a:xfrm>
            <a:off x="5805090" y="3579862"/>
            <a:ext cx="2084388" cy="461962"/>
            <a:chOff x="5928507" y="3521817"/>
            <a:chExt cx="2083265" cy="461960"/>
          </a:xfrm>
        </p:grpSpPr>
        <p:grpSp>
          <p:nvGrpSpPr>
            <p:cNvPr id="4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5138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" name="矩形 10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24128" y="3594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24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657578" y="3598912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7443495" y="3589387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198790" y="3589387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6701929" y="3656062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42571" y="3632249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34" name="矩形 20"/>
          <p:cNvSpPr>
            <a:spLocks noChangeArrowheads="1"/>
          </p:cNvSpPr>
          <p:nvPr/>
        </p:nvSpPr>
        <p:spPr bwMode="auto">
          <a:xfrm>
            <a:off x="7603728" y="3598912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905353" y="3598912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36415" y="242773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96655" y="232610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2356950" y="3291830"/>
            <a:ext cx="2664296" cy="1152128"/>
          </a:xfrm>
          <a:prstGeom prst="wedgeRoundRectCallout">
            <a:avLst>
              <a:gd name="adj1" fmla="val -58848"/>
              <a:gd name="adj2" fmla="val 7149"/>
              <a:gd name="adj3" fmla="val 16667"/>
            </a:avLst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男生比女生少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人；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还可以说女生比男生多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矩形 12"/>
          <p:cNvSpPr>
            <a:spLocks noChangeArrowheads="1"/>
          </p:cNvSpPr>
          <p:nvPr/>
        </p:nvSpPr>
        <p:spPr bwMode="auto">
          <a:xfrm>
            <a:off x="616695" y="915566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716858" y="4178970"/>
            <a:ext cx="2084388" cy="461962"/>
            <a:chOff x="5928507" y="3521817"/>
            <a:chExt cx="2083265" cy="461960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6167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635896" y="4193257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69346" y="4198020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288483" y="418849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110558" y="4188495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658246" y="4255170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58183" y="4231357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6" name="矩形 20"/>
          <p:cNvSpPr>
            <a:spLocks noChangeArrowheads="1"/>
          </p:cNvSpPr>
          <p:nvPr/>
        </p:nvSpPr>
        <p:spPr bwMode="auto">
          <a:xfrm>
            <a:off x="5515496" y="4198020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817121" y="4198020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58" name="Picture 24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6695" y="827987"/>
            <a:ext cx="5455493" cy="318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9" name="矩形 29"/>
          <p:cNvSpPr>
            <a:spLocks noChangeArrowheads="1"/>
          </p:cNvSpPr>
          <p:nvPr/>
        </p:nvSpPr>
        <p:spPr bwMode="auto">
          <a:xfrm>
            <a:off x="1500188" y="3109913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53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60" name="矩形 30"/>
          <p:cNvSpPr>
            <a:spLocks noChangeArrowheads="1"/>
          </p:cNvSpPr>
          <p:nvPr/>
        </p:nvSpPr>
        <p:spPr bwMode="auto">
          <a:xfrm>
            <a:off x="3429000" y="2967038"/>
            <a:ext cx="80182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30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17"/>
          <p:cNvGrpSpPr/>
          <p:nvPr/>
        </p:nvGrpSpPr>
        <p:grpSpPr bwMode="auto">
          <a:xfrm>
            <a:off x="6300192" y="1131591"/>
            <a:ext cx="2232246" cy="1512168"/>
            <a:chOff x="6344856" y="245590"/>
            <a:chExt cx="2232296" cy="2018373"/>
          </a:xfrm>
        </p:grpSpPr>
        <p:sp>
          <p:nvSpPr>
            <p:cNvPr id="33" name="云形标注 32"/>
            <p:cNvSpPr/>
            <p:nvPr/>
          </p:nvSpPr>
          <p:spPr>
            <a:xfrm>
              <a:off x="6344856" y="245590"/>
              <a:ext cx="2232296" cy="2018373"/>
            </a:xfrm>
            <a:prstGeom prst="cloudCallout">
              <a:avLst>
                <a:gd name="adj1" fmla="val 29134"/>
                <a:gd name="adj2" fmla="val 60335"/>
              </a:avLst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64" name="TextBox 14"/>
            <p:cNvSpPr txBox="1">
              <a:spLocks noChangeArrowheads="1"/>
            </p:cNvSpPr>
            <p:nvPr/>
          </p:nvSpPr>
          <p:spPr bwMode="auto">
            <a:xfrm>
              <a:off x="6632895" y="341702"/>
              <a:ext cx="1863408" cy="1848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小猴比小熊多收多少个？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矩形 12"/>
          <p:cNvSpPr>
            <a:spLocks noChangeArrowheads="1"/>
          </p:cNvSpPr>
          <p:nvPr/>
        </p:nvSpPr>
        <p:spPr bwMode="auto">
          <a:xfrm>
            <a:off x="616695" y="546815"/>
            <a:ext cx="64293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3263900" y="3795886"/>
            <a:ext cx="2084388" cy="461962"/>
            <a:chOff x="5928507" y="3521817"/>
            <a:chExt cx="2083265" cy="461960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7"/>
              <a:ext cx="2000227" cy="461960"/>
              <a:chOff x="3143170" y="3337450"/>
              <a:chExt cx="2000264" cy="461665"/>
            </a:xfrm>
          </p:grpSpPr>
          <p:sp>
            <p:nvSpPr>
              <p:cNvPr id="7192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4705512" y="3408841"/>
                <a:ext cx="357001" cy="356958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 bwMode="auto">
            <a:xfrm>
              <a:off x="5928507" y="3593254"/>
              <a:ext cx="356996" cy="35718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182938" y="3810173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23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216400" y="3814936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835525" y="380541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657600" y="3805411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205288" y="3872086"/>
            <a:ext cx="357187" cy="357187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705225" y="3848273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80" name="矩形 20"/>
          <p:cNvSpPr>
            <a:spLocks noChangeArrowheads="1"/>
          </p:cNvSpPr>
          <p:nvPr/>
        </p:nvSpPr>
        <p:spPr bwMode="auto">
          <a:xfrm>
            <a:off x="5062538" y="3814936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3399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 ）</a:t>
            </a:r>
            <a:endParaRPr lang="zh-CN" altLang="en-US">
              <a:solidFill>
                <a:srgbClr val="FF3399"/>
              </a:solidFill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5364163" y="3814936"/>
            <a:ext cx="4937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下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7182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957334"/>
            <a:ext cx="1871663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3"/>
          <p:cNvGrpSpPr/>
          <p:nvPr/>
        </p:nvGrpSpPr>
        <p:grpSpPr bwMode="auto">
          <a:xfrm>
            <a:off x="1617374" y="671573"/>
            <a:ext cx="2000268" cy="500066"/>
            <a:chOff x="6662625" y="-1814072"/>
            <a:chExt cx="1481338" cy="1234970"/>
          </a:xfrm>
          <a:noFill/>
          <a:effectLst/>
        </p:grpSpPr>
        <p:sp>
          <p:nvSpPr>
            <p:cNvPr id="37" name="圆角矩形标注 36"/>
            <p:cNvSpPr/>
            <p:nvPr/>
          </p:nvSpPr>
          <p:spPr>
            <a:xfrm>
              <a:off x="6674659" y="-1814070"/>
              <a:ext cx="1363493" cy="1234968"/>
            </a:xfrm>
            <a:prstGeom prst="wedgeRoundRectCallout">
              <a:avLst>
                <a:gd name="adj1" fmla="val 197"/>
                <a:gd name="adj2" fmla="val 78676"/>
                <a:gd name="adj3" fmla="val 16667"/>
              </a:avLst>
            </a:prstGeom>
            <a:grpFill/>
            <a:ln w="12700">
              <a:solidFill>
                <a:schemeClr val="accent6">
                  <a:lumMod val="7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14"/>
            <p:cNvSpPr txBox="1">
              <a:spLocks noChangeArrowheads="1"/>
            </p:cNvSpPr>
            <p:nvPr/>
          </p:nvSpPr>
          <p:spPr bwMode="auto">
            <a:xfrm>
              <a:off x="6662625" y="-1814072"/>
              <a:ext cx="1481338" cy="114013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我跳了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13"/>
          <p:cNvGrpSpPr/>
          <p:nvPr/>
        </p:nvGrpSpPr>
        <p:grpSpPr bwMode="auto">
          <a:xfrm>
            <a:off x="4474894" y="483518"/>
            <a:ext cx="1428760" cy="830997"/>
            <a:chOff x="4334245" y="43401"/>
            <a:chExt cx="1515614" cy="965513"/>
          </a:xfrm>
          <a:noFill/>
          <a:effectLst/>
        </p:grpSpPr>
        <p:sp>
          <p:nvSpPr>
            <p:cNvPr id="40" name="圆角矩形标注 39"/>
            <p:cNvSpPr/>
            <p:nvPr/>
          </p:nvSpPr>
          <p:spPr>
            <a:xfrm>
              <a:off x="4334245" y="95893"/>
              <a:ext cx="1439833" cy="913021"/>
            </a:xfrm>
            <a:prstGeom prst="wedgeRoundRectCallout">
              <a:avLst>
                <a:gd name="adj1" fmla="val -43838"/>
                <a:gd name="adj2" fmla="val 71893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Box 14"/>
            <p:cNvSpPr txBox="1">
              <a:spLocks noChangeArrowheads="1"/>
            </p:cNvSpPr>
            <p:nvPr/>
          </p:nvSpPr>
          <p:spPr bwMode="auto">
            <a:xfrm>
              <a:off x="4334245" y="43401"/>
              <a:ext cx="1515614" cy="9655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我只跳了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3"/>
          <p:cNvGrpSpPr/>
          <p:nvPr/>
        </p:nvGrpSpPr>
        <p:grpSpPr bwMode="auto">
          <a:xfrm>
            <a:off x="5298579" y="2139702"/>
            <a:ext cx="2214562" cy="1206500"/>
            <a:chOff x="910906" y="744507"/>
            <a:chExt cx="2525307" cy="1606803"/>
          </a:xfrm>
          <a:noFill/>
        </p:grpSpPr>
        <p:sp>
          <p:nvSpPr>
            <p:cNvPr id="43" name="圆角矩形标注 42"/>
            <p:cNvSpPr/>
            <p:nvPr/>
          </p:nvSpPr>
          <p:spPr>
            <a:xfrm>
              <a:off x="910906" y="744507"/>
              <a:ext cx="2362384" cy="1141676"/>
            </a:xfrm>
            <a:prstGeom prst="wedgeRoundRectCallout">
              <a:avLst>
                <a:gd name="adj1" fmla="val 61198"/>
                <a:gd name="adj2" fmla="val -2443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89" name="TextBox 42"/>
            <p:cNvSpPr txBox="1">
              <a:spLocks noChangeArrowheads="1"/>
            </p:cNvSpPr>
            <p:nvPr/>
          </p:nvSpPr>
          <p:spPr bwMode="auto">
            <a:xfrm>
              <a:off x="910906" y="753200"/>
              <a:ext cx="2525307" cy="159811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小熊比小兔少跳多少下？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13141" y="2354014"/>
            <a:ext cx="803275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7" name="Picture 2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7278" y="1243084"/>
            <a:ext cx="214630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1" name="矩形 42"/>
          <p:cNvSpPr>
            <a:spLocks noChangeArrowheads="1"/>
          </p:cNvSpPr>
          <p:nvPr/>
        </p:nvSpPr>
        <p:spPr bwMode="auto">
          <a:xfrm>
            <a:off x="5149850" y="2660749"/>
            <a:ext cx="493713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台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4611688" y="268614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3814763" y="2684561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386138" y="2635349"/>
            <a:ext cx="4921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892425" y="2675036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endParaRPr lang="zh-CN" altLang="en-US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200" name="矩形 12"/>
          <p:cNvSpPr>
            <a:spLocks noChangeArrowheads="1"/>
          </p:cNvSpPr>
          <p:nvPr/>
        </p:nvSpPr>
        <p:spPr bwMode="auto">
          <a:xfrm>
            <a:off x="395536" y="929445"/>
            <a:ext cx="8001000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）学校买来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   和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台    ，一共买来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多少台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电风扇？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8"/>
          <p:cNvGrpSpPr/>
          <p:nvPr/>
        </p:nvGrpSpPr>
        <p:grpSpPr bwMode="auto">
          <a:xfrm>
            <a:off x="2955925" y="2641699"/>
            <a:ext cx="2116138" cy="473075"/>
            <a:chOff x="5896696" y="3521819"/>
            <a:chExt cx="2115077" cy="472483"/>
          </a:xfrm>
        </p:grpSpPr>
        <p:grpSp>
          <p:nvGrpSpPr>
            <p:cNvPr id="3" name="组合 17"/>
            <p:cNvGrpSpPr/>
            <p:nvPr/>
          </p:nvGrpSpPr>
          <p:grpSpPr bwMode="auto">
            <a:xfrm>
              <a:off x="6011545" y="3521819"/>
              <a:ext cx="2000228" cy="472483"/>
              <a:chOff x="3143170" y="3337450"/>
              <a:chExt cx="2000265" cy="472181"/>
            </a:xfrm>
          </p:grpSpPr>
          <p:sp>
            <p:nvSpPr>
              <p:cNvPr id="8210" name="TextBox 11"/>
              <p:cNvSpPr txBox="1">
                <a:spLocks noChangeArrowheads="1"/>
              </p:cNvSpPr>
              <p:nvPr/>
            </p:nvSpPr>
            <p:spPr bwMode="auto">
              <a:xfrm>
                <a:off x="3143170" y="3337450"/>
                <a:ext cx="2000264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dirty="0">
                    <a:cs typeface="Arial" panose="020B0604020202020204" pitchFamily="34" charset="0"/>
                  </a:rPr>
                  <a:t>           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=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4745164" y="3408752"/>
                <a:ext cx="398271" cy="400879"/>
              </a:xfrm>
              <a:prstGeom prst="rect">
                <a:avLst/>
              </a:prstGeom>
              <a:noFill/>
              <a:ln>
                <a:solidFill>
                  <a:srgbClr val="FF33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4" name="矩形 33"/>
            <p:cNvSpPr/>
            <p:nvPr/>
          </p:nvSpPr>
          <p:spPr bwMode="auto">
            <a:xfrm>
              <a:off x="5896696" y="3593167"/>
              <a:ext cx="388743" cy="390036"/>
            </a:xfrm>
            <a:prstGeom prst="rect">
              <a:avLst/>
            </a:prstGeom>
            <a:noFill/>
            <a:ln>
              <a:solidFill>
                <a:srgbClr val="FF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41" name="矩形 40"/>
          <p:cNvSpPr/>
          <p:nvPr/>
        </p:nvSpPr>
        <p:spPr bwMode="auto">
          <a:xfrm>
            <a:off x="3890963" y="2717899"/>
            <a:ext cx="395287" cy="396875"/>
          </a:xfrm>
          <a:prstGeom prst="rect">
            <a:avLst/>
          </a:prstGeom>
          <a:noFill/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429000" y="2694086"/>
            <a:ext cx="387350" cy="398463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205" name="矩形 20"/>
          <p:cNvSpPr>
            <a:spLocks noChangeArrowheads="1"/>
          </p:cNvSpPr>
          <p:nvPr/>
        </p:nvSpPr>
        <p:spPr bwMode="auto">
          <a:xfrm>
            <a:off x="4857750" y="2673449"/>
            <a:ext cx="1114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b="1" dirty="0">
              <a:solidFill>
                <a:srgbClr val="FF33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06" name="Picture 20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9336" y="1059582"/>
            <a:ext cx="92868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21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34769" y="1000125"/>
            <a:ext cx="525463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1" grpId="0"/>
      <p:bldP spid="39" grpId="0"/>
      <p:bldP spid="38" grpId="0"/>
      <p:bldP spid="40" grpId="0"/>
      <p:bldP spid="37" grpId="0"/>
    </p:bldLst>
  </p:timing>
</p:sld>
</file>

<file path=ppt/tags/tag1.xml><?xml version="1.0" encoding="utf-8"?>
<p:tagLst xmlns:p="http://schemas.openxmlformats.org/presentationml/2006/main">
  <p:tag name="KSO_WPP_MARK_KEY" val="df1f9596-f61d-4a1f-a813-054abd97cc5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1131</Words>
  <Application>WPS 演示</Application>
  <PresentationFormat>全屏显示(16:9)</PresentationFormat>
  <Paragraphs>251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FDC17C90783A4D5497036BCE1411C71A</vt:lpwstr>
  </property>
</Properties>
</file>