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5" r:id="rId5"/>
    <p:sldId id="398" r:id="rId6"/>
    <p:sldId id="399" r:id="rId7"/>
    <p:sldId id="404" r:id="rId8"/>
    <p:sldId id="405" r:id="rId9"/>
    <p:sldId id="406" r:id="rId10"/>
    <p:sldId id="410" r:id="rId11"/>
    <p:sldId id="411" r:id="rId12"/>
    <p:sldId id="412" r:id="rId13"/>
    <p:sldId id="409" r:id="rId14"/>
    <p:sldId id="397" r:id="rId15"/>
  </p:sldIdLst>
  <p:sldSz cx="12601575" cy="7092950"/>
  <p:notesSz cx="6858000" cy="9144000"/>
  <p:custDataLst>
    <p:tags r:id="rId19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A3C544"/>
    <a:srgbClr val="F37931"/>
    <a:srgbClr val="0565A1"/>
    <a:srgbClr val="FFFFFF"/>
    <a:srgbClr val="C2EFFC"/>
    <a:srgbClr val="1AB5C7"/>
    <a:srgbClr val="2B8C84"/>
    <a:srgbClr val="155C68"/>
    <a:srgbClr val="886A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/>
  </p:normalViewPr>
  <p:slideViewPr>
    <p:cSldViewPr showGuides="1">
      <p:cViewPr>
        <p:scale>
          <a:sx n="75" d="100"/>
          <a:sy n="75" d="100"/>
        </p:scale>
        <p:origin x="-1818" y="-744"/>
      </p:cViewPr>
      <p:guideLst>
        <p:guide orient="horz" pos="222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</a:t>
            </a:r>
            <a:r>
              <a:rPr lang="zh-CN" altLang="zh-CN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字体</a:t>
            </a:r>
            <a:r>
              <a:rPr lang="zh-CN" altLang="zh-CN" dirty="0">
                <a:sym typeface="宋体" panose="02010600030101010101" pitchFamily="2" charset="-122"/>
              </a:rPr>
              <a:t>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字体</a:t>
            </a:r>
            <a:r>
              <a:rPr lang="zh-CN" altLang="en-US" dirty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en-US" dirty="0" smtClean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非重点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163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197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68)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en-US" dirty="0" smtClean="0">
                <a:sym typeface="宋体" panose="02010600030101010101" pitchFamily="2" charset="-122"/>
              </a:rPr>
              <a:t>重点</a:t>
            </a:r>
            <a:r>
              <a:rPr lang="zh-CN" altLang="en-US" dirty="0">
                <a:sym typeface="宋体" panose="02010600030101010101" pitchFamily="2" charset="-122"/>
              </a:rPr>
              <a:t>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 smtClean="0">
                <a:sym typeface="宋体" panose="02010600030101010101" pitchFamily="2" charset="-122"/>
              </a:rPr>
              <a:t>0)</a:t>
            </a:r>
            <a:endParaRPr lang="zh-CN" altLang="en-US" dirty="0"/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2</a:t>
            </a:r>
            <a:r>
              <a:rPr lang="zh-CN" altLang="en-US" dirty="0">
                <a:sym typeface="宋体" panose="02010600030101010101" pitchFamily="2" charset="-122"/>
              </a:rPr>
              <a:t>、标题，请根据具体情况，改内容</a:t>
            </a:r>
            <a:r>
              <a:rPr lang="zh-CN" altLang="en-US" dirty="0" smtClean="0">
                <a:sym typeface="宋体" panose="02010600030101010101" pitchFamily="2" charset="-122"/>
              </a:rPr>
              <a:t>。</a:t>
            </a:r>
            <a:r>
              <a:rPr lang="en-US" altLang="zh-CN" dirty="0" smtClean="0">
                <a:sym typeface="宋体" panose="02010600030101010101" pitchFamily="2" charset="-122"/>
              </a:rPr>
              <a:t>(</a:t>
            </a:r>
            <a:r>
              <a:rPr lang="zh-CN" altLang="zh-CN" dirty="0" smtClean="0">
                <a:sym typeface="宋体" panose="02010600030101010101" pitchFamily="2" charset="-122"/>
              </a:rPr>
              <a:t>中文</a:t>
            </a:r>
            <a:r>
              <a:rPr lang="zh-CN" altLang="zh-CN" dirty="0">
                <a:sym typeface="宋体" panose="02010600030101010101" pitchFamily="2" charset="-122"/>
              </a:rPr>
              <a:t>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 smtClean="0">
                <a:sym typeface="宋体" panose="02010600030101010101" pitchFamily="2" charset="-122"/>
              </a:rPr>
              <a:t>号</a:t>
            </a:r>
            <a:r>
              <a:rPr lang="en-US" altLang="zh-CN" dirty="0" smtClean="0">
                <a:sym typeface="宋体" panose="02010600030101010101" pitchFamily="2" charset="-122"/>
              </a:rPr>
              <a:t>)</a:t>
            </a:r>
            <a:r>
              <a:rPr lang="zh-CN" altLang="zh-CN" dirty="0" smtClean="0">
                <a:sym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6" Type="http://schemas.openxmlformats.org/officeDocument/2006/relationships/image" Target="../media/image15.tiff"/><Relationship Id="rId5" Type="http://schemas.openxmlformats.org/officeDocument/2006/relationships/image" Target="../media/image14.tiff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422074" y="2270712"/>
            <a:ext cx="398777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前 后</a:t>
            </a:r>
            <a:endParaRPr lang="zh-CN" altLang="en-US" sz="6000" b="1" dirty="0">
              <a:solidFill>
                <a:srgbClr val="1D7697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08260" y="1773555"/>
            <a:ext cx="1370888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rgbClr val="F37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600" b="1" dirty="0" smtClean="0">
                <a:solidFill>
                  <a:srgbClr val="F37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rgbClr val="F37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600" b="1" dirty="0" smtClean="0">
                <a:solidFill>
                  <a:srgbClr val="F37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rgbClr val="F379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600" b="1" dirty="0">
              <a:solidFill>
                <a:srgbClr val="F379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2074" y="777240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1851789" cy="5317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身边的数学</a:t>
            </a:r>
            <a:endParaRPr lang="zh-CN" altLang="en-US" sz="2600" dirty="0" smtClean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57317" y="1903401"/>
            <a:ext cx="7026324" cy="4000528"/>
            <a:chOff x="2085945" y="2046277"/>
            <a:chExt cx="7026324" cy="4000528"/>
          </a:xfrm>
        </p:grpSpPr>
        <p:pic>
          <p:nvPicPr>
            <p:cNvPr id="4098" name="Picture 2" descr="C:\Users\Administrator\Desktop\未标题-6.png"/>
            <p:cNvPicPr>
              <a:picLocks noChangeAspect="1" noChangeArrowheads="1"/>
            </p:cNvPicPr>
            <p:nvPr/>
          </p:nvPicPr>
          <p:blipFill>
            <a:blip r:embed="rId3" cstate="email"/>
            <a:srcRect l="7694" t="11924" r="3826" b="4605"/>
            <a:stretch>
              <a:fillRect/>
            </a:stretch>
          </p:blipFill>
          <p:spPr bwMode="auto">
            <a:xfrm>
              <a:off x="2085945" y="2046277"/>
              <a:ext cx="6572296" cy="4000528"/>
            </a:xfrm>
            <a:prstGeom prst="rect">
              <a:avLst/>
            </a:prstGeom>
            <a:noFill/>
          </p:spPr>
        </p:pic>
        <p:grpSp>
          <p:nvGrpSpPr>
            <p:cNvPr id="11" name="组合 10"/>
            <p:cNvGrpSpPr/>
            <p:nvPr/>
          </p:nvGrpSpPr>
          <p:grpSpPr>
            <a:xfrm>
              <a:off x="6157911" y="2293929"/>
              <a:ext cx="2311416" cy="1071570"/>
              <a:chOff x="6300787" y="1831963"/>
              <a:chExt cx="2311416" cy="1071570"/>
            </a:xfrm>
          </p:grpSpPr>
          <p:sp>
            <p:nvSpPr>
              <p:cNvPr id="10" name="椭圆形标注 9"/>
              <p:cNvSpPr/>
              <p:nvPr/>
            </p:nvSpPr>
            <p:spPr>
              <a:xfrm>
                <a:off x="6300787" y="1831963"/>
                <a:ext cx="2214578" cy="1071570"/>
              </a:xfrm>
              <a:prstGeom prst="wedgeEllipseCallout">
                <a:avLst>
                  <a:gd name="adj1" fmla="val -47957"/>
                  <a:gd name="adj2" fmla="val 37503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469063" y="1962139"/>
                <a:ext cx="2143140" cy="796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我的前面有</a:t>
                </a:r>
                <a:r>
                  <a:rPr lang="en-US" altLang="zh-CN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右面有</a:t>
                </a:r>
                <a:r>
                  <a:rPr lang="en-US" altLang="zh-CN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宋体" panose="02010600030101010101" pitchFamily="2" charset="-122"/>
                  </a:rPr>
                  <a:t>。</a:t>
                </a:r>
                <a:endParaRPr lang="zh-CN" altLang="en-US" sz="2000" dirty="0" smtClean="0">
                  <a:solidFill>
                    <a:srgbClr val="0565A1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800853" y="3546475"/>
              <a:ext cx="2311416" cy="1071570"/>
              <a:chOff x="6300787" y="1831963"/>
              <a:chExt cx="2311416" cy="1071570"/>
            </a:xfrm>
          </p:grpSpPr>
          <p:sp>
            <p:nvSpPr>
              <p:cNvPr id="13" name="椭圆形标注 12"/>
              <p:cNvSpPr/>
              <p:nvPr/>
            </p:nvSpPr>
            <p:spPr>
              <a:xfrm>
                <a:off x="6300787" y="1831963"/>
                <a:ext cx="2214578" cy="1071570"/>
              </a:xfrm>
              <a:prstGeom prst="wedgeEllipseCallout">
                <a:avLst>
                  <a:gd name="adj1" fmla="val -7240"/>
                  <a:gd name="adj2" fmla="val 57651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wrap="square" rtlCol="0" anchor="t">
                <a:prstTxWarp prst="textPlain">
                  <a:avLst/>
                </a:prstTxWarp>
                <a:spAutoFit/>
              </a:bodyPr>
              <a:lstStyle/>
              <a:p>
                <a:pPr algn="ctr"/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  <a:effectLst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469063" y="1962139"/>
                <a:ext cx="2143140" cy="796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dirty="0" smtClean="0">
                    <a:solidFill>
                      <a:srgbClr val="0565A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说说你在教室里的位置</a:t>
                </a:r>
                <a:r>
                  <a:rPr lang="zh-CN" altLang="en-US" sz="2000" dirty="0" smtClean="0">
                    <a:solidFill>
                      <a:srgbClr val="0565A1"/>
                    </a:solidFill>
                    <a:latin typeface="宋体" panose="02010600030101010101" pitchFamily="2" charset="-122"/>
                  </a:rPr>
                  <a:t>。</a:t>
                </a:r>
                <a:endParaRPr lang="zh-CN" altLang="en-US" sz="2000" dirty="0" smtClean="0">
                  <a:solidFill>
                    <a:srgbClr val="0565A1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知识小结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85879" y="1831963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这节课同学们学到了什么</a:t>
            </a:r>
            <a:r>
              <a:rPr lang="zh-CN" altLang="en-US" sz="2800" dirty="0" smtClean="0">
                <a:solidFill>
                  <a:srgbClr val="1D7697"/>
                </a:solidFill>
                <a:latin typeface="+mn-ea"/>
              </a:rPr>
              <a:t>？</a:t>
            </a:r>
            <a:endParaRPr lang="en-US" altLang="zh-CN" sz="2800" dirty="0">
              <a:solidFill>
                <a:srgbClr val="1D7697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4790" y="26892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区分位置要以自身及客体为中心</a:t>
            </a:r>
            <a:endParaRPr kumimoji="1" lang="zh-CN" altLang="en-US" sz="28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8953" y="3403599"/>
            <a:ext cx="28777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背对的方向是指</a:t>
            </a:r>
            <a:r>
              <a:rPr kumimoji="1"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endParaRPr kumimoji="1" lang="en-US" altLang="zh-CN" dirty="0" smtClean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面对的方向是指</a:t>
            </a:r>
            <a:r>
              <a:rPr kumimoji="1"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</a:t>
            </a:r>
            <a:endParaRPr kumimoji="1" lang="zh-CN" altLang="en-US" sz="28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54313" y="2801938"/>
            <a:ext cx="49752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 谢！</a:t>
            </a:r>
            <a:endParaRPr lang="en-US" altLang="zh-CN" sz="5400" b="1" dirty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43135" y="1425338"/>
            <a:ext cx="5715040" cy="4708360"/>
            <a:chOff x="2443135" y="1425338"/>
            <a:chExt cx="5715040" cy="470836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2716215" y="1425338"/>
              <a:ext cx="5441960" cy="4228836"/>
            </a:xfrm>
            <a:prstGeom prst="round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443135" y="4475169"/>
              <a:ext cx="1714512" cy="1658529"/>
            </a:xfrm>
            <a:prstGeom prst="cloudCallout">
              <a:avLst>
                <a:gd name="adj1" fmla="val 52596"/>
                <a:gd name="adj2" fmla="val -54658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我的前面是谁</a:t>
              </a:r>
              <a:r>
                <a:rPr lang="zh-CN" altLang="en-US" sz="18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？</a:t>
              </a:r>
              <a:r>
                <a:rPr lang="zh-CN" altLang="en-US" sz="18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后面呢</a:t>
              </a:r>
              <a:r>
                <a:rPr lang="zh-CN" altLang="en-US" sz="18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？</a:t>
              </a:r>
              <a:endParaRPr lang="zh-CN" altLang="en-US" sz="18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371829" y="1822944"/>
            <a:ext cx="2677749" cy="3026729"/>
            <a:chOff x="3371829" y="1822944"/>
            <a:chExt cx="2677749" cy="302672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>
            <a:xfrm>
              <a:off x="3712265" y="1822944"/>
              <a:ext cx="1993654" cy="3026729"/>
            </a:xfrm>
            <a:prstGeom prst="roundRect">
              <a:avLst/>
            </a:prstGeom>
          </p:spPr>
        </p:pic>
        <p:sp>
          <p:nvSpPr>
            <p:cNvPr id="13" name="文本框 4"/>
            <p:cNvSpPr txBox="1"/>
            <p:nvPr/>
          </p:nvSpPr>
          <p:spPr>
            <a:xfrm>
              <a:off x="3371829" y="3760789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kumimoji="1" lang="zh-CN" altLang="en-US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5"/>
            <p:cNvSpPr txBox="1"/>
            <p:nvPr/>
          </p:nvSpPr>
          <p:spPr>
            <a:xfrm>
              <a:off x="5300655" y="2546343"/>
              <a:ext cx="74892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solidFill>
                    <a:srgbClr val="1D769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</a:t>
              </a:r>
              <a:endParaRPr kumimoji="1" lang="zh-CN" altLang="en-US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9"/>
          <p:cNvSpPr txBox="1"/>
          <p:nvPr/>
        </p:nvSpPr>
        <p:spPr>
          <a:xfrm>
            <a:off x="2737826" y="4972976"/>
            <a:ext cx="4134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区分位置要以自身及客体为中心</a:t>
            </a:r>
            <a:endParaRPr kumimoji="1" lang="zh-CN" altLang="en-US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3449773" y="5378689"/>
            <a:ext cx="28777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背对的方向是指</a:t>
            </a:r>
            <a:r>
              <a:rPr kumimoji="1"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endParaRPr kumimoji="1" lang="en-US" altLang="zh-CN" dirty="0" smtClean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面对的方向是指</a:t>
            </a:r>
            <a:r>
              <a:rPr kumimoji="1" lang="zh-CN" altLang="en-US" sz="2800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</a:t>
            </a:r>
            <a:endParaRPr kumimoji="1" lang="zh-CN" altLang="en-US" sz="28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76655" y="1617649"/>
            <a:ext cx="2552297" cy="1072473"/>
          </a:xfrm>
          <a:prstGeom prst="wedgeRoundRectCallout">
            <a:avLst>
              <a:gd name="adj1" fmla="val 76754"/>
              <a:gd name="adj2" fmla="val 49321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小明在我的</a:t>
            </a:r>
            <a:r>
              <a:rPr kumimoji="1" lang="zh-CN" altLang="en-US" sz="3200" b="1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endParaRPr kumimoji="1" lang="zh-CN" altLang="en-US" sz="32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943597" y="2832095"/>
            <a:ext cx="2656349" cy="876447"/>
          </a:xfrm>
          <a:prstGeom prst="wedgeRoundRectCallout">
            <a:avLst>
              <a:gd name="adj1" fmla="val -65744"/>
              <a:gd name="adj2" fmla="val 85670"/>
              <a:gd name="adj3" fmla="val 1666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小红在我的</a:t>
            </a:r>
            <a:r>
              <a:rPr kumimoji="1" lang="zh-CN" altLang="en-US" sz="3200" b="1" dirty="0" smtClean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</a:t>
            </a:r>
            <a:endParaRPr kumimoji="1" lang="zh-CN" altLang="en-US" sz="32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585879" y="1117583"/>
            <a:ext cx="1723549" cy="58105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endParaRPr lang="zh-CN" altLang="en-US" sz="2400" dirty="0" smtClean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1585879" y="2652364"/>
            <a:ext cx="6072230" cy="5770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1.(      )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排在最前面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排在最后面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4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pic>
        <p:nvPicPr>
          <p:cNvPr id="1027" name="Picture 3" descr="C:\Users\Administrator\Desktop\未标题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1697" y="1474773"/>
            <a:ext cx="5391150" cy="1314450"/>
          </a:xfrm>
          <a:prstGeom prst="rect">
            <a:avLst/>
          </a:prstGeom>
          <a:noFill/>
        </p:spPr>
      </p:pic>
      <p:grpSp>
        <p:nvGrpSpPr>
          <p:cNvPr id="11" name="组合 10"/>
          <p:cNvGrpSpPr/>
          <p:nvPr/>
        </p:nvGrpSpPr>
        <p:grpSpPr>
          <a:xfrm>
            <a:off x="1585879" y="3189285"/>
            <a:ext cx="6072230" cy="742946"/>
            <a:chOff x="1585879" y="3189285"/>
            <a:chExt cx="6072230" cy="742946"/>
          </a:xfrm>
        </p:grpSpPr>
        <p:sp>
          <p:nvSpPr>
            <p:cNvPr id="9" name="文本框 2"/>
            <p:cNvSpPr txBox="1"/>
            <p:nvPr/>
          </p:nvSpPr>
          <p:spPr>
            <a:xfrm>
              <a:off x="1585879" y="3251170"/>
              <a:ext cx="6072230" cy="58105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       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的前面是</a:t>
              </a:r>
              <a:r>
                <a:rPr lang="en-US" altLang="zh-CN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)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，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后面是</a:t>
              </a:r>
              <a:r>
                <a:rPr lang="en-US" altLang="zh-CN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)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en-US" altLang="zh-CN" sz="24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10" name="Picture 3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27207" y="3189285"/>
              <a:ext cx="605666" cy="742946"/>
            </a:xfrm>
            <a:prstGeom prst="rect">
              <a:avLst/>
            </a:prstGeom>
            <a:noFill/>
          </p:spPr>
        </p:pic>
      </p:grpSp>
      <p:grpSp>
        <p:nvGrpSpPr>
          <p:cNvPr id="15" name="组合 14"/>
          <p:cNvGrpSpPr/>
          <p:nvPr/>
        </p:nvGrpSpPr>
        <p:grpSpPr>
          <a:xfrm>
            <a:off x="1585879" y="3975103"/>
            <a:ext cx="6072230" cy="1249972"/>
            <a:chOff x="1585879" y="3975103"/>
            <a:chExt cx="6072230" cy="1249972"/>
          </a:xfrm>
        </p:grpSpPr>
        <p:sp>
          <p:nvSpPr>
            <p:cNvPr id="12" name="文本框 2"/>
            <p:cNvSpPr txBox="1"/>
            <p:nvPr/>
          </p:nvSpPr>
          <p:spPr>
            <a:xfrm>
              <a:off x="1585879" y="4093996"/>
              <a:ext cx="6072230" cy="1131079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       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的前面有（      ）只小动物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，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的后面有（      ）只小动物</a:t>
              </a:r>
              <a:r>
                <a:rPr lang="zh-CN" altLang="en-US" sz="24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en-US" altLang="zh-CN" sz="24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13" name="Picture 3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43069" y="3975103"/>
              <a:ext cx="714380" cy="836838"/>
            </a:xfrm>
            <a:prstGeom prst="rect">
              <a:avLst/>
            </a:prstGeom>
            <a:noFill/>
          </p:spPr>
        </p:pic>
        <p:pic>
          <p:nvPicPr>
            <p:cNvPr id="14" name="Picture 3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456363" y="3975103"/>
              <a:ext cx="714380" cy="88582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387798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看图填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”、“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”</a:t>
            </a:r>
            <a:endParaRPr lang="zh-CN" altLang="en-US" sz="24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43003" y="1546211"/>
            <a:ext cx="4856198" cy="143185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300127" y="3189285"/>
            <a:ext cx="6572296" cy="493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小狗跑在最（ ）面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小象跑在最（	 ）面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4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00127" y="3975103"/>
            <a:ext cx="7707559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小象跑在小牛的（  ）面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小狗跑在小兔的（  ）面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zh-CN" altLang="en-US" sz="24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00127" y="4760921"/>
            <a:ext cx="9001188" cy="497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小兔跑第（  ）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它的后面还有（）个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前面还有（  ）个</a:t>
            </a:r>
            <a:r>
              <a:rPr lang="zh-CN" altLang="en-US" sz="24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zh-CN" altLang="en-US" sz="24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3518912" cy="527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根据图片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endParaRPr lang="zh-CN" altLang="en-US" sz="2600" dirty="0" smtClean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86143" y="1831963"/>
            <a:ext cx="3233602" cy="2045268"/>
          </a:xfrm>
          <a:prstGeom prst="round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800193" y="4117979"/>
            <a:ext cx="4106722" cy="710352"/>
            <a:chOff x="2085945" y="4760921"/>
            <a:chExt cx="4106722" cy="71035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2085945" y="4760921"/>
              <a:ext cx="707708" cy="707708"/>
            </a:xfrm>
            <a:prstGeom prst="round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3300391" y="4832359"/>
              <a:ext cx="554684" cy="638914"/>
            </a:xfrm>
            <a:prstGeom prst="roundRect">
              <a:avLst/>
            </a:prstGeom>
          </p:spPr>
        </p:pic>
        <p:sp>
          <p:nvSpPr>
            <p:cNvPr id="12" name="文本框 6"/>
            <p:cNvSpPr txBox="1"/>
            <p:nvPr/>
          </p:nvSpPr>
          <p:spPr>
            <a:xfrm>
              <a:off x="2797311" y="4909225"/>
              <a:ext cx="518091" cy="49244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endParaRPr lang="zh-CN" altLang="en-US" sz="2600" dirty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7"/>
            <p:cNvSpPr txBox="1"/>
            <p:nvPr/>
          </p:nvSpPr>
          <p:spPr>
            <a:xfrm>
              <a:off x="3943333" y="4909225"/>
              <a:ext cx="2249334" cy="49244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的（  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69419" y="5080011"/>
            <a:ext cx="4102126" cy="668878"/>
            <a:chOff x="1832737" y="5832491"/>
            <a:chExt cx="4102126" cy="66887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>
            <a:xfrm>
              <a:off x="1832737" y="5832491"/>
              <a:ext cx="580700" cy="668878"/>
            </a:xfrm>
            <a:prstGeom prst="round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3014639" y="5832491"/>
              <a:ext cx="553608" cy="637674"/>
            </a:xfrm>
            <a:prstGeom prst="roundRect">
              <a:avLst/>
            </a:prstGeom>
          </p:spPr>
        </p:pic>
        <p:sp>
          <p:nvSpPr>
            <p:cNvPr id="15" name="文本框 9"/>
            <p:cNvSpPr txBox="1"/>
            <p:nvPr/>
          </p:nvSpPr>
          <p:spPr>
            <a:xfrm>
              <a:off x="2514573" y="5903929"/>
              <a:ext cx="518091" cy="49244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endParaRPr lang="zh-CN" altLang="en-US" sz="2600" dirty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3586143" y="5903929"/>
              <a:ext cx="2348720" cy="492443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的（   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4185761" cy="527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看图填“前”、“后”</a:t>
            </a:r>
            <a:endParaRPr lang="zh-CN" altLang="en-US" sz="2600" dirty="0" smtClean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657317" y="1903401"/>
            <a:ext cx="5214976" cy="967800"/>
            <a:chOff x="1657317" y="1903401"/>
            <a:chExt cx="5214976" cy="967800"/>
          </a:xfrm>
        </p:grpSpPr>
        <p:pic>
          <p:nvPicPr>
            <p:cNvPr id="1027" name="Picture 3" descr="C:\Users\Administrator\Desktop\未标题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57317" y="1903401"/>
              <a:ext cx="1284298" cy="967800"/>
            </a:xfrm>
            <a:prstGeom prst="rect">
              <a:avLst/>
            </a:prstGeom>
            <a:noFill/>
          </p:spPr>
        </p:pic>
        <p:pic>
          <p:nvPicPr>
            <p:cNvPr id="1028" name="Picture 4" descr="D:\2018年外包\1.PPT\于乐天图片素材\兔子1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228953" y="1903401"/>
              <a:ext cx="1035944" cy="857256"/>
            </a:xfrm>
            <a:prstGeom prst="rect">
              <a:avLst/>
            </a:prstGeom>
            <a:noFill/>
          </p:spPr>
        </p:pic>
        <p:pic>
          <p:nvPicPr>
            <p:cNvPr id="1029" name="Picture 5" descr="D:\2018年外包\1.PPT\于乐天图片素材\图片\小狗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657713" y="2046277"/>
              <a:ext cx="714382" cy="714382"/>
            </a:xfrm>
            <a:prstGeom prst="rect">
              <a:avLst/>
            </a:prstGeom>
            <a:noFill/>
          </p:spPr>
        </p:pic>
        <p:pic>
          <p:nvPicPr>
            <p:cNvPr id="1030" name="Picture 6" descr="D:\2018年外包\1.PPT\于乐天图片素材\乌龟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29283" y="1903401"/>
              <a:ext cx="1143010" cy="843550"/>
            </a:xfrm>
            <a:prstGeom prst="rect">
              <a:avLst/>
            </a:prstGeom>
            <a:noFill/>
          </p:spPr>
        </p:pic>
      </p:grpSp>
      <p:grpSp>
        <p:nvGrpSpPr>
          <p:cNvPr id="36" name="组合 35"/>
          <p:cNvGrpSpPr/>
          <p:nvPr/>
        </p:nvGrpSpPr>
        <p:grpSpPr>
          <a:xfrm>
            <a:off x="1457440" y="3260723"/>
            <a:ext cx="7343677" cy="567207"/>
            <a:chOff x="1457440" y="3260723"/>
            <a:chExt cx="7343677" cy="567207"/>
          </a:xfrm>
        </p:grpSpPr>
        <p:sp>
          <p:nvSpPr>
            <p:cNvPr id="26" name="TextBox 25"/>
            <p:cNvSpPr txBox="1"/>
            <p:nvPr/>
          </p:nvSpPr>
          <p:spPr>
            <a:xfrm>
              <a:off x="1457440" y="3300478"/>
              <a:ext cx="7343677" cy="527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         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在最（     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在最（   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27" name="Picture 3" descr="C:\Users\Administrator\Desktop\未标题-2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014507" y="3260723"/>
              <a:ext cx="731842" cy="551490"/>
            </a:xfrm>
            <a:prstGeom prst="rect">
              <a:avLst/>
            </a:prstGeom>
            <a:noFill/>
          </p:spPr>
        </p:pic>
        <p:pic>
          <p:nvPicPr>
            <p:cNvPr id="28" name="Picture 6" descr="D:\2018年外包\1.PPT\于乐天图片素材\乌龟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372093" y="3260723"/>
              <a:ext cx="755816" cy="557798"/>
            </a:xfrm>
            <a:prstGeom prst="rect">
              <a:avLst/>
            </a:prstGeom>
            <a:noFill/>
          </p:spPr>
        </p:pic>
      </p:grpSp>
      <p:grpSp>
        <p:nvGrpSpPr>
          <p:cNvPr id="37" name="组合 36"/>
          <p:cNvGrpSpPr/>
          <p:nvPr/>
        </p:nvGrpSpPr>
        <p:grpSpPr>
          <a:xfrm>
            <a:off x="1455703" y="4117979"/>
            <a:ext cx="7244291" cy="612219"/>
            <a:chOff x="1455703" y="4117979"/>
            <a:chExt cx="7244291" cy="612219"/>
          </a:xfrm>
        </p:grpSpPr>
        <p:sp>
          <p:nvSpPr>
            <p:cNvPr id="30" name="TextBox 29"/>
            <p:cNvSpPr txBox="1"/>
            <p:nvPr/>
          </p:nvSpPr>
          <p:spPr>
            <a:xfrm>
              <a:off x="1455703" y="4157734"/>
              <a:ext cx="7244291" cy="57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      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       的（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，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        的（    ）面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2" name="Picture 4" descr="D:\2018年外包\1.PPT\于乐天图片素材\兔子1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1825593" y="4117979"/>
              <a:ext cx="626364" cy="518324"/>
            </a:xfrm>
            <a:prstGeom prst="rect">
              <a:avLst/>
            </a:prstGeom>
            <a:noFill/>
          </p:spPr>
        </p:pic>
        <p:pic>
          <p:nvPicPr>
            <p:cNvPr id="33" name="Picture 5" descr="D:\2018年外包\1.PPT\于乐天图片素材\图片\小狗.pn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2871761" y="4117979"/>
              <a:ext cx="571506" cy="571506"/>
            </a:xfrm>
            <a:prstGeom prst="rect">
              <a:avLst/>
            </a:prstGeom>
            <a:noFill/>
          </p:spPr>
        </p:pic>
        <p:pic>
          <p:nvPicPr>
            <p:cNvPr id="34" name="Picture 3" descr="C:\Users\Administrator\Desktop\未标题-2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754683" y="4117979"/>
              <a:ext cx="731842" cy="551490"/>
            </a:xfrm>
            <a:prstGeom prst="rect">
              <a:avLst/>
            </a:prstGeom>
            <a:noFill/>
          </p:spPr>
        </p:pic>
      </p:grpSp>
      <p:grpSp>
        <p:nvGrpSpPr>
          <p:cNvPr id="38" name="组合 37"/>
          <p:cNvGrpSpPr/>
          <p:nvPr/>
        </p:nvGrpSpPr>
        <p:grpSpPr>
          <a:xfrm>
            <a:off x="1443003" y="4832359"/>
            <a:ext cx="8350363" cy="597930"/>
            <a:chOff x="1443003" y="4832359"/>
            <a:chExt cx="8350363" cy="597930"/>
          </a:xfrm>
        </p:grpSpPr>
        <p:sp>
          <p:nvSpPr>
            <p:cNvPr id="31" name="TextBox 30"/>
            <p:cNvSpPr txBox="1"/>
            <p:nvPr/>
          </p:nvSpPr>
          <p:spPr>
            <a:xfrm>
              <a:off x="1443003" y="4902837"/>
              <a:ext cx="8350363" cy="527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       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前面有（      ）只动物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，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后面有（     ）只动物</a:t>
              </a:r>
              <a:r>
                <a:rPr lang="zh-CN" altLang="en-US" sz="2600" dirty="0" smtClean="0">
                  <a:solidFill>
                    <a:srgbClr val="0565A1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35" name="Picture 5" descr="D:\2018年外包\1.PPT\于乐天图片素材\图片\小狗.pn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943069" y="4832359"/>
              <a:ext cx="571506" cy="57150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4185761" cy="527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看图填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”、“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”</a:t>
            </a:r>
            <a:endParaRPr lang="zh-CN" altLang="en-US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5747" y="1903401"/>
            <a:ext cx="3286148" cy="1963592"/>
            <a:chOff x="585747" y="1903401"/>
            <a:chExt cx="3286148" cy="1963592"/>
          </a:xfrm>
        </p:grpSpPr>
        <p:pic>
          <p:nvPicPr>
            <p:cNvPr id="2050" name="Picture 2" descr="C:\Users\Administrator\Desktop\未标题-3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85747" y="1903401"/>
              <a:ext cx="3286148" cy="1963592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2001807" y="2151053"/>
              <a:ext cx="697627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小冬</a:t>
              </a:r>
              <a:endParaRPr lang="zh-CN" altLang="en-US" sz="20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87361" y="2628735"/>
              <a:ext cx="697627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小利</a:t>
              </a:r>
              <a:endParaRPr lang="zh-CN" altLang="en-US" sz="20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846363" y="3071809"/>
              <a:ext cx="697627" cy="4303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0565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小青</a:t>
              </a:r>
              <a:endParaRPr lang="zh-CN" altLang="en-US" sz="20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943333" y="2046277"/>
            <a:ext cx="5455340" cy="3093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小冬跑在最（     ）面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小利跑在最（     ）面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小冬在小青的（     ）面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小青在小利的（     ）面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小利的前面是（     ）和（     ）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zh-CN" altLang="en-US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06540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14441" y="1189021"/>
            <a:ext cx="2185214" cy="527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看图填空</a:t>
            </a:r>
            <a:endParaRPr lang="zh-CN" altLang="en-US" sz="2600" dirty="0" smtClean="0">
              <a:solidFill>
                <a:srgbClr val="0565A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14442" y="3403599"/>
            <a:ext cx="77867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小猫的前面是</a:t>
            </a: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排在小老虎的前面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zh-CN" altLang="en-US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(2)(	)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排在最前面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排在最后面的是</a:t>
            </a: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从前面数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小猫排第（	）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；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从后面数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狮子排第</a:t>
            </a:r>
            <a:r>
              <a:rPr lang="en-US" altLang="zh-CN" sz="2600" dirty="0" smtClean="0">
                <a:solidFill>
                  <a:srgbClr val="0565A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r>
              <a:rPr lang="zh-CN" altLang="en-US" sz="2600" dirty="0" smtClean="0">
                <a:solidFill>
                  <a:srgbClr val="0565A1"/>
                </a:solidFill>
                <a:latin typeface="宋体" panose="02010600030101010101" pitchFamily="2" charset="-122"/>
              </a:rPr>
              <a:t>。</a:t>
            </a:r>
            <a:endParaRPr lang="en-US" altLang="zh-CN" sz="2600" dirty="0" smtClean="0">
              <a:solidFill>
                <a:srgbClr val="0565A1"/>
              </a:solidFill>
              <a:latin typeface="宋体" panose="02010600030101010101" pitchFamily="2" charset="-122"/>
            </a:endParaRPr>
          </a:p>
        </p:txBody>
      </p:sp>
      <p:pic>
        <p:nvPicPr>
          <p:cNvPr id="3074" name="Picture 2" descr="C:\Users\Administrator\Desktop\未标题-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7317" y="1617649"/>
            <a:ext cx="7072312" cy="184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PP_MARK_KEY" val="5150a706-f3a4-4d32-9c08-9f9a6c81bf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  <a:txDef>
      <a:spPr>
        <a:noFill/>
      </a:spPr>
      <a:bodyPr wrap="none" rtlCol="0">
        <a:spAutoFit/>
      </a:bodyPr>
      <a:lstStyle>
        <a:defPPr>
          <a:lnSpc>
            <a:spcPct val="120000"/>
          </a:lnSpc>
          <a:defRPr sz="2600" dirty="0" smtClean="0">
            <a:solidFill>
              <a:srgbClr val="0565A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WPS 演示</Application>
  <PresentationFormat>自定义</PresentationFormat>
  <Paragraphs>108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Calibri</vt:lpstr>
      <vt:lpstr>思源黑体 CN Bold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400</cp:revision>
  <dcterms:created xsi:type="dcterms:W3CDTF">2016-05-16T11:51:00Z</dcterms:created>
  <dcterms:modified xsi:type="dcterms:W3CDTF">2023-01-29T09:11:46Z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98F424705281415191E2017D46BE7717</vt:lpwstr>
  </property>
</Properties>
</file>