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07" r:id="rId4"/>
    <p:sldId id="259" r:id="rId5"/>
    <p:sldId id="268" r:id="rId7"/>
    <p:sldId id="270" r:id="rId8"/>
    <p:sldId id="300" r:id="rId9"/>
    <p:sldId id="301" r:id="rId10"/>
    <p:sldId id="293" r:id="rId11"/>
    <p:sldId id="296" r:id="rId12"/>
    <p:sldId id="306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DDF0C8"/>
    <a:srgbClr val="FFFFCC"/>
    <a:srgbClr val="0099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51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293B1D0-F6CF-457C-92DC-A6575D974C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715C5CE4-9B17-4361-866F-5D4D60C8DD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748E6BAB-09A8-4D85-AA45-D7B2C2277E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B493F267-BD88-4DD6-BA5D-A0CE32E414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3D68FC5D-E3A1-403A-A4F6-28902CA8FD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6229F7FC-37B5-4601-8B38-5E9E8AD768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37B1F237-26D3-48FD-AF5A-06412C92B4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BB5DDC35-2B81-4AB7-9D78-A5950930D5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9D217-C135-4C97-9FFE-452FEFC9CF5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F50AA-994F-4985-BE84-226D41F6E83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84ED-40E3-4FAB-860A-AF76E8BAC9F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9D217-C135-4C97-9FFE-452FEFC9CF5B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39745-AB85-431C-9BC4-B76BFF2901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D7BC8-F8E2-4BE7-84E3-18F5A611B83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A1ED7-CE93-4554-AF33-EB4233B7272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2E12-ED36-49B2-B0AE-CFD57C77899E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8516A-F742-401F-AD5A-7A2377CF70B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50E41-20CA-499C-B495-E63945093E0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EC5DB-2BE3-4CAA-BA25-316140749528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39745-AB85-431C-9BC4-B76BFF2901C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ECC66-F2B8-4A81-B947-F76CD01DAD7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F50AA-994F-4985-BE84-226D41F6E832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84ED-40E3-4FAB-860A-AF76E8BAC9FC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D7BC8-F8E2-4BE7-84E3-18F5A611B83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A1ED7-CE93-4554-AF33-EB4233B7272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42E12-ED36-49B2-B0AE-CFD57C77899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8516A-F742-401F-AD5A-7A2377CF70B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50E41-20CA-499C-B495-E63945093E0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EC5DB-2BE3-4CAA-BA25-31614074952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ECC66-F2B8-4A81-B947-F76CD01DAD7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5F12870-ECC5-413F-84A9-4F1C346B2DA5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5F12870-ECC5-413F-84A9-4F1C346B2DA5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7938" y="1519138"/>
            <a:ext cx="5695950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一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位  置</a:t>
            </a:r>
            <a:endParaRPr lang="zh-CN" altLang="en-US" sz="5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275013" y="3079651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103463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上  下</a:t>
            </a: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736600" y="806450"/>
            <a:ext cx="2590800" cy="10795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009900"/>
                </a:solidFill>
              </a:rPr>
              <a:t>生活中的上下</a:t>
            </a:r>
            <a:endParaRPr lang="zh-CN" altLang="en-US" sz="3200" b="1" dirty="0">
              <a:solidFill>
                <a:srgbClr val="009900"/>
              </a:solidFill>
            </a:endParaRPr>
          </a:p>
        </p:txBody>
      </p:sp>
      <p:pic>
        <p:nvPicPr>
          <p:cNvPr id="6147" name="Picture 3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4063" y="2852738"/>
            <a:ext cx="3336925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83075" y="3141663"/>
            <a:ext cx="6096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上     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149" name="Picture 5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2638425"/>
            <a:ext cx="2303463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7667625" y="3141663"/>
            <a:ext cx="6096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上     下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/>
      <p:bldP spid="615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正文 (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5188" y="2492375"/>
            <a:ext cx="7191375" cy="390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4"/>
          <p:cNvSpPr>
            <a:spLocks noChangeArrowheads="1"/>
          </p:cNvSpPr>
          <p:nvPr/>
        </p:nvSpPr>
        <p:spPr bwMode="auto">
          <a:xfrm flipH="1">
            <a:off x="2987675" y="2493963"/>
            <a:ext cx="4535488" cy="792162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DDF0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/>
              <a:t>弯弯的月亮下面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zh-CN" altLang="en-US" sz="2800" b="1" dirty="0"/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4879975" y="658813"/>
            <a:ext cx="3843338" cy="1617662"/>
            <a:chOff x="4785997" y="608627"/>
            <a:chExt cx="3842400" cy="1618615"/>
          </a:xfrm>
        </p:grpSpPr>
        <p:pic>
          <p:nvPicPr>
            <p:cNvPr id="6149" name="Picture 5" descr="正文 (2)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143761" y="608627"/>
              <a:ext cx="1484636" cy="1618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 flipH="1">
              <a:off x="4785997" y="714672"/>
              <a:ext cx="2286009" cy="655320"/>
            </a:xfrm>
            <a:prstGeom prst="wedgeRoundRectCallout">
              <a:avLst>
                <a:gd name="adj1" fmla="val -56315"/>
                <a:gd name="adj2" fmla="val 84894"/>
                <a:gd name="adj3" fmla="val 16667"/>
              </a:avLst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/>
                <a:t>好动听的歌。</a:t>
              </a:r>
              <a:endParaRPr lang="zh-CN" altLang="en-US" sz="2800" b="1"/>
            </a:p>
          </p:txBody>
        </p:sp>
      </p:grpSp>
      <p:sp>
        <p:nvSpPr>
          <p:cNvPr id="6151" name="AutoShape 2"/>
          <p:cNvSpPr>
            <a:spLocks noChangeArrowheads="1"/>
          </p:cNvSpPr>
          <p:nvPr/>
        </p:nvSpPr>
        <p:spPr bwMode="auto">
          <a:xfrm>
            <a:off x="896938" y="639763"/>
            <a:ext cx="1535112" cy="71913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009900"/>
                </a:solidFill>
              </a:rPr>
              <a:t>上 下</a:t>
            </a:r>
            <a:endParaRPr lang="zh-CN" altLang="en-US" sz="3200" b="1">
              <a:solidFill>
                <a:srgbClr val="009900"/>
              </a:solidFill>
            </a:endParaRPr>
          </a:p>
        </p:txBody>
      </p:sp>
      <p:grpSp>
        <p:nvGrpSpPr>
          <p:cNvPr id="6152" name="组合 9"/>
          <p:cNvGrpSpPr/>
          <p:nvPr/>
        </p:nvGrpSpPr>
        <p:grpSpPr bwMode="auto">
          <a:xfrm>
            <a:off x="788988" y="1573213"/>
            <a:ext cx="3073400" cy="752475"/>
            <a:chOff x="285720" y="357166"/>
            <a:chExt cx="3072788" cy="752580"/>
          </a:xfrm>
        </p:grpSpPr>
        <p:sp>
          <p:nvSpPr>
            <p:cNvPr id="6153" name="TextBox 10"/>
            <p:cNvSpPr txBox="1">
              <a:spLocks noChangeArrowheads="1"/>
            </p:cNvSpPr>
            <p:nvPr/>
          </p:nvSpPr>
          <p:spPr bwMode="auto">
            <a:xfrm>
              <a:off x="1001054" y="500042"/>
              <a:ext cx="23574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看图讲故事。</a:t>
              </a:r>
              <a:endParaRPr lang="zh-CN" altLang="en-US" sz="2800" b="1" dirty="0"/>
            </a:p>
          </p:txBody>
        </p:sp>
        <p:pic>
          <p:nvPicPr>
            <p:cNvPr id="6154" name="图片 11" descr="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5720" y="357166"/>
              <a:ext cx="704948" cy="752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正文 (5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4413" y="2370138"/>
            <a:ext cx="2765425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5"/>
          <p:cNvGrpSpPr/>
          <p:nvPr/>
        </p:nvGrpSpPr>
        <p:grpSpPr bwMode="auto">
          <a:xfrm>
            <a:off x="500063" y="1554163"/>
            <a:ext cx="4073525" cy="1892300"/>
            <a:chOff x="642910" y="908050"/>
            <a:chExt cx="4073553" cy="1892284"/>
          </a:xfrm>
        </p:grpSpPr>
        <p:pic>
          <p:nvPicPr>
            <p:cNvPr id="8196" name="Picture 3" descr="正文 (3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42910" y="1142984"/>
              <a:ext cx="1319213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AutoShape 7"/>
            <p:cNvSpPr>
              <a:spLocks noChangeArrowheads="1"/>
            </p:cNvSpPr>
            <p:nvPr/>
          </p:nvSpPr>
          <p:spPr bwMode="auto">
            <a:xfrm>
              <a:off x="1763713" y="908050"/>
              <a:ext cx="2952750" cy="576263"/>
            </a:xfrm>
            <a:prstGeom prst="wedgeRoundRectCallout">
              <a:avLst>
                <a:gd name="adj1" fmla="val -50741"/>
                <a:gd name="adj2" fmla="val 93032"/>
                <a:gd name="adj3" fmla="val 16667"/>
              </a:avLst>
            </a:prstGeom>
            <a:solidFill>
              <a:srgbClr val="DDF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/>
                <a:t>书在玩具的上面。</a:t>
              </a:r>
              <a:endParaRPr lang="zh-CN" altLang="en-US" sz="2800" b="1" dirty="0"/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677863" y="5054600"/>
            <a:ext cx="4302125" cy="1263650"/>
            <a:chOff x="357476" y="5247335"/>
            <a:chExt cx="4302790" cy="1263651"/>
          </a:xfrm>
        </p:grpSpPr>
        <p:pic>
          <p:nvPicPr>
            <p:cNvPr id="8199" name="Picture 4" descr="正文 2(5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7476" y="5247335"/>
              <a:ext cx="1414155" cy="126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0" name="AutoShape 8"/>
            <p:cNvSpPr>
              <a:spLocks noChangeArrowheads="1"/>
            </p:cNvSpPr>
            <p:nvPr/>
          </p:nvSpPr>
          <p:spPr bwMode="auto">
            <a:xfrm>
              <a:off x="1707516" y="5659755"/>
              <a:ext cx="2952750" cy="576263"/>
            </a:xfrm>
            <a:prstGeom prst="wedgeRoundRectCallout">
              <a:avLst>
                <a:gd name="adj1" fmla="val -58838"/>
                <a:gd name="adj2" fmla="val 14352"/>
                <a:gd name="adj3" fmla="val 16667"/>
              </a:avLst>
            </a:prstGeom>
            <a:solidFill>
              <a:srgbClr val="DDF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/>
                <a:t>玩具在书的下面。</a:t>
              </a:r>
              <a:endParaRPr lang="zh-CN" altLang="en-US" sz="2800" b="1" dirty="0"/>
            </a:p>
          </p:txBody>
        </p:sp>
      </p:grpSp>
      <p:grpSp>
        <p:nvGrpSpPr>
          <p:cNvPr id="4" name="组合 16"/>
          <p:cNvGrpSpPr/>
          <p:nvPr/>
        </p:nvGrpSpPr>
        <p:grpSpPr bwMode="auto">
          <a:xfrm>
            <a:off x="5570538" y="690563"/>
            <a:ext cx="3251200" cy="2247900"/>
            <a:chOff x="5929322" y="260350"/>
            <a:chExt cx="3251191" cy="2247886"/>
          </a:xfrm>
        </p:grpSpPr>
        <p:pic>
          <p:nvPicPr>
            <p:cNvPr id="8202" name="Picture 6" descr="正文4 (5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596188" y="260350"/>
              <a:ext cx="1584325" cy="1920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AutoShape 9"/>
            <p:cNvSpPr>
              <a:spLocks noChangeArrowheads="1"/>
            </p:cNvSpPr>
            <p:nvPr/>
          </p:nvSpPr>
          <p:spPr bwMode="auto">
            <a:xfrm flipH="1" flipV="1">
              <a:off x="5929322" y="1428736"/>
              <a:ext cx="2087562" cy="1079500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170" tIns="46990" rIns="90170" bIns="46990" anchor="ctr"/>
            <a:lstStyle/>
            <a:p>
              <a:pPr algn="ctr"/>
              <a:r>
                <a:rPr lang="zh-CN" altLang="en-US" sz="2800" b="1" dirty="0"/>
                <a:t>柜中物品是</a:t>
              </a:r>
              <a:endParaRPr lang="zh-CN" altLang="en-US" sz="2800" b="1" dirty="0"/>
            </a:p>
            <a:p>
              <a:pPr algn="ctr"/>
              <a:r>
                <a:rPr lang="zh-CN" altLang="en-US" sz="2800" b="1" dirty="0"/>
                <a:t>怎样摆放的？</a:t>
              </a:r>
              <a:endParaRPr lang="zh-CN" altLang="en-US" sz="2800" b="1" dirty="0"/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5429250" y="4075113"/>
            <a:ext cx="3360738" cy="1866900"/>
            <a:chOff x="5738499" y="4593914"/>
            <a:chExt cx="3361051" cy="1866577"/>
          </a:xfrm>
        </p:grpSpPr>
        <p:pic>
          <p:nvPicPr>
            <p:cNvPr id="8205" name="Picture 5" descr="正文3 (5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586662" y="4776153"/>
              <a:ext cx="1512888" cy="168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6" name="AutoShape 10"/>
            <p:cNvSpPr>
              <a:spLocks noChangeArrowheads="1"/>
            </p:cNvSpPr>
            <p:nvPr/>
          </p:nvSpPr>
          <p:spPr bwMode="auto">
            <a:xfrm flipH="1">
              <a:off x="5738499" y="4593914"/>
              <a:ext cx="1917697" cy="1049652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DDF0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/>
                <a:t>食品也在</a:t>
              </a:r>
              <a:endParaRPr lang="zh-CN" altLang="en-US" sz="2800" b="1" dirty="0"/>
            </a:p>
            <a:p>
              <a:pPr algn="ctr"/>
              <a:r>
                <a:rPr lang="zh-CN" altLang="en-US" sz="2800" b="1" dirty="0"/>
                <a:t>   书的下面。</a:t>
              </a:r>
              <a:endParaRPr lang="zh-CN" altLang="en-US" sz="2800" b="1" dirty="0"/>
            </a:p>
          </p:txBody>
        </p:sp>
      </p:grpSp>
      <p:grpSp>
        <p:nvGrpSpPr>
          <p:cNvPr id="8207" name="组合 12"/>
          <p:cNvGrpSpPr/>
          <p:nvPr/>
        </p:nvGrpSpPr>
        <p:grpSpPr bwMode="auto">
          <a:xfrm>
            <a:off x="657225" y="623888"/>
            <a:ext cx="3071813" cy="752475"/>
            <a:chOff x="285720" y="357166"/>
            <a:chExt cx="3072788" cy="752580"/>
          </a:xfrm>
        </p:grpSpPr>
        <p:sp>
          <p:nvSpPr>
            <p:cNvPr id="8208" name="TextBox 13"/>
            <p:cNvSpPr txBox="1">
              <a:spLocks noChangeArrowheads="1"/>
            </p:cNvSpPr>
            <p:nvPr/>
          </p:nvSpPr>
          <p:spPr bwMode="auto">
            <a:xfrm>
              <a:off x="1001054" y="500042"/>
              <a:ext cx="235745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看图讲故事。</a:t>
              </a:r>
              <a:endParaRPr lang="zh-CN" altLang="en-US" sz="2800" b="1" dirty="0"/>
            </a:p>
          </p:txBody>
        </p:sp>
        <p:pic>
          <p:nvPicPr>
            <p:cNvPr id="8209" name="图片 14" descr="2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20" y="357166"/>
              <a:ext cx="704948" cy="752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正文 (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11500" y="1116013"/>
            <a:ext cx="553720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527050" y="912813"/>
            <a:ext cx="3600450" cy="1152525"/>
          </a:xfrm>
          <a:prstGeom prst="rightArrow">
            <a:avLst>
              <a:gd name="adj1" fmla="val 50000"/>
              <a:gd name="adj2" fmla="val 780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</a:rPr>
              <a:t>说出各种水果的位置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914400" y="3859213"/>
            <a:ext cx="7372350" cy="23034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</a:rPr>
              <a:t>西瓜在最下面的左边，哈密瓜在西瓜的右边。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</a:rPr>
              <a:t>桃子在梨的右边，梨在西瓜的上面。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</a:rPr>
              <a:t>香蕉在最上面，葡萄在桃子的上面。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07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51720" y="27089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4637088" y="863600"/>
            <a:ext cx="4446587" cy="2384425"/>
            <a:chOff x="4294505" y="1851966"/>
            <a:chExt cx="4445640" cy="2383808"/>
          </a:xfrm>
        </p:grpSpPr>
        <p:sp>
          <p:nvSpPr>
            <p:cNvPr id="12291" name="AutoShape 4"/>
            <p:cNvSpPr>
              <a:spLocks noChangeArrowheads="1"/>
            </p:cNvSpPr>
            <p:nvPr/>
          </p:nvSpPr>
          <p:spPr bwMode="auto">
            <a:xfrm flipH="1">
              <a:off x="4294505" y="1851966"/>
              <a:ext cx="3575072" cy="635012"/>
            </a:xfrm>
            <a:prstGeom prst="wedgeRoundRectCallout">
              <a:avLst>
                <a:gd name="adj1" fmla="val -32806"/>
                <a:gd name="adj2" fmla="val 98347"/>
                <a:gd name="adj3" fmla="val 16667"/>
              </a:avLst>
            </a:prstGeom>
            <a:solidFill>
              <a:srgbClr val="E4E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800" b="1"/>
                <a:t>把你的想法告诉大家。</a:t>
              </a:r>
              <a:endParaRPr lang="zh-CN" altLang="en-US" sz="2800" b="1"/>
            </a:p>
          </p:txBody>
        </p:sp>
        <p:pic>
          <p:nvPicPr>
            <p:cNvPr id="12292" name="Picture 2" descr="正文 (6)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03773" y="2439981"/>
              <a:ext cx="1436372" cy="1795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439738" y="798513"/>
            <a:ext cx="3500437" cy="523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2800" b="1" dirty="0"/>
              <a:t>给小动物分房间。</a:t>
            </a:r>
            <a:endParaRPr lang="zh-CN" altLang="en-US" sz="2800" b="1" dirty="0"/>
          </a:p>
        </p:txBody>
      </p:sp>
      <p:pic>
        <p:nvPicPr>
          <p:cNvPr id="12294" name="图片 9" descr="正文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1863" y="1549400"/>
            <a:ext cx="562292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14438" y="4716463"/>
            <a:ext cx="6500812" cy="1446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/>
              <a:t>想法：</a:t>
            </a:r>
            <a:endParaRPr lang="en-US" altLang="zh-CN" sz="3200" b="1" dirty="0"/>
          </a:p>
          <a:p>
            <a:pPr eaLnBrk="0" hangingPunct="0"/>
            <a:r>
              <a:rPr lang="zh-CN" altLang="en-US" sz="2800" b="1" dirty="0"/>
              <a:t>小熊住在最前面</a:t>
            </a:r>
            <a:r>
              <a:rPr lang="en-US" altLang="zh-CN" sz="2800" b="1" dirty="0">
                <a:latin typeface="宋体" panose="02010600030101010101" pitchFamily="2" charset="-122"/>
              </a:rPr>
              <a:t>,</a:t>
            </a:r>
            <a:r>
              <a:rPr lang="zh-CN" altLang="en-US" sz="2800" b="1" dirty="0"/>
              <a:t>小狗住在二楼右边。</a:t>
            </a:r>
            <a:endParaRPr lang="en-US" altLang="zh-CN" sz="2800" b="1" dirty="0"/>
          </a:p>
          <a:p>
            <a:pPr eaLnBrk="0" hangingPunct="0"/>
            <a:r>
              <a:rPr lang="zh-CN" altLang="en-US" sz="2800" b="1" dirty="0"/>
              <a:t>小兔住在二楼左边，鸡住在最上面。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070350" y="838200"/>
            <a:ext cx="4360863" cy="5237163"/>
          </a:xfrm>
          <a:prstGeom prst="rect">
            <a:avLst/>
          </a:prstGeom>
          <a:noFill/>
          <a:ln w="25400">
            <a:solidFill>
              <a:srgbClr val="FF33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/>
              <a:t>红灯在黄灯的</a:t>
            </a:r>
            <a:r>
              <a:rPr lang="zh-CN" altLang="en-US" sz="3200" b="1" u="sng" dirty="0"/>
              <a:t>　　</a:t>
            </a:r>
            <a:r>
              <a:rPr lang="zh-CN" altLang="en-US" sz="3200" b="1" dirty="0"/>
              <a:t>面，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绿灯在黄灯的</a:t>
            </a:r>
            <a:r>
              <a:rPr lang="zh-CN" altLang="en-US" sz="3200" b="1" u="sng" dirty="0"/>
              <a:t>　　</a:t>
            </a:r>
            <a:r>
              <a:rPr lang="zh-CN" altLang="en-US" sz="3200" b="1" dirty="0"/>
              <a:t>面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红灯亮，汽车停；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绿灯亮，汽车行。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汽车、行人靠</a:t>
            </a:r>
            <a:r>
              <a:rPr lang="zh-CN" altLang="en-US" sz="3200" b="1" u="sng" dirty="0"/>
              <a:t>　　</a:t>
            </a:r>
            <a:r>
              <a:rPr lang="zh-CN" altLang="en-US" sz="3200" b="1" dirty="0"/>
              <a:t>走，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小朋友们！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交通规则要牢记</a:t>
            </a:r>
            <a:r>
              <a:rPr lang="zh-CN" altLang="en-US" sz="3200" b="1" dirty="0" smtClean="0"/>
              <a:t>！ </a:t>
            </a:r>
            <a:endParaRPr lang="zh-CN" altLang="en-US" sz="3200" b="1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662738" y="8382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C0066"/>
                </a:solidFill>
              </a:rPr>
              <a:t>上</a:t>
            </a:r>
            <a:endParaRPr lang="zh-CN" altLang="en-US" sz="3600" b="1">
              <a:solidFill>
                <a:srgbClr val="CC0066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662738" y="1636713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CC0066"/>
                </a:solidFill>
              </a:rPr>
              <a:t>下</a:t>
            </a:r>
            <a:endParaRPr lang="zh-CN" altLang="en-US" sz="3600" b="1">
              <a:solidFill>
                <a:srgbClr val="CC0066"/>
              </a:solidFill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662738" y="3790950"/>
            <a:ext cx="6477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sz="3600" b="1" dirty="0">
                <a:solidFill>
                  <a:srgbClr val="CC0066"/>
                </a:solidFill>
                <a:latin typeface="+mn-ea"/>
                <a:ea typeface="+mn-ea"/>
              </a:rPr>
              <a:t>右</a:t>
            </a:r>
            <a:endParaRPr lang="zh-CN" sz="3600" b="1" dirty="0">
              <a:solidFill>
                <a:srgbClr val="CC0066"/>
              </a:solidFill>
              <a:latin typeface="+mn-ea"/>
              <a:ea typeface="+mn-ea"/>
            </a:endParaRPr>
          </a:p>
        </p:txBody>
      </p:sp>
      <p:grpSp>
        <p:nvGrpSpPr>
          <p:cNvPr id="14342" name="Group 6"/>
          <p:cNvGrpSpPr/>
          <p:nvPr/>
        </p:nvGrpSpPr>
        <p:grpSpPr bwMode="auto">
          <a:xfrm>
            <a:off x="2414588" y="981075"/>
            <a:ext cx="863600" cy="4862513"/>
            <a:chOff x="0" y="0"/>
            <a:chExt cx="1361" cy="7656"/>
          </a:xfrm>
        </p:grpSpPr>
        <p:grpSp>
          <p:nvGrpSpPr>
            <p:cNvPr id="14343" name="Group 7"/>
            <p:cNvGrpSpPr/>
            <p:nvPr/>
          </p:nvGrpSpPr>
          <p:grpSpPr bwMode="auto">
            <a:xfrm>
              <a:off x="0" y="0"/>
              <a:ext cx="1361" cy="3402"/>
              <a:chOff x="0" y="0"/>
              <a:chExt cx="770" cy="2480"/>
            </a:xfrm>
          </p:grpSpPr>
          <p:sp>
            <p:nvSpPr>
              <p:cNvPr id="14344" name="AutoShap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1" cy="2481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45" name="Oval 9"/>
              <p:cNvSpPr>
                <a:spLocks noChangeArrowheads="1"/>
              </p:cNvSpPr>
              <p:nvPr/>
            </p:nvSpPr>
            <p:spPr bwMode="auto">
              <a:xfrm>
                <a:off x="92" y="109"/>
                <a:ext cx="545" cy="647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46" name="Oval 10"/>
              <p:cNvSpPr>
                <a:spLocks noChangeArrowheads="1"/>
              </p:cNvSpPr>
              <p:nvPr/>
            </p:nvSpPr>
            <p:spPr bwMode="auto">
              <a:xfrm>
                <a:off x="92" y="863"/>
                <a:ext cx="545" cy="647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47" name="Oval 11"/>
              <p:cNvSpPr>
                <a:spLocks noChangeArrowheads="1"/>
              </p:cNvSpPr>
              <p:nvPr/>
            </p:nvSpPr>
            <p:spPr bwMode="auto">
              <a:xfrm>
                <a:off x="92" y="1620"/>
                <a:ext cx="545" cy="647"/>
              </a:xfrm>
              <a:prstGeom prst="ellipse">
                <a:avLst/>
              </a:prstGeom>
              <a:solidFill>
                <a:srgbClr val="00CC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348" name="AutoShape 12"/>
            <p:cNvSpPr>
              <a:spLocks noChangeArrowheads="1"/>
            </p:cNvSpPr>
            <p:nvPr/>
          </p:nvSpPr>
          <p:spPr bwMode="auto">
            <a:xfrm>
              <a:off x="340" y="3402"/>
              <a:ext cx="567" cy="4254"/>
            </a:xfrm>
            <a:prstGeom prst="flowChartProcess">
              <a:avLst/>
            </a:prstGeom>
            <a:solidFill>
              <a:srgbClr val="333333"/>
            </a:solidFill>
            <a:ln w="9525">
              <a:solidFill>
                <a:srgbClr val="333333"/>
              </a:solidFill>
              <a:miter lim="800000"/>
            </a:ln>
          </p:spPr>
          <p:txBody>
            <a:bodyPr wrap="none" lIns="90170" tIns="46990" rIns="90170" bIns="46990" anchor="ctr"/>
            <a:lstStyle/>
            <a:p>
              <a:endParaRPr lang="zh-CN" altLang="en-US"/>
            </a:p>
          </p:txBody>
        </p:sp>
      </p:grpSp>
      <p:sp>
        <p:nvSpPr>
          <p:cNvPr id="14349" name="WordArt 13"/>
          <p:cNvSpPr>
            <a:spLocks noChangeArrowheads="1" noChangeShapeType="1" noTextEdit="1"/>
          </p:cNvSpPr>
          <p:nvPr/>
        </p:nvSpPr>
        <p:spPr bwMode="auto">
          <a:xfrm rot="5400000">
            <a:off x="-598487" y="2549525"/>
            <a:ext cx="3743325" cy="10382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rgbClr val="800000"/>
                  </a:solidFill>
                  <a:round/>
                </a:ln>
                <a:effectLst>
                  <a:outerShdw dist="35921" dir="2700000" algn="ctr" rotWithShape="0">
                    <a:srgbClr val="B2B2B2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动脑思考</a:t>
            </a:r>
            <a:endParaRPr lang="zh-CN" altLang="en-US" sz="3600" b="1" kern="10" dirty="0">
              <a:ln w="9525">
                <a:solidFill>
                  <a:srgbClr val="800000"/>
                </a:solidFill>
                <a:round/>
              </a:ln>
              <a:effectLst>
                <a:outerShdw dist="35921" dir="2700000" algn="ctr" rotWithShape="0">
                  <a:srgbClr val="B2B2B2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/>
          <p:nvPr/>
        </p:nvGrpSpPr>
        <p:grpSpPr bwMode="auto">
          <a:xfrm>
            <a:off x="1477963" y="619125"/>
            <a:ext cx="7343775" cy="4359275"/>
            <a:chOff x="0" y="0"/>
            <a:chExt cx="11566" cy="6865"/>
          </a:xfrm>
        </p:grpSpPr>
        <p:pic>
          <p:nvPicPr>
            <p:cNvPr id="16387" name="Picture 3" descr="p-09-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" y="113"/>
              <a:ext cx="11267" cy="6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AutoShape 4"/>
            <p:cNvSpPr>
              <a:spLocks noChangeArrowheads="1"/>
            </p:cNvSpPr>
            <p:nvPr/>
          </p:nvSpPr>
          <p:spPr bwMode="auto">
            <a:xfrm>
              <a:off x="4309" y="4309"/>
              <a:ext cx="1814" cy="79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小红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89" name="AutoShape 5"/>
            <p:cNvSpPr>
              <a:spLocks noChangeArrowheads="1"/>
            </p:cNvSpPr>
            <p:nvPr/>
          </p:nvSpPr>
          <p:spPr bwMode="auto">
            <a:xfrm>
              <a:off x="4649" y="2154"/>
              <a:ext cx="1814" cy="79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奶奶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>
              <a:off x="7484" y="3628"/>
              <a:ext cx="1814" cy="79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小明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>
              <a:off x="9752" y="907"/>
              <a:ext cx="1814" cy="794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阿姨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92" name="AutoShape 8"/>
            <p:cNvSpPr>
              <a:spLocks noChangeArrowheads="1"/>
            </p:cNvSpPr>
            <p:nvPr/>
          </p:nvSpPr>
          <p:spPr bwMode="auto">
            <a:xfrm flipH="1">
              <a:off x="0" y="3175"/>
              <a:ext cx="1475" cy="907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爷爷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93" name="AutoShape 9"/>
            <p:cNvSpPr>
              <a:spLocks noChangeArrowheads="1"/>
            </p:cNvSpPr>
            <p:nvPr/>
          </p:nvSpPr>
          <p:spPr bwMode="auto">
            <a:xfrm flipH="1">
              <a:off x="0" y="0"/>
              <a:ext cx="1475" cy="907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小亮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 flipH="1">
              <a:off x="4649" y="340"/>
              <a:ext cx="1475" cy="907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</a:rPr>
                <a:t>叔叔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16395" name="WordArt 11"/>
          <p:cNvSpPr>
            <a:spLocks noChangeArrowheads="1" noChangeShapeType="1" noTextEdit="1"/>
          </p:cNvSpPr>
          <p:nvPr/>
        </p:nvSpPr>
        <p:spPr bwMode="auto">
          <a:xfrm rot="5400000">
            <a:off x="-970756" y="2202657"/>
            <a:ext cx="3455987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</a:ln>
                <a:effectLst>
                  <a:outerShdw dist="35921" dir="2700000" algn="ctr" rotWithShape="0">
                    <a:srgbClr val="B2B2B2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动脑思考</a:t>
            </a:r>
            <a:endParaRPr lang="zh-CN" altLang="en-US" sz="3600" b="1" kern="10">
              <a:ln w="9525">
                <a:solidFill>
                  <a:srgbClr val="800000"/>
                </a:solidFill>
                <a:round/>
              </a:ln>
              <a:effectLst>
                <a:outerShdw dist="35921" dir="2700000" algn="ctr" rotWithShape="0">
                  <a:srgbClr val="B2B2B2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39750" y="5084763"/>
            <a:ext cx="85836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叔叔在阿姨的（  ）面，奶奶在阿姨的（  ）面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奶奶在小明的（  ）面，爷爷在奶奶的（  ）面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小亮在小红（  ）面的第（  ）层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2987675" y="5084763"/>
            <a:ext cx="444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</a:rPr>
              <a:t>上</a:t>
            </a:r>
            <a:endParaRPr lang="zh-CN" altLang="en-US" sz="2800" b="1">
              <a:solidFill>
                <a:srgbClr val="CC0066"/>
              </a:solidFill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946900" y="5013325"/>
            <a:ext cx="444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</a:rPr>
              <a:t>下</a:t>
            </a:r>
            <a:endParaRPr lang="zh-CN" altLang="en-US" sz="2800" b="1">
              <a:solidFill>
                <a:srgbClr val="CC0066"/>
              </a:solidFill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2987675" y="5516563"/>
            <a:ext cx="444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</a:rPr>
              <a:t>上</a:t>
            </a:r>
            <a:endParaRPr lang="zh-CN" altLang="en-US" sz="2800" b="1">
              <a:solidFill>
                <a:srgbClr val="CC0066"/>
              </a:solidFill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6946900" y="5516563"/>
            <a:ext cx="5048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</a:rPr>
              <a:t>下</a:t>
            </a:r>
            <a:endParaRPr lang="zh-CN" altLang="en-US" sz="2800" b="1">
              <a:solidFill>
                <a:srgbClr val="CC0066"/>
              </a:solidFill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2627313" y="5948363"/>
            <a:ext cx="44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</a:rPr>
              <a:t>上</a:t>
            </a:r>
            <a:endParaRPr lang="zh-CN" altLang="en-US" sz="2800" b="1">
              <a:solidFill>
                <a:srgbClr val="CC0066"/>
              </a:solidFill>
            </a:endParaRP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4787900" y="5948363"/>
            <a:ext cx="44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CC0066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CC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 bldLvl="0"/>
      <p:bldP spid="20494" grpId="0" bldLvl="0"/>
      <p:bldP spid="20495" grpId="0" bldLvl="0"/>
      <p:bldP spid="20496" grpId="0" bldLvl="0"/>
      <p:bldP spid="20497" grpId="0" bldLvl="0"/>
      <p:bldP spid="2049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64b74961-012f-4e3e-b4f3-843c5dc6f1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170" tIns="46990" rIns="90170" bIns="4699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170" tIns="46990" rIns="90170" bIns="4699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170" tIns="46990" rIns="90170" bIns="4699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170" tIns="46990" rIns="90170" bIns="4699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演示</Application>
  <PresentationFormat>全屏显示(4:3)</PresentationFormat>
  <Paragraphs>104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6</cp:revision>
  <dcterms:created xsi:type="dcterms:W3CDTF">2015-01-07T08:10:00Z</dcterms:created>
  <dcterms:modified xsi:type="dcterms:W3CDTF">2023-01-29T09:12:37Z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B213E3E080B249938845F47E4CF1D3D8</vt:lpwstr>
  </property>
</Properties>
</file>