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19" r:id="rId4"/>
    <p:sldId id="268" r:id="rId5"/>
    <p:sldId id="269" r:id="rId7"/>
    <p:sldId id="270" r:id="rId8"/>
    <p:sldId id="288" r:id="rId9"/>
    <p:sldId id="289" r:id="rId10"/>
    <p:sldId id="290" r:id="rId11"/>
    <p:sldId id="318" r:id="rId12"/>
    <p:sldId id="317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7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0BBA8"/>
    <a:srgbClr val="CCFF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05"/>
        <p:guide pos="27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336A3179-3713-4767-8447-5F6F1A2779A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87503E-D38A-4984-89E6-ADFF5AD12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A227F9E-3DC5-406A-B924-A16244A710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A1B861-12AF-433C-9902-C815525050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FE0F404-D98D-44DA-A5BE-A121120070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AB5FA55-EB56-4053-BBC3-BA37984210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5E2DFB0-948B-4F03-90F5-0C859099B5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8BA9A75-D524-48DB-96A4-C7C9D12B63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32C0E-C13A-436A-A451-0723AA4BE4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42BB2-1759-4DD7-9817-80F24875EF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ECF1B-9E3F-4041-8660-27459991FA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32C0E-C13A-436A-A451-0723AA4BE4C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F405D-8CAD-43E8-95DF-B14F996488E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24857-126A-4957-8080-4EC8952F531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C6810-6396-41C4-A706-198C0EBCF327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97D89-8E29-4DB6-9F80-9D727CD4D07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8AF0B-D856-440E-9DCD-3324C6B4BF2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F58DC-6754-473B-8BC6-FC6F6C152BE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98155-C875-4C0D-B70B-C7064D5E842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F405D-8CAD-43E8-95DF-B14F996488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82D9D-C871-4655-BD03-E431913B2EC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42BB2-1759-4DD7-9817-80F24875EF5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ECF1B-9E3F-4041-8660-27459991FA7F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24857-126A-4957-8080-4EC8952F53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C6810-6396-41C4-A706-198C0EBCF3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97D89-8E29-4DB6-9F80-9D727CD4D0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8AF0B-D856-440E-9DCD-3324C6B4BF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F58DC-6754-473B-8BC6-FC6F6C152B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98155-C875-4C0D-B70B-C7064D5E84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82D9D-C871-4655-BD03-E431913B2E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A9EEEB24-59A4-4B93-B60E-EC0D17B502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A9EEEB24-59A4-4B93-B60E-EC0D17B50255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84784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445222"/>
            <a:ext cx="5508625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3175" y="1591147"/>
            <a:ext cx="8434388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三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以内数的认识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32088" y="314096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147318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写数、读数</a:t>
            </a:r>
            <a:endParaRPr lang="zh-CN" altLang="en-US" sz="3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757238" y="979488"/>
            <a:ext cx="3816350" cy="1949450"/>
            <a:chOff x="0" y="113"/>
            <a:chExt cx="6010" cy="3070"/>
          </a:xfrm>
        </p:grpSpPr>
        <p:pic>
          <p:nvPicPr>
            <p:cNvPr id="4099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113"/>
              <a:ext cx="2475" cy="3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" name="AutoShape 5"/>
            <p:cNvSpPr>
              <a:spLocks noChangeArrowheads="1"/>
            </p:cNvSpPr>
            <p:nvPr/>
          </p:nvSpPr>
          <p:spPr bwMode="auto">
            <a:xfrm>
              <a:off x="2722" y="793"/>
              <a:ext cx="3288" cy="1023"/>
            </a:xfrm>
            <a:prstGeom prst="wedgeRoundRectCallout">
              <a:avLst>
                <a:gd name="adj1" fmla="val -57690"/>
                <a:gd name="adj2" fmla="val 86366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3200" b="1" dirty="0"/>
                <a:t>认识数位。</a:t>
              </a:r>
              <a:endParaRPr lang="zh-CN" altLang="en-US" sz="3200" b="1" dirty="0"/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012825" y="3425825"/>
            <a:ext cx="2592388" cy="1960563"/>
            <a:chOff x="0" y="0"/>
            <a:chExt cx="2592288" cy="1959260"/>
          </a:xfrm>
        </p:grpSpPr>
        <p:grpSp>
          <p:nvGrpSpPr>
            <p:cNvPr id="4102" name="组合 16"/>
            <p:cNvGrpSpPr/>
            <p:nvPr/>
          </p:nvGrpSpPr>
          <p:grpSpPr bwMode="auto">
            <a:xfrm>
              <a:off x="0" y="0"/>
              <a:ext cx="2592288" cy="1959260"/>
              <a:chOff x="0" y="0"/>
              <a:chExt cx="2592288" cy="1959260"/>
            </a:xfrm>
          </p:grpSpPr>
          <p:grpSp>
            <p:nvGrpSpPr>
              <p:cNvPr id="4103" name="组合 10"/>
              <p:cNvGrpSpPr/>
              <p:nvPr/>
            </p:nvGrpSpPr>
            <p:grpSpPr bwMode="auto">
              <a:xfrm>
                <a:off x="0" y="1152128"/>
                <a:ext cx="2592288" cy="807132"/>
                <a:chOff x="0" y="0"/>
                <a:chExt cx="2592288" cy="807132"/>
              </a:xfrm>
            </p:grpSpPr>
            <p:sp>
              <p:nvSpPr>
                <p:cNvPr id="4104" name="矩形 5"/>
                <p:cNvSpPr>
                  <a:spLocks noChangeArrowheads="1"/>
                </p:cNvSpPr>
                <p:nvPr/>
              </p:nvSpPr>
              <p:spPr bwMode="auto">
                <a:xfrm>
                  <a:off x="0" y="-369"/>
                  <a:ext cx="2592288" cy="793222"/>
                </a:xfrm>
                <a:prstGeom prst="rect">
                  <a:avLst/>
                </a:prstGeom>
                <a:solidFill>
                  <a:srgbClr val="DAEDEF"/>
                </a:solidFill>
                <a:ln w="25400">
                  <a:solidFill>
                    <a:srgbClr val="A0AEB0"/>
                  </a:solidFill>
                  <a:miter lim="800000"/>
                </a:ln>
              </p:spPr>
              <p:txBody>
                <a:bodyPr anchor="ctr"/>
                <a:lstStyle/>
                <a:p>
                  <a:r>
                    <a:rPr lang="zh-CN" altLang="en-US" sz="2800" b="1">
                      <a:solidFill>
                        <a:srgbClr val="FF0000"/>
                      </a:solidFill>
                    </a:rPr>
                    <a:t>百位</a:t>
                  </a:r>
                  <a:r>
                    <a:rPr lang="zh-CN" altLang="en-US" sz="2800" b="1"/>
                    <a:t> </a:t>
                  </a:r>
                  <a:r>
                    <a:rPr lang="zh-CN" altLang="en-US" sz="2800" b="1">
                      <a:solidFill>
                        <a:srgbClr val="FF0000"/>
                      </a:solidFill>
                    </a:rPr>
                    <a:t>十位 个位</a:t>
                  </a:r>
                  <a:endParaRPr lang="zh-CN" altLang="en-US" sz="2800" b="1">
                    <a:solidFill>
                      <a:srgbClr val="FF0000"/>
                    </a:solidFill>
                  </a:endParaRPr>
                </a:p>
              </p:txBody>
            </p:sp>
            <p:grpSp>
              <p:nvGrpSpPr>
                <p:cNvPr id="4105" name="组合 9"/>
                <p:cNvGrpSpPr/>
                <p:nvPr/>
              </p:nvGrpSpPr>
              <p:grpSpPr bwMode="auto">
                <a:xfrm>
                  <a:off x="936104" y="0"/>
                  <a:ext cx="792088" cy="807132"/>
                  <a:chOff x="0" y="0"/>
                  <a:chExt cx="792088" cy="807132"/>
                </a:xfrm>
              </p:grpSpPr>
              <p:cxnSp>
                <p:nvCxnSpPr>
                  <p:cNvPr id="4106" name="直接连接符 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85" y="-369"/>
                    <a:ext cx="0" cy="793222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107" name="直接连接符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92617" y="13910"/>
                    <a:ext cx="0" cy="793222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4108" name="组合 15"/>
              <p:cNvGrpSpPr/>
              <p:nvPr/>
            </p:nvGrpSpPr>
            <p:grpSpPr bwMode="auto">
              <a:xfrm>
                <a:off x="432048" y="0"/>
                <a:ext cx="863600" cy="1152128"/>
                <a:chOff x="0" y="0"/>
                <a:chExt cx="863600" cy="1152128"/>
              </a:xfrm>
            </p:grpSpPr>
            <p:cxnSp>
              <p:nvCxnSpPr>
                <p:cNvPr id="4109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-265" y="0"/>
                  <a:ext cx="0" cy="1151759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110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863302" y="0"/>
                  <a:ext cx="0" cy="1151759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4111" name="直接连接符 14"/>
            <p:cNvCxnSpPr>
              <a:cxnSpLocks noChangeShapeType="1"/>
            </p:cNvCxnSpPr>
            <p:nvPr/>
          </p:nvCxnSpPr>
          <p:spPr bwMode="auto">
            <a:xfrm>
              <a:off x="2087482" y="0"/>
              <a:ext cx="0" cy="1151759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20" name="文本框 18"/>
          <p:cNvSpPr txBox="1">
            <a:spLocks noChangeArrowheads="1"/>
          </p:cNvSpPr>
          <p:nvPr/>
        </p:nvSpPr>
        <p:spPr bwMode="auto">
          <a:xfrm>
            <a:off x="4211638" y="3817938"/>
            <a:ext cx="4321175" cy="1385887"/>
          </a:xfrm>
          <a:prstGeom prst="rect">
            <a:avLst/>
          </a:prstGeom>
          <a:solidFill>
            <a:srgbClr val="A3A3E0">
              <a:alpha val="8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从右边起：第一位是个位，</a:t>
            </a:r>
            <a:endParaRPr lang="en-US" sz="2800" b="1" dirty="0">
              <a:latin typeface="宋体" panose="02010600030101010101" pitchFamily="2" charset="-122"/>
            </a:endParaRPr>
          </a:p>
          <a:p>
            <a:r>
              <a:rPr lang="en-US" sz="2800" b="1" dirty="0"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</a:rPr>
              <a:t>第二位是十位，</a:t>
            </a:r>
            <a:endParaRPr lang="en-US" sz="2800" b="1" dirty="0">
              <a:latin typeface="宋体" panose="02010600030101010101" pitchFamily="2" charset="-122"/>
            </a:endParaRPr>
          </a:p>
          <a:p>
            <a:r>
              <a:rPr lang="en-US" sz="2800" b="1" dirty="0">
                <a:latin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</a:rPr>
              <a:t>第三位是百位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/>
          <p:nvPr/>
        </p:nvGrpSpPr>
        <p:grpSpPr bwMode="auto">
          <a:xfrm>
            <a:off x="1228725" y="1990725"/>
            <a:ext cx="2592388" cy="2319338"/>
            <a:chOff x="0" y="0"/>
            <a:chExt cx="2592288" cy="2319300"/>
          </a:xfrm>
        </p:grpSpPr>
        <p:grpSp>
          <p:nvGrpSpPr>
            <p:cNvPr id="6147" name="组合 4"/>
            <p:cNvGrpSpPr/>
            <p:nvPr/>
          </p:nvGrpSpPr>
          <p:grpSpPr bwMode="auto">
            <a:xfrm>
              <a:off x="0" y="0"/>
              <a:ext cx="2592288" cy="2319300"/>
              <a:chOff x="0" y="0"/>
              <a:chExt cx="2592288" cy="2319300"/>
            </a:xfrm>
          </p:grpSpPr>
          <p:grpSp>
            <p:nvGrpSpPr>
              <p:cNvPr id="6148" name="组合 6"/>
              <p:cNvGrpSpPr/>
              <p:nvPr/>
            </p:nvGrpSpPr>
            <p:grpSpPr bwMode="auto">
              <a:xfrm>
                <a:off x="0" y="1512168"/>
                <a:ext cx="2592288" cy="807132"/>
                <a:chOff x="0" y="0"/>
                <a:chExt cx="2592288" cy="807132"/>
              </a:xfrm>
            </p:grpSpPr>
            <p:sp>
              <p:nvSpPr>
                <p:cNvPr id="6149" name="矩形 10"/>
                <p:cNvSpPr>
                  <a:spLocks noChangeArrowheads="1"/>
                </p:cNvSpPr>
                <p:nvPr/>
              </p:nvSpPr>
              <p:spPr bwMode="auto">
                <a:xfrm>
                  <a:off x="0" y="695"/>
                  <a:ext cx="2592288" cy="792149"/>
                </a:xfrm>
                <a:prstGeom prst="rect">
                  <a:avLst/>
                </a:prstGeom>
                <a:solidFill>
                  <a:srgbClr val="DAEDEF"/>
                </a:solidFill>
                <a:ln w="25400">
                  <a:solidFill>
                    <a:srgbClr val="A0AEB0"/>
                  </a:solidFill>
                  <a:miter lim="800000"/>
                </a:ln>
              </p:spPr>
              <p:txBody>
                <a:bodyPr anchor="ctr"/>
                <a:lstStyle/>
                <a:p>
                  <a:r>
                    <a:rPr lang="zh-CN" altLang="en-US" sz="2800" b="1">
                      <a:solidFill>
                        <a:srgbClr val="FF0000"/>
                      </a:solidFill>
                    </a:rPr>
                    <a:t>百位 十位 个位</a:t>
                  </a:r>
                  <a:endParaRPr lang="zh-CN" altLang="en-US" sz="2800" b="1">
                    <a:solidFill>
                      <a:srgbClr val="FF0000"/>
                    </a:solidFill>
                  </a:endParaRPr>
                </a:p>
              </p:txBody>
            </p:sp>
            <p:grpSp>
              <p:nvGrpSpPr>
                <p:cNvPr id="6150" name="组合 11"/>
                <p:cNvGrpSpPr/>
                <p:nvPr/>
              </p:nvGrpSpPr>
              <p:grpSpPr bwMode="auto">
                <a:xfrm>
                  <a:off x="936104" y="0"/>
                  <a:ext cx="792088" cy="807132"/>
                  <a:chOff x="0" y="0"/>
                  <a:chExt cx="792088" cy="807132"/>
                </a:xfrm>
              </p:grpSpPr>
              <p:cxnSp>
                <p:nvCxnSpPr>
                  <p:cNvPr id="6151" name="直接连接符 1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85" y="695"/>
                    <a:ext cx="0" cy="792149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152" name="直接连接符 1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92617" y="14982"/>
                    <a:ext cx="0" cy="792150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6153" name="组合 7"/>
              <p:cNvGrpSpPr/>
              <p:nvPr/>
            </p:nvGrpSpPr>
            <p:grpSpPr bwMode="auto">
              <a:xfrm>
                <a:off x="432050" y="0"/>
                <a:ext cx="864094" cy="1512168"/>
                <a:chOff x="0" y="0"/>
                <a:chExt cx="864094" cy="1512168"/>
              </a:xfrm>
            </p:grpSpPr>
            <p:cxnSp>
              <p:nvCxnSpPr>
                <p:cNvPr id="6154" name="直接连接符 8"/>
                <p:cNvCxnSpPr>
                  <a:cxnSpLocks noChangeShapeType="1"/>
                </p:cNvCxnSpPr>
                <p:nvPr/>
              </p:nvCxnSpPr>
              <p:spPr bwMode="auto">
                <a:xfrm flipH="1">
                  <a:off x="-267" y="0"/>
                  <a:ext cx="22224" cy="1512863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155" name="直接连接符 9"/>
                <p:cNvCxnSpPr>
                  <a:cxnSpLocks noChangeShapeType="1"/>
                </p:cNvCxnSpPr>
                <p:nvPr/>
              </p:nvCxnSpPr>
              <p:spPr bwMode="auto">
                <a:xfrm flipH="1">
                  <a:off x="898224" y="0"/>
                  <a:ext cx="0" cy="1512863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6156" name="直接连接符 5"/>
            <p:cNvCxnSpPr>
              <a:cxnSpLocks noChangeShapeType="1"/>
            </p:cNvCxnSpPr>
            <p:nvPr/>
          </p:nvCxnSpPr>
          <p:spPr bwMode="auto">
            <a:xfrm>
              <a:off x="2087482" y="0"/>
              <a:ext cx="0" cy="1512863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57" name="椭圆 14"/>
          <p:cNvSpPr>
            <a:spLocks noChangeArrowheads="1"/>
          </p:cNvSpPr>
          <p:nvPr/>
        </p:nvSpPr>
        <p:spPr bwMode="auto">
          <a:xfrm>
            <a:off x="3173413" y="3286125"/>
            <a:ext cx="287337" cy="215900"/>
          </a:xfrm>
          <a:prstGeom prst="ellipse">
            <a:avLst/>
          </a:prstGeom>
          <a:solidFill>
            <a:srgbClr val="FFCC99"/>
          </a:solidFill>
          <a:ln w="9525">
            <a:solidFill>
              <a:srgbClr val="FF99CC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8" name="椭圆 15"/>
          <p:cNvSpPr>
            <a:spLocks noChangeArrowheads="1"/>
          </p:cNvSpPr>
          <p:nvPr/>
        </p:nvSpPr>
        <p:spPr bwMode="auto">
          <a:xfrm>
            <a:off x="3173413" y="3090863"/>
            <a:ext cx="287337" cy="215900"/>
          </a:xfrm>
          <a:prstGeom prst="ellipse">
            <a:avLst/>
          </a:prstGeom>
          <a:solidFill>
            <a:srgbClr val="FFCC99"/>
          </a:solidFill>
          <a:ln w="9525">
            <a:solidFill>
              <a:srgbClr val="FF99CC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9" name="椭圆 16"/>
          <p:cNvSpPr>
            <a:spLocks noChangeArrowheads="1"/>
          </p:cNvSpPr>
          <p:nvPr/>
        </p:nvSpPr>
        <p:spPr bwMode="auto">
          <a:xfrm>
            <a:off x="3155950" y="2884488"/>
            <a:ext cx="287338" cy="215900"/>
          </a:xfrm>
          <a:prstGeom prst="ellipse">
            <a:avLst/>
          </a:prstGeom>
          <a:solidFill>
            <a:srgbClr val="FFCC99"/>
          </a:solidFill>
          <a:ln w="9525">
            <a:solidFill>
              <a:srgbClr val="FF99CC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0" name="椭圆 17"/>
          <p:cNvSpPr>
            <a:spLocks noChangeArrowheads="1"/>
          </p:cNvSpPr>
          <p:nvPr/>
        </p:nvSpPr>
        <p:spPr bwMode="auto">
          <a:xfrm>
            <a:off x="3155950" y="2659063"/>
            <a:ext cx="287338" cy="215900"/>
          </a:xfrm>
          <a:prstGeom prst="ellipse">
            <a:avLst/>
          </a:prstGeom>
          <a:solidFill>
            <a:srgbClr val="FFCC99"/>
          </a:solidFill>
          <a:ln w="9525">
            <a:solidFill>
              <a:srgbClr val="FF99CC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1" name="椭圆 23"/>
          <p:cNvSpPr>
            <a:spLocks noChangeArrowheads="1"/>
          </p:cNvSpPr>
          <p:nvPr/>
        </p:nvSpPr>
        <p:spPr bwMode="auto">
          <a:xfrm>
            <a:off x="2392363" y="3030538"/>
            <a:ext cx="287337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62" name="椭圆 24"/>
          <p:cNvSpPr>
            <a:spLocks noChangeArrowheads="1"/>
          </p:cNvSpPr>
          <p:nvPr/>
        </p:nvSpPr>
        <p:spPr bwMode="auto">
          <a:xfrm>
            <a:off x="2405063" y="3254375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2547" name="文本框 25"/>
          <p:cNvSpPr txBox="1">
            <a:spLocks noChangeArrowheads="1"/>
          </p:cNvSpPr>
          <p:nvPr/>
        </p:nvSpPr>
        <p:spPr bwMode="auto">
          <a:xfrm>
            <a:off x="2217738" y="45100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2       4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8" name="文本框 26"/>
          <p:cNvSpPr txBox="1">
            <a:spLocks noChangeArrowheads="1"/>
          </p:cNvSpPr>
          <p:nvPr/>
        </p:nvSpPr>
        <p:spPr bwMode="auto">
          <a:xfrm>
            <a:off x="1546225" y="5302250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读作：二十四</a:t>
            </a:r>
            <a:endParaRPr lang="zh-CN" altLang="en-US" sz="2800" b="1" dirty="0"/>
          </a:p>
        </p:txBody>
      </p:sp>
      <p:grpSp>
        <p:nvGrpSpPr>
          <p:cNvPr id="6165" name="组合 27"/>
          <p:cNvGrpSpPr/>
          <p:nvPr/>
        </p:nvGrpSpPr>
        <p:grpSpPr bwMode="auto">
          <a:xfrm>
            <a:off x="5291138" y="1979613"/>
            <a:ext cx="2592387" cy="2319337"/>
            <a:chOff x="0" y="0"/>
            <a:chExt cx="2592288" cy="2319300"/>
          </a:xfrm>
        </p:grpSpPr>
        <p:grpSp>
          <p:nvGrpSpPr>
            <p:cNvPr id="6166" name="组合 28"/>
            <p:cNvGrpSpPr/>
            <p:nvPr/>
          </p:nvGrpSpPr>
          <p:grpSpPr bwMode="auto">
            <a:xfrm>
              <a:off x="0" y="0"/>
              <a:ext cx="2592288" cy="2319300"/>
              <a:chOff x="0" y="0"/>
              <a:chExt cx="2592288" cy="2319300"/>
            </a:xfrm>
          </p:grpSpPr>
          <p:grpSp>
            <p:nvGrpSpPr>
              <p:cNvPr id="6167" name="组合 30"/>
              <p:cNvGrpSpPr/>
              <p:nvPr/>
            </p:nvGrpSpPr>
            <p:grpSpPr bwMode="auto">
              <a:xfrm>
                <a:off x="0" y="1512168"/>
                <a:ext cx="2592288" cy="807132"/>
                <a:chOff x="0" y="0"/>
                <a:chExt cx="2592288" cy="807132"/>
              </a:xfrm>
            </p:grpSpPr>
            <p:sp>
              <p:nvSpPr>
                <p:cNvPr id="6168" name="矩形 34"/>
                <p:cNvSpPr>
                  <a:spLocks noChangeArrowheads="1"/>
                </p:cNvSpPr>
                <p:nvPr/>
              </p:nvSpPr>
              <p:spPr bwMode="auto">
                <a:xfrm>
                  <a:off x="0" y="695"/>
                  <a:ext cx="2592288" cy="792150"/>
                </a:xfrm>
                <a:prstGeom prst="rect">
                  <a:avLst/>
                </a:prstGeom>
                <a:solidFill>
                  <a:srgbClr val="DAEDEF"/>
                </a:solidFill>
                <a:ln w="25400">
                  <a:solidFill>
                    <a:srgbClr val="A0AEB0"/>
                  </a:solidFill>
                  <a:miter lim="800000"/>
                </a:ln>
              </p:spPr>
              <p:txBody>
                <a:bodyPr anchor="ctr"/>
                <a:lstStyle/>
                <a:p>
                  <a:r>
                    <a:rPr lang="zh-CN" altLang="en-US" sz="2800" b="1">
                      <a:solidFill>
                        <a:srgbClr val="FF0000"/>
                      </a:solidFill>
                    </a:rPr>
                    <a:t>百位 十位 个位</a:t>
                  </a:r>
                  <a:endParaRPr lang="zh-CN" altLang="en-US" sz="2800" b="1">
                    <a:solidFill>
                      <a:srgbClr val="FF0000"/>
                    </a:solidFill>
                  </a:endParaRPr>
                </a:p>
              </p:txBody>
            </p:sp>
            <p:grpSp>
              <p:nvGrpSpPr>
                <p:cNvPr id="6169" name="组合 35"/>
                <p:cNvGrpSpPr/>
                <p:nvPr/>
              </p:nvGrpSpPr>
              <p:grpSpPr bwMode="auto">
                <a:xfrm>
                  <a:off x="936104" y="0"/>
                  <a:ext cx="792088" cy="807132"/>
                  <a:chOff x="0" y="0"/>
                  <a:chExt cx="792088" cy="807132"/>
                </a:xfrm>
              </p:grpSpPr>
              <p:cxnSp>
                <p:nvCxnSpPr>
                  <p:cNvPr id="6170" name="直接连接符 3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85" y="695"/>
                    <a:ext cx="0" cy="792150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171" name="直接连接符 3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92617" y="14983"/>
                    <a:ext cx="0" cy="792149"/>
                  </a:xfrm>
                  <a:prstGeom prst="line">
                    <a:avLst/>
                  </a:prstGeom>
                  <a:noFill/>
                  <a:ln w="25400">
                    <a:solidFill>
                      <a:srgbClr val="60606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6172" name="组合 31"/>
              <p:cNvGrpSpPr/>
              <p:nvPr/>
            </p:nvGrpSpPr>
            <p:grpSpPr bwMode="auto">
              <a:xfrm>
                <a:off x="432050" y="0"/>
                <a:ext cx="864094" cy="1512168"/>
                <a:chOff x="0" y="0"/>
                <a:chExt cx="864094" cy="1512168"/>
              </a:xfrm>
            </p:grpSpPr>
            <p:cxnSp>
              <p:nvCxnSpPr>
                <p:cNvPr id="6173" name="直接连接符 32"/>
                <p:cNvCxnSpPr>
                  <a:cxnSpLocks noChangeShapeType="1"/>
                </p:cNvCxnSpPr>
                <p:nvPr/>
              </p:nvCxnSpPr>
              <p:spPr bwMode="auto">
                <a:xfrm flipH="1">
                  <a:off x="-267" y="0"/>
                  <a:ext cx="22224" cy="1512863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174" name="直接连接符 33"/>
                <p:cNvCxnSpPr>
                  <a:cxnSpLocks noChangeShapeType="1"/>
                </p:cNvCxnSpPr>
                <p:nvPr/>
              </p:nvCxnSpPr>
              <p:spPr bwMode="auto">
                <a:xfrm flipH="1">
                  <a:off x="898224" y="0"/>
                  <a:ext cx="0" cy="1512863"/>
                </a:xfrm>
                <a:prstGeom prst="line">
                  <a:avLst/>
                </a:prstGeom>
                <a:noFill/>
                <a:ln w="25400">
                  <a:solidFill>
                    <a:srgbClr val="40404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6175" name="直接连接符 29"/>
            <p:cNvCxnSpPr>
              <a:cxnSpLocks noChangeShapeType="1"/>
            </p:cNvCxnSpPr>
            <p:nvPr/>
          </p:nvCxnSpPr>
          <p:spPr bwMode="auto">
            <a:xfrm>
              <a:off x="2087482" y="0"/>
              <a:ext cx="0" cy="1512863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76" name="椭圆 38"/>
          <p:cNvSpPr>
            <a:spLocks noChangeArrowheads="1"/>
          </p:cNvSpPr>
          <p:nvPr/>
        </p:nvSpPr>
        <p:spPr bwMode="auto">
          <a:xfrm>
            <a:off x="6413500" y="2405063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77" name="椭圆 39"/>
          <p:cNvSpPr>
            <a:spLocks noChangeArrowheads="1"/>
          </p:cNvSpPr>
          <p:nvPr/>
        </p:nvSpPr>
        <p:spPr bwMode="auto">
          <a:xfrm>
            <a:off x="6442075" y="3233738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78" name="椭圆 40"/>
          <p:cNvSpPr>
            <a:spLocks noChangeArrowheads="1"/>
          </p:cNvSpPr>
          <p:nvPr/>
        </p:nvSpPr>
        <p:spPr bwMode="auto">
          <a:xfrm>
            <a:off x="6421438" y="2603500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79" name="椭圆 41"/>
          <p:cNvSpPr>
            <a:spLocks noChangeArrowheads="1"/>
          </p:cNvSpPr>
          <p:nvPr/>
        </p:nvSpPr>
        <p:spPr bwMode="auto">
          <a:xfrm>
            <a:off x="6430963" y="2827338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180" name="椭圆 42"/>
          <p:cNvSpPr>
            <a:spLocks noChangeArrowheads="1"/>
          </p:cNvSpPr>
          <p:nvPr/>
        </p:nvSpPr>
        <p:spPr bwMode="auto">
          <a:xfrm>
            <a:off x="6419850" y="3038475"/>
            <a:ext cx="288925" cy="2159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folHlink"/>
            </a:solidFill>
            <a:round/>
          </a:ln>
        </p:spPr>
        <p:txBody>
          <a:bodyPr lIns="90170" tIns="46990" rIns="90170" bIns="46990" anchor="ctr"/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2565" name="文本框 43"/>
          <p:cNvSpPr txBox="1">
            <a:spLocks noChangeArrowheads="1"/>
          </p:cNvSpPr>
          <p:nvPr/>
        </p:nvSpPr>
        <p:spPr bwMode="auto">
          <a:xfrm>
            <a:off x="6278563" y="4554538"/>
            <a:ext cx="17287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5       0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66" name="文本框 44"/>
          <p:cNvSpPr txBox="1">
            <a:spLocks noChangeArrowheads="1"/>
          </p:cNvSpPr>
          <p:nvPr/>
        </p:nvSpPr>
        <p:spPr bwMode="auto">
          <a:xfrm>
            <a:off x="5672138" y="5302250"/>
            <a:ext cx="2592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读作：五十</a:t>
            </a:r>
            <a:endParaRPr lang="zh-CN" altLang="en-US" sz="2800" b="1" dirty="0"/>
          </a:p>
        </p:txBody>
      </p:sp>
      <p:grpSp>
        <p:nvGrpSpPr>
          <p:cNvPr id="6183" name="Group 39"/>
          <p:cNvGrpSpPr/>
          <p:nvPr/>
        </p:nvGrpSpPr>
        <p:grpSpPr bwMode="auto">
          <a:xfrm>
            <a:off x="539750" y="906463"/>
            <a:ext cx="8280400" cy="744537"/>
            <a:chOff x="0" y="0"/>
            <a:chExt cx="13040" cy="1172"/>
          </a:xfrm>
        </p:grpSpPr>
        <p:sp>
          <p:nvSpPr>
            <p:cNvPr id="6184" name="TextBox 14"/>
            <p:cNvSpPr txBox="1">
              <a:spLocks noChangeArrowheads="1"/>
            </p:cNvSpPr>
            <p:nvPr/>
          </p:nvSpPr>
          <p:spPr bwMode="auto">
            <a:xfrm>
              <a:off x="1106" y="43"/>
              <a:ext cx="11935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写出计数器表示的数，并读出来。</a:t>
              </a:r>
              <a:endParaRPr lang="zh-CN" altLang="en-US" sz="2800" b="1" dirty="0"/>
            </a:p>
          </p:txBody>
        </p:sp>
        <p:pic>
          <p:nvPicPr>
            <p:cNvPr id="6185" name="图片 15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133" cy="1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/>
      <p:bldP spid="22548" grpId="0"/>
      <p:bldP spid="22565" grpId="0"/>
      <p:bldP spid="225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31640" y="28529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611188" y="1550988"/>
            <a:ext cx="7259637" cy="2166937"/>
            <a:chOff x="0" y="671"/>
            <a:chExt cx="11433" cy="3411"/>
          </a:xfrm>
        </p:grpSpPr>
        <p:pic>
          <p:nvPicPr>
            <p:cNvPr id="8195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671"/>
              <a:ext cx="3068" cy="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AutoShape 5"/>
            <p:cNvSpPr>
              <a:spLocks noChangeArrowheads="1"/>
            </p:cNvSpPr>
            <p:nvPr/>
          </p:nvSpPr>
          <p:spPr bwMode="auto">
            <a:xfrm>
              <a:off x="3156" y="739"/>
              <a:ext cx="8277" cy="1700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en-US" altLang="zh-CN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十位上有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个珠，在十位上写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；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个位上有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个珠，在个位上写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1744663" y="3922713"/>
            <a:ext cx="6580187" cy="2117725"/>
            <a:chOff x="-557" y="0"/>
            <a:chExt cx="10361" cy="3333"/>
          </a:xfrm>
        </p:grpSpPr>
        <p:pic>
          <p:nvPicPr>
            <p:cNvPr id="8198" name="图片 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988" y="30"/>
              <a:ext cx="1816" cy="3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AutoShape 9"/>
            <p:cNvSpPr>
              <a:spLocks noChangeArrowheads="1"/>
            </p:cNvSpPr>
            <p:nvPr/>
          </p:nvSpPr>
          <p:spPr bwMode="auto">
            <a:xfrm flipH="1">
              <a:off x="-557" y="0"/>
              <a:ext cx="8153" cy="1645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明白啦！十位上的数表示几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个十，个位上的数表示几个一。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49" name="Text Box 175"/>
          <p:cNvSpPr txBox="1">
            <a:spLocks noChangeArrowheads="1"/>
          </p:cNvSpPr>
          <p:nvPr/>
        </p:nvSpPr>
        <p:spPr bwMode="auto">
          <a:xfrm>
            <a:off x="900113" y="3713163"/>
            <a:ext cx="28082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4000" b="1">
                <a:solidFill>
                  <a:srgbClr val="333300"/>
                </a:solidFill>
              </a:rPr>
              <a:t>个十</a:t>
            </a:r>
            <a:endParaRPr lang="zh-CN" altLang="en-US" sz="4000" b="1">
              <a:solidFill>
                <a:srgbClr val="333300"/>
              </a:solidFill>
            </a:endParaRPr>
          </a:p>
        </p:txBody>
      </p:sp>
      <p:grpSp>
        <p:nvGrpSpPr>
          <p:cNvPr id="10243" name="Group 177"/>
          <p:cNvGrpSpPr/>
          <p:nvPr/>
        </p:nvGrpSpPr>
        <p:grpSpPr bwMode="auto">
          <a:xfrm>
            <a:off x="4678363" y="1116013"/>
            <a:ext cx="3606800" cy="3509962"/>
            <a:chOff x="0" y="0"/>
            <a:chExt cx="3039" cy="2931"/>
          </a:xfrm>
        </p:grpSpPr>
        <p:grpSp>
          <p:nvGrpSpPr>
            <p:cNvPr id="10244" name="Group 178"/>
            <p:cNvGrpSpPr/>
            <p:nvPr/>
          </p:nvGrpSpPr>
          <p:grpSpPr bwMode="auto">
            <a:xfrm>
              <a:off x="0" y="0"/>
              <a:ext cx="3039" cy="2931"/>
              <a:chOff x="0" y="0"/>
              <a:chExt cx="3039" cy="2931"/>
            </a:xfrm>
          </p:grpSpPr>
          <p:sp>
            <p:nvSpPr>
              <p:cNvPr id="10245" name="Rectangle 179"/>
              <p:cNvSpPr>
                <a:spLocks noChangeArrowheads="1"/>
              </p:cNvSpPr>
              <p:nvPr/>
            </p:nvSpPr>
            <p:spPr bwMode="auto">
              <a:xfrm>
                <a:off x="0" y="2205"/>
                <a:ext cx="3039" cy="72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3200"/>
              </a:p>
            </p:txBody>
          </p:sp>
          <p:sp>
            <p:nvSpPr>
              <p:cNvPr id="10246" name="Line 180"/>
              <p:cNvSpPr>
                <a:spLocks noChangeShapeType="1"/>
              </p:cNvSpPr>
              <p:nvPr/>
            </p:nvSpPr>
            <p:spPr bwMode="auto">
              <a:xfrm>
                <a:off x="907" y="0"/>
                <a:ext cx="0" cy="22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7" name="Line 181"/>
              <p:cNvSpPr>
                <a:spLocks noChangeShapeType="1"/>
              </p:cNvSpPr>
              <p:nvPr/>
            </p:nvSpPr>
            <p:spPr bwMode="auto">
              <a:xfrm>
                <a:off x="2177" y="0"/>
                <a:ext cx="0" cy="22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8" name="Line 182"/>
            <p:cNvSpPr>
              <a:spLocks noChangeShapeType="1"/>
            </p:cNvSpPr>
            <p:nvPr/>
          </p:nvSpPr>
          <p:spPr bwMode="auto">
            <a:xfrm>
              <a:off x="1542" y="2205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9" name="Text Box 183"/>
          <p:cNvSpPr txBox="1">
            <a:spLocks noChangeArrowheads="1"/>
          </p:cNvSpPr>
          <p:nvPr/>
        </p:nvSpPr>
        <p:spPr bwMode="auto">
          <a:xfrm>
            <a:off x="6975475" y="3833813"/>
            <a:ext cx="2016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3300"/>
                </a:solidFill>
                <a:latin typeface="宋体" panose="02010600030101010101" pitchFamily="2" charset="-122"/>
              </a:rPr>
              <a:t>个位</a:t>
            </a:r>
            <a:endParaRPr lang="zh-CN" altLang="en-US" sz="4400" b="1">
              <a:solidFill>
                <a:srgbClr val="003300"/>
              </a:solidFill>
              <a:latin typeface="宋体" panose="02010600030101010101" pitchFamily="2" charset="-122"/>
            </a:endParaRPr>
          </a:p>
        </p:txBody>
      </p:sp>
      <p:sp>
        <p:nvSpPr>
          <p:cNvPr id="10250" name="Text Box 184"/>
          <p:cNvSpPr txBox="1">
            <a:spLocks noChangeArrowheads="1"/>
          </p:cNvSpPr>
          <p:nvPr/>
        </p:nvSpPr>
        <p:spPr bwMode="auto">
          <a:xfrm>
            <a:off x="4938713" y="3833813"/>
            <a:ext cx="2016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3300"/>
                </a:solidFill>
                <a:latin typeface="宋体" panose="02010600030101010101" pitchFamily="2" charset="-122"/>
              </a:rPr>
              <a:t>十位</a:t>
            </a:r>
            <a:endParaRPr lang="zh-CN" altLang="en-US" sz="4400" b="1">
              <a:solidFill>
                <a:srgbClr val="003300"/>
              </a:solidFill>
              <a:latin typeface="宋体" panose="02010600030101010101" pitchFamily="2" charset="-122"/>
            </a:endParaRPr>
          </a:p>
        </p:txBody>
      </p:sp>
      <p:sp>
        <p:nvSpPr>
          <p:cNvPr id="23563" name="Oval 185"/>
          <p:cNvSpPr>
            <a:spLocks noChangeArrowheads="1"/>
          </p:cNvSpPr>
          <p:nvPr/>
        </p:nvSpPr>
        <p:spPr bwMode="auto">
          <a:xfrm>
            <a:off x="5502275" y="3398838"/>
            <a:ext cx="504825" cy="3603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3565" name="Oval 186"/>
          <p:cNvSpPr>
            <a:spLocks noChangeArrowheads="1"/>
          </p:cNvSpPr>
          <p:nvPr/>
        </p:nvSpPr>
        <p:spPr bwMode="auto">
          <a:xfrm>
            <a:off x="5502275" y="3032125"/>
            <a:ext cx="504825" cy="3603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3566" name="Oval 187"/>
          <p:cNvSpPr>
            <a:spLocks noChangeArrowheads="1"/>
          </p:cNvSpPr>
          <p:nvPr/>
        </p:nvSpPr>
        <p:spPr bwMode="auto">
          <a:xfrm>
            <a:off x="5502275" y="2671763"/>
            <a:ext cx="504825" cy="3603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3567" name="Oval 188"/>
          <p:cNvSpPr>
            <a:spLocks noChangeArrowheads="1"/>
          </p:cNvSpPr>
          <p:nvPr/>
        </p:nvSpPr>
        <p:spPr bwMode="auto">
          <a:xfrm>
            <a:off x="5502275" y="2324100"/>
            <a:ext cx="504825" cy="3587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4764" name="Text Box 190"/>
          <p:cNvSpPr txBox="1">
            <a:spLocks noChangeArrowheads="1"/>
          </p:cNvSpPr>
          <p:nvPr/>
        </p:nvSpPr>
        <p:spPr bwMode="auto">
          <a:xfrm>
            <a:off x="5395913" y="4681538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65" name="Text Box 191"/>
          <p:cNvSpPr txBox="1">
            <a:spLocks noChangeArrowheads="1"/>
          </p:cNvSpPr>
          <p:nvPr/>
        </p:nvSpPr>
        <p:spPr bwMode="auto">
          <a:xfrm>
            <a:off x="7064375" y="4714875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66" name="Text Box 193"/>
          <p:cNvSpPr txBox="1">
            <a:spLocks noChangeArrowheads="1"/>
          </p:cNvSpPr>
          <p:nvPr/>
        </p:nvSpPr>
        <p:spPr bwMode="auto">
          <a:xfrm>
            <a:off x="4772025" y="5591175"/>
            <a:ext cx="3743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宋体" panose="02010600030101010101" pitchFamily="2" charset="-122"/>
              </a:rPr>
              <a:t>读作</a:t>
            </a:r>
            <a:r>
              <a:rPr lang="en-US" altLang="zh-CN" sz="4000" b="1">
                <a:solidFill>
                  <a:srgbClr val="800000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4000" b="1">
                <a:solidFill>
                  <a:srgbClr val="800000"/>
                </a:solidFill>
                <a:latin typeface="宋体" panose="02010600030101010101" pitchFamily="2" charset="-122"/>
              </a:rPr>
              <a:t>四十</a:t>
            </a:r>
            <a:endParaRPr lang="zh-CN" altLang="en-US" sz="4000" b="1">
              <a:solidFill>
                <a:srgbClr val="8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Group 88"/>
          <p:cNvGrpSpPr/>
          <p:nvPr/>
        </p:nvGrpSpPr>
        <p:grpSpPr bwMode="auto">
          <a:xfrm>
            <a:off x="868363" y="1255713"/>
            <a:ext cx="565150" cy="1455737"/>
            <a:chOff x="0" y="0"/>
            <a:chExt cx="426" cy="1224"/>
          </a:xfrm>
        </p:grpSpPr>
        <p:sp>
          <p:nvSpPr>
            <p:cNvPr id="10259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0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1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2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3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4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5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6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7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8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69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88"/>
          <p:cNvGrpSpPr/>
          <p:nvPr/>
        </p:nvGrpSpPr>
        <p:grpSpPr bwMode="auto">
          <a:xfrm>
            <a:off x="1797050" y="1255713"/>
            <a:ext cx="565150" cy="1455737"/>
            <a:chOff x="0" y="0"/>
            <a:chExt cx="426" cy="1224"/>
          </a:xfrm>
        </p:grpSpPr>
        <p:sp>
          <p:nvSpPr>
            <p:cNvPr id="10271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2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3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4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5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6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7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8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79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0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1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88"/>
          <p:cNvGrpSpPr/>
          <p:nvPr/>
        </p:nvGrpSpPr>
        <p:grpSpPr bwMode="auto">
          <a:xfrm>
            <a:off x="2727325" y="1255713"/>
            <a:ext cx="565150" cy="1455737"/>
            <a:chOff x="0" y="0"/>
            <a:chExt cx="426" cy="1224"/>
          </a:xfrm>
        </p:grpSpPr>
        <p:sp>
          <p:nvSpPr>
            <p:cNvPr id="10283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4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5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6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7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8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9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0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1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2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3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Group 88"/>
          <p:cNvGrpSpPr/>
          <p:nvPr/>
        </p:nvGrpSpPr>
        <p:grpSpPr bwMode="auto">
          <a:xfrm>
            <a:off x="3656013" y="1255713"/>
            <a:ext cx="565150" cy="1455737"/>
            <a:chOff x="0" y="0"/>
            <a:chExt cx="426" cy="1224"/>
          </a:xfrm>
        </p:grpSpPr>
        <p:sp>
          <p:nvSpPr>
            <p:cNvPr id="10295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6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7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8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299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0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1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2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3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4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305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4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2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49" grpId="0"/>
      <p:bldP spid="23563" grpId="0" animBg="1"/>
      <p:bldP spid="23565" grpId="0" animBg="1"/>
      <p:bldP spid="23566" grpId="0" bldLvl="0" animBg="1"/>
      <p:bldP spid="23567" grpId="0" bldLvl="0" animBg="1"/>
      <p:bldP spid="24764" grpId="0"/>
      <p:bldP spid="24765" grpId="0"/>
      <p:bldP spid="247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30" name="Text Box 432"/>
          <p:cNvSpPr txBox="1">
            <a:spLocks noChangeArrowheads="1"/>
          </p:cNvSpPr>
          <p:nvPr/>
        </p:nvSpPr>
        <p:spPr bwMode="auto">
          <a:xfrm>
            <a:off x="684213" y="4724400"/>
            <a:ext cx="3600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en-US" sz="4000" b="1" dirty="0">
                <a:latin typeface="宋体" panose="02010600030101010101" pitchFamily="2" charset="-122"/>
              </a:rPr>
              <a:t>十是一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百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12291" name="Group 443"/>
          <p:cNvGrpSpPr/>
          <p:nvPr/>
        </p:nvGrpSpPr>
        <p:grpSpPr bwMode="auto">
          <a:xfrm>
            <a:off x="5435600" y="693738"/>
            <a:ext cx="2952750" cy="2951162"/>
            <a:chOff x="0" y="0"/>
            <a:chExt cx="1860" cy="1408"/>
          </a:xfrm>
        </p:grpSpPr>
        <p:sp>
          <p:nvSpPr>
            <p:cNvPr id="12292" name="Rectangle 440"/>
            <p:cNvSpPr>
              <a:spLocks noChangeArrowheads="1"/>
            </p:cNvSpPr>
            <p:nvPr/>
          </p:nvSpPr>
          <p:spPr bwMode="auto">
            <a:xfrm>
              <a:off x="0" y="1045"/>
              <a:ext cx="1860" cy="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2293" name="Line 436"/>
            <p:cNvSpPr>
              <a:spLocks noChangeShapeType="1"/>
            </p:cNvSpPr>
            <p:nvPr/>
          </p:nvSpPr>
          <p:spPr bwMode="auto">
            <a:xfrm flipV="1">
              <a:off x="1452" y="0"/>
              <a:ext cx="7" cy="10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4" name="Line 437"/>
            <p:cNvSpPr>
              <a:spLocks noChangeShapeType="1"/>
            </p:cNvSpPr>
            <p:nvPr/>
          </p:nvSpPr>
          <p:spPr bwMode="auto">
            <a:xfrm flipV="1">
              <a:off x="862" y="0"/>
              <a:ext cx="7" cy="10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5" name="Line 438"/>
            <p:cNvSpPr>
              <a:spLocks noChangeShapeType="1"/>
            </p:cNvSpPr>
            <p:nvPr/>
          </p:nvSpPr>
          <p:spPr bwMode="auto">
            <a:xfrm flipV="1">
              <a:off x="318" y="0"/>
              <a:ext cx="7" cy="10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Line 441"/>
            <p:cNvSpPr>
              <a:spLocks noChangeShapeType="1"/>
            </p:cNvSpPr>
            <p:nvPr/>
          </p:nvSpPr>
          <p:spPr bwMode="auto">
            <a:xfrm>
              <a:off x="590" y="1045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Line 442"/>
            <p:cNvSpPr>
              <a:spLocks noChangeShapeType="1"/>
            </p:cNvSpPr>
            <p:nvPr/>
          </p:nvSpPr>
          <p:spPr bwMode="auto">
            <a:xfrm>
              <a:off x="1180" y="1045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8" name="Rectangle 435"/>
          <p:cNvSpPr>
            <a:spLocks noChangeArrowheads="1"/>
          </p:cNvSpPr>
          <p:nvPr/>
        </p:nvSpPr>
        <p:spPr bwMode="auto">
          <a:xfrm>
            <a:off x="7316788" y="2921000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9" name="Rectangle 434"/>
          <p:cNvSpPr>
            <a:spLocks noChangeArrowheads="1"/>
          </p:cNvSpPr>
          <p:nvPr/>
        </p:nvSpPr>
        <p:spPr bwMode="auto">
          <a:xfrm>
            <a:off x="6332538" y="2921000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300" name="Rectangle 439"/>
          <p:cNvSpPr>
            <a:spLocks noChangeArrowheads="1"/>
          </p:cNvSpPr>
          <p:nvPr/>
        </p:nvSpPr>
        <p:spPr bwMode="auto">
          <a:xfrm>
            <a:off x="5435600" y="2921000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百位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041" name="Oval 468"/>
          <p:cNvSpPr>
            <a:spLocks noChangeArrowheads="1"/>
          </p:cNvSpPr>
          <p:nvPr/>
        </p:nvSpPr>
        <p:spPr bwMode="auto">
          <a:xfrm>
            <a:off x="5673725" y="2668588"/>
            <a:ext cx="503238" cy="215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6042" name="Text Box 469"/>
          <p:cNvSpPr txBox="1">
            <a:spLocks noChangeArrowheads="1"/>
          </p:cNvSpPr>
          <p:nvPr/>
        </p:nvSpPr>
        <p:spPr bwMode="auto">
          <a:xfrm>
            <a:off x="6154738" y="4076700"/>
            <a:ext cx="2447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写作</a:t>
            </a:r>
            <a:r>
              <a:rPr lang="en-US" altLang="zh-CN" sz="3200" b="1">
                <a:latin typeface="宋体" panose="02010600030101010101" pitchFamily="2" charset="-122"/>
              </a:rPr>
              <a:t>: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43" name="Text Box 470"/>
          <p:cNvSpPr txBox="1">
            <a:spLocks noChangeArrowheads="1"/>
          </p:cNvSpPr>
          <p:nvPr/>
        </p:nvSpPr>
        <p:spPr bwMode="auto">
          <a:xfrm>
            <a:off x="5867400" y="3644900"/>
            <a:ext cx="433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44" name="Text Box 473"/>
          <p:cNvSpPr txBox="1">
            <a:spLocks noChangeArrowheads="1"/>
          </p:cNvSpPr>
          <p:nvPr/>
        </p:nvSpPr>
        <p:spPr bwMode="auto">
          <a:xfrm>
            <a:off x="6659563" y="3644900"/>
            <a:ext cx="433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45" name="Text Box 474"/>
          <p:cNvSpPr txBox="1">
            <a:spLocks noChangeArrowheads="1"/>
          </p:cNvSpPr>
          <p:nvPr/>
        </p:nvSpPr>
        <p:spPr bwMode="auto">
          <a:xfrm>
            <a:off x="7524750" y="3644900"/>
            <a:ext cx="433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46" name="Text Box 475"/>
          <p:cNvSpPr txBox="1">
            <a:spLocks noChangeArrowheads="1"/>
          </p:cNvSpPr>
          <p:nvPr/>
        </p:nvSpPr>
        <p:spPr bwMode="auto">
          <a:xfrm>
            <a:off x="5724525" y="4795838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读作</a:t>
            </a:r>
            <a:r>
              <a:rPr lang="en-US" altLang="zh-CN" sz="3600" b="1">
                <a:latin typeface="宋体" panose="02010600030101010101" pitchFamily="2" charset="-122"/>
              </a:rPr>
              <a:t>: </a:t>
            </a:r>
            <a:r>
              <a:rPr lang="zh-CN" altLang="en-US" sz="3600" b="1">
                <a:latin typeface="宋体" panose="02010600030101010101" pitchFamily="2" charset="-122"/>
              </a:rPr>
              <a:t>一百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grpSp>
        <p:nvGrpSpPr>
          <p:cNvPr id="4" name="Group 88"/>
          <p:cNvGrpSpPr/>
          <p:nvPr/>
        </p:nvGrpSpPr>
        <p:grpSpPr bwMode="auto">
          <a:xfrm>
            <a:off x="868363" y="835025"/>
            <a:ext cx="520700" cy="1281113"/>
            <a:chOff x="0" y="0"/>
            <a:chExt cx="426" cy="1224"/>
          </a:xfrm>
        </p:grpSpPr>
        <p:sp>
          <p:nvSpPr>
            <p:cNvPr id="12308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09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0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1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2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3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4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5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6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7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18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88"/>
          <p:cNvGrpSpPr/>
          <p:nvPr/>
        </p:nvGrpSpPr>
        <p:grpSpPr bwMode="auto">
          <a:xfrm>
            <a:off x="1704975" y="835025"/>
            <a:ext cx="520700" cy="1281113"/>
            <a:chOff x="0" y="0"/>
            <a:chExt cx="426" cy="1224"/>
          </a:xfrm>
        </p:grpSpPr>
        <p:sp>
          <p:nvSpPr>
            <p:cNvPr id="12320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1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2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3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4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5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6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7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8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29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0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88"/>
          <p:cNvGrpSpPr/>
          <p:nvPr/>
        </p:nvGrpSpPr>
        <p:grpSpPr bwMode="auto">
          <a:xfrm>
            <a:off x="2543175" y="835025"/>
            <a:ext cx="520700" cy="1281113"/>
            <a:chOff x="0" y="0"/>
            <a:chExt cx="426" cy="1224"/>
          </a:xfrm>
        </p:grpSpPr>
        <p:sp>
          <p:nvSpPr>
            <p:cNvPr id="12332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3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4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5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6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7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8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39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0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1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2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Group 88"/>
          <p:cNvGrpSpPr/>
          <p:nvPr/>
        </p:nvGrpSpPr>
        <p:grpSpPr bwMode="auto">
          <a:xfrm>
            <a:off x="3379788" y="835025"/>
            <a:ext cx="520700" cy="1281113"/>
            <a:chOff x="0" y="0"/>
            <a:chExt cx="426" cy="1224"/>
          </a:xfrm>
        </p:grpSpPr>
        <p:sp>
          <p:nvSpPr>
            <p:cNvPr id="12344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5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6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7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8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49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0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1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2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3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4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88"/>
          <p:cNvGrpSpPr/>
          <p:nvPr/>
        </p:nvGrpSpPr>
        <p:grpSpPr bwMode="auto">
          <a:xfrm>
            <a:off x="765175" y="2465388"/>
            <a:ext cx="520700" cy="1281112"/>
            <a:chOff x="0" y="0"/>
            <a:chExt cx="426" cy="1224"/>
          </a:xfrm>
        </p:grpSpPr>
        <p:sp>
          <p:nvSpPr>
            <p:cNvPr id="12356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7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8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59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0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1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2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3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4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5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6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" name="Group 88"/>
          <p:cNvGrpSpPr/>
          <p:nvPr/>
        </p:nvGrpSpPr>
        <p:grpSpPr bwMode="auto">
          <a:xfrm>
            <a:off x="1601788" y="2465388"/>
            <a:ext cx="520700" cy="1281112"/>
            <a:chOff x="0" y="0"/>
            <a:chExt cx="426" cy="1224"/>
          </a:xfrm>
        </p:grpSpPr>
        <p:sp>
          <p:nvSpPr>
            <p:cNvPr id="12368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69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0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1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2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3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4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5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6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7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78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" name="Group 88"/>
          <p:cNvGrpSpPr/>
          <p:nvPr/>
        </p:nvGrpSpPr>
        <p:grpSpPr bwMode="auto">
          <a:xfrm>
            <a:off x="2438400" y="2465388"/>
            <a:ext cx="520700" cy="1281112"/>
            <a:chOff x="0" y="0"/>
            <a:chExt cx="426" cy="1224"/>
          </a:xfrm>
        </p:grpSpPr>
        <p:sp>
          <p:nvSpPr>
            <p:cNvPr id="12380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1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2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3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4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5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6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7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8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89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0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7" name="Group 88"/>
          <p:cNvGrpSpPr/>
          <p:nvPr/>
        </p:nvGrpSpPr>
        <p:grpSpPr bwMode="auto">
          <a:xfrm>
            <a:off x="3275013" y="2465388"/>
            <a:ext cx="520700" cy="1281112"/>
            <a:chOff x="0" y="0"/>
            <a:chExt cx="426" cy="1224"/>
          </a:xfrm>
        </p:grpSpPr>
        <p:sp>
          <p:nvSpPr>
            <p:cNvPr id="12392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3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4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5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6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7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8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399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0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1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2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88"/>
          <p:cNvGrpSpPr/>
          <p:nvPr/>
        </p:nvGrpSpPr>
        <p:grpSpPr bwMode="auto">
          <a:xfrm>
            <a:off x="4216400" y="835025"/>
            <a:ext cx="520700" cy="1281113"/>
            <a:chOff x="0" y="0"/>
            <a:chExt cx="426" cy="1224"/>
          </a:xfrm>
        </p:grpSpPr>
        <p:sp>
          <p:nvSpPr>
            <p:cNvPr id="12404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5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6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7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8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09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0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1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2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3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4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1" name="Group 88"/>
          <p:cNvGrpSpPr/>
          <p:nvPr/>
        </p:nvGrpSpPr>
        <p:grpSpPr bwMode="auto">
          <a:xfrm>
            <a:off x="4111625" y="2465388"/>
            <a:ext cx="520700" cy="1281112"/>
            <a:chOff x="0" y="0"/>
            <a:chExt cx="426" cy="1224"/>
          </a:xfrm>
        </p:grpSpPr>
        <p:sp>
          <p:nvSpPr>
            <p:cNvPr id="12416" name="AutoShape 89"/>
            <p:cNvSpPr>
              <a:spLocks noChangeArrowheads="1"/>
            </p:cNvSpPr>
            <p:nvPr/>
          </p:nvSpPr>
          <p:spPr bwMode="auto">
            <a:xfrm rot="600000" flipV="1">
              <a:off x="65" y="11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7" name="AutoShape 90"/>
            <p:cNvSpPr>
              <a:spLocks noChangeArrowheads="1"/>
            </p:cNvSpPr>
            <p:nvPr/>
          </p:nvSpPr>
          <p:spPr bwMode="auto">
            <a:xfrm rot="600000" flipV="1">
              <a:off x="152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8" name="AutoShape 91"/>
            <p:cNvSpPr>
              <a:spLocks noChangeArrowheads="1"/>
            </p:cNvSpPr>
            <p:nvPr/>
          </p:nvSpPr>
          <p:spPr bwMode="auto">
            <a:xfrm rot="600000" flipV="1">
              <a:off x="246" y="10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19" name="AutoShape 92"/>
            <p:cNvSpPr>
              <a:spLocks noChangeArrowheads="1"/>
            </p:cNvSpPr>
            <p:nvPr/>
          </p:nvSpPr>
          <p:spPr bwMode="auto">
            <a:xfrm rot="600000" flipV="1">
              <a:off x="0" y="6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0" name="AutoShape 93"/>
            <p:cNvSpPr>
              <a:spLocks noChangeArrowheads="1"/>
            </p:cNvSpPr>
            <p:nvPr/>
          </p:nvSpPr>
          <p:spPr bwMode="auto">
            <a:xfrm rot="600000" flipV="1">
              <a:off x="101" y="5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1" name="AutoShape 94"/>
            <p:cNvSpPr>
              <a:spLocks noChangeArrowheads="1"/>
            </p:cNvSpPr>
            <p:nvPr/>
          </p:nvSpPr>
          <p:spPr bwMode="auto">
            <a:xfrm rot="600000" flipV="1">
              <a:off x="203" y="5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2" name="AutoShape 95"/>
            <p:cNvSpPr>
              <a:spLocks noChangeArrowheads="1"/>
            </p:cNvSpPr>
            <p:nvPr/>
          </p:nvSpPr>
          <p:spPr bwMode="auto">
            <a:xfrm rot="600000" flipV="1">
              <a:off x="304" y="6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3" name="AutoShape 96"/>
            <p:cNvSpPr>
              <a:spLocks noChangeArrowheads="1"/>
            </p:cNvSpPr>
            <p:nvPr/>
          </p:nvSpPr>
          <p:spPr bwMode="auto">
            <a:xfrm rot="600000" flipV="1">
              <a:off x="58" y="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4" name="AutoShape 97"/>
            <p:cNvSpPr>
              <a:spLocks noChangeArrowheads="1"/>
            </p:cNvSpPr>
            <p:nvPr/>
          </p:nvSpPr>
          <p:spPr bwMode="auto">
            <a:xfrm rot="600000" flipV="1">
              <a:off x="152" y="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5" name="AutoShape 98"/>
            <p:cNvSpPr>
              <a:spLocks noChangeArrowheads="1"/>
            </p:cNvSpPr>
            <p:nvPr/>
          </p:nvSpPr>
          <p:spPr bwMode="auto">
            <a:xfrm rot="600000" flipV="1">
              <a:off x="253" y="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2426" name="Freeform 99"/>
            <p:cNvSpPr>
              <a:spLocks noChangeArrowheads="1"/>
            </p:cNvSpPr>
            <p:nvPr/>
          </p:nvSpPr>
          <p:spPr bwMode="auto">
            <a:xfrm>
              <a:off x="30" y="41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98844E-6 L 0.11041 0.073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6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37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24 0.0735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6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6 0.06289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6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6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6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6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6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6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260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0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0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30" grpId="0"/>
      <p:bldP spid="26041" grpId="0" bldLvl="0" animBg="1"/>
      <p:bldP spid="26042" grpId="0"/>
      <p:bldP spid="26042" grpId="1"/>
      <p:bldP spid="26043" grpId="0"/>
      <p:bldP spid="26043" grpId="1"/>
      <p:bldP spid="26043" grpId="2"/>
      <p:bldP spid="26044" grpId="0"/>
      <p:bldP spid="26044" grpId="1"/>
      <p:bldP spid="26044" grpId="2"/>
      <p:bldP spid="26045" grpId="0"/>
      <p:bldP spid="26045" grpId="1"/>
      <p:bldP spid="26045" grpId="2"/>
      <p:bldP spid="260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/>
          <p:nvPr/>
        </p:nvGrpSpPr>
        <p:grpSpPr bwMode="auto">
          <a:xfrm>
            <a:off x="430213" y="4070350"/>
            <a:ext cx="2555875" cy="576263"/>
            <a:chOff x="0" y="0"/>
            <a:chExt cx="1680" cy="1248"/>
          </a:xfrm>
        </p:grpSpPr>
        <p:sp>
          <p:nvSpPr>
            <p:cNvPr id="143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40" name="Line 4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196975" y="406717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632" name="Rectangle 17"/>
          <p:cNvSpPr>
            <a:spLocks noChangeArrowheads="1"/>
          </p:cNvSpPr>
          <p:nvPr/>
        </p:nvSpPr>
        <p:spPr bwMode="auto">
          <a:xfrm>
            <a:off x="1401763" y="4573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Times New Roman" panose="02020603050405020304" pitchFamily="18" charset="0"/>
              </a:rPr>
              <a:t>4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grpSp>
        <p:nvGrpSpPr>
          <p:cNvPr id="14344" name="Group 21"/>
          <p:cNvGrpSpPr/>
          <p:nvPr/>
        </p:nvGrpSpPr>
        <p:grpSpPr bwMode="auto">
          <a:xfrm>
            <a:off x="6165850" y="4078288"/>
            <a:ext cx="2555875" cy="576262"/>
            <a:chOff x="0" y="0"/>
            <a:chExt cx="1680" cy="1248"/>
          </a:xfrm>
        </p:grpSpPr>
        <p:sp>
          <p:nvSpPr>
            <p:cNvPr id="14345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46" name="Line 23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24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8" name="Group 25"/>
          <p:cNvGrpSpPr/>
          <p:nvPr/>
        </p:nvGrpSpPr>
        <p:grpSpPr bwMode="auto">
          <a:xfrm>
            <a:off x="3311525" y="4070350"/>
            <a:ext cx="2555875" cy="576263"/>
            <a:chOff x="0" y="0"/>
            <a:chExt cx="1680" cy="1248"/>
          </a:xfrm>
        </p:grpSpPr>
        <p:sp>
          <p:nvSpPr>
            <p:cNvPr id="14349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50" name="Line 27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28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2" name="Line 32"/>
          <p:cNvSpPr>
            <a:spLocks noChangeShapeType="1"/>
          </p:cNvSpPr>
          <p:nvPr/>
        </p:nvSpPr>
        <p:spPr bwMode="auto">
          <a:xfrm flipV="1">
            <a:off x="8289925" y="2493963"/>
            <a:ext cx="0" cy="1511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3" name="Group 124"/>
          <p:cNvGrpSpPr/>
          <p:nvPr/>
        </p:nvGrpSpPr>
        <p:grpSpPr bwMode="auto">
          <a:xfrm>
            <a:off x="322263" y="2486025"/>
            <a:ext cx="2728912" cy="2163763"/>
            <a:chOff x="0" y="0"/>
            <a:chExt cx="1719" cy="1363"/>
          </a:xfrm>
        </p:grpSpPr>
        <p:sp>
          <p:nvSpPr>
            <p:cNvPr id="14354" name="Rectangle 7"/>
            <p:cNvSpPr>
              <a:spLocks noChangeArrowheads="1"/>
            </p:cNvSpPr>
            <p:nvPr/>
          </p:nvSpPr>
          <p:spPr bwMode="auto">
            <a:xfrm>
              <a:off x="1089" y="998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个位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5" name="Line 8"/>
            <p:cNvSpPr>
              <a:spLocks noChangeShapeType="1"/>
            </p:cNvSpPr>
            <p:nvPr/>
          </p:nvSpPr>
          <p:spPr bwMode="auto">
            <a:xfrm flipV="1">
              <a:off x="1407" y="0"/>
              <a:ext cx="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9"/>
            <p:cNvSpPr>
              <a:spLocks noChangeShapeType="1"/>
            </p:cNvSpPr>
            <p:nvPr/>
          </p:nvSpPr>
          <p:spPr bwMode="auto">
            <a:xfrm flipV="1">
              <a:off x="817" y="0"/>
              <a:ext cx="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10"/>
            <p:cNvSpPr>
              <a:spLocks noChangeShapeType="1"/>
            </p:cNvSpPr>
            <p:nvPr/>
          </p:nvSpPr>
          <p:spPr bwMode="auto">
            <a:xfrm flipV="1">
              <a:off x="273" y="0"/>
              <a:ext cx="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Rectangle 11"/>
            <p:cNvSpPr>
              <a:spLocks noChangeArrowheads="1"/>
            </p:cNvSpPr>
            <p:nvPr/>
          </p:nvSpPr>
          <p:spPr bwMode="auto">
            <a:xfrm>
              <a:off x="0" y="996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百位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9" name="Oval 12"/>
            <p:cNvSpPr>
              <a:spLocks noChangeArrowheads="1"/>
            </p:cNvSpPr>
            <p:nvPr/>
          </p:nvSpPr>
          <p:spPr bwMode="auto">
            <a:xfrm rot="5391490">
              <a:off x="729" y="814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60" name="Oval 13"/>
            <p:cNvSpPr>
              <a:spLocks noChangeArrowheads="1"/>
            </p:cNvSpPr>
            <p:nvPr/>
          </p:nvSpPr>
          <p:spPr bwMode="auto">
            <a:xfrm rot="5391490">
              <a:off x="729" y="678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61" name="Oval 14"/>
            <p:cNvSpPr>
              <a:spLocks noChangeArrowheads="1"/>
            </p:cNvSpPr>
            <p:nvPr/>
          </p:nvSpPr>
          <p:spPr bwMode="auto">
            <a:xfrm rot="5391490">
              <a:off x="729" y="542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62" name="Oval 15"/>
            <p:cNvSpPr>
              <a:spLocks noChangeArrowheads="1"/>
            </p:cNvSpPr>
            <p:nvPr/>
          </p:nvSpPr>
          <p:spPr bwMode="auto">
            <a:xfrm rot="5391490">
              <a:off x="1318" y="678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63" name="Oval 19"/>
            <p:cNvSpPr>
              <a:spLocks noChangeArrowheads="1"/>
            </p:cNvSpPr>
            <p:nvPr/>
          </p:nvSpPr>
          <p:spPr bwMode="auto">
            <a:xfrm rot="5391490">
              <a:off x="729" y="406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/>
            <a:p>
              <a:pPr marL="342900" indent="-342900" algn="ctr"/>
              <a:endParaRPr lang="zh-CN" altLang="en-US" sz="3200"/>
            </a:p>
          </p:txBody>
        </p:sp>
        <p:sp>
          <p:nvSpPr>
            <p:cNvPr id="14364" name="Oval 20"/>
            <p:cNvSpPr>
              <a:spLocks noChangeArrowheads="1"/>
            </p:cNvSpPr>
            <p:nvPr/>
          </p:nvSpPr>
          <p:spPr bwMode="auto">
            <a:xfrm rot="5391490">
              <a:off x="1318" y="814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65" name="Oval 74"/>
            <p:cNvSpPr>
              <a:spLocks noChangeArrowheads="1"/>
            </p:cNvSpPr>
            <p:nvPr/>
          </p:nvSpPr>
          <p:spPr bwMode="auto">
            <a:xfrm rot="5391490">
              <a:off x="1318" y="534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</p:grpSp>
      <p:grpSp>
        <p:nvGrpSpPr>
          <p:cNvPr id="14366" name="Group 122"/>
          <p:cNvGrpSpPr/>
          <p:nvPr/>
        </p:nvGrpSpPr>
        <p:grpSpPr bwMode="auto">
          <a:xfrm>
            <a:off x="6067425" y="2493963"/>
            <a:ext cx="2728913" cy="2163762"/>
            <a:chOff x="0" y="0"/>
            <a:chExt cx="1719" cy="1363"/>
          </a:xfrm>
        </p:grpSpPr>
        <p:sp>
          <p:nvSpPr>
            <p:cNvPr id="14367" name="Line 36"/>
            <p:cNvSpPr>
              <a:spLocks noChangeShapeType="1"/>
            </p:cNvSpPr>
            <p:nvPr/>
          </p:nvSpPr>
          <p:spPr bwMode="auto">
            <a:xfrm flipV="1">
              <a:off x="862" y="0"/>
              <a:ext cx="0" cy="9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Line 37"/>
            <p:cNvSpPr>
              <a:spLocks noChangeShapeType="1"/>
            </p:cNvSpPr>
            <p:nvPr/>
          </p:nvSpPr>
          <p:spPr bwMode="auto">
            <a:xfrm flipV="1">
              <a:off x="272" y="45"/>
              <a:ext cx="0" cy="9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Rectangle 61"/>
            <p:cNvSpPr>
              <a:spLocks noChangeArrowheads="1"/>
            </p:cNvSpPr>
            <p:nvPr/>
          </p:nvSpPr>
          <p:spPr bwMode="auto">
            <a:xfrm>
              <a:off x="1089" y="998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个位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0" name="Rectangle 65"/>
            <p:cNvSpPr>
              <a:spLocks noChangeArrowheads="1"/>
            </p:cNvSpPr>
            <p:nvPr/>
          </p:nvSpPr>
          <p:spPr bwMode="auto">
            <a:xfrm>
              <a:off x="544" y="998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十位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1" name="Rectangle 69"/>
            <p:cNvSpPr>
              <a:spLocks noChangeArrowheads="1"/>
            </p:cNvSpPr>
            <p:nvPr/>
          </p:nvSpPr>
          <p:spPr bwMode="auto">
            <a:xfrm>
              <a:off x="0" y="998"/>
              <a:ext cx="63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百位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72" name="Oval 80"/>
            <p:cNvSpPr>
              <a:spLocks noChangeArrowheads="1"/>
            </p:cNvSpPr>
            <p:nvPr/>
          </p:nvSpPr>
          <p:spPr bwMode="auto">
            <a:xfrm rot="5391490">
              <a:off x="774" y="814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3" name="Oval 81"/>
            <p:cNvSpPr>
              <a:spLocks noChangeArrowheads="1"/>
            </p:cNvSpPr>
            <p:nvPr/>
          </p:nvSpPr>
          <p:spPr bwMode="auto">
            <a:xfrm rot="5391490">
              <a:off x="774" y="678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4" name="Oval 82"/>
            <p:cNvSpPr>
              <a:spLocks noChangeArrowheads="1"/>
            </p:cNvSpPr>
            <p:nvPr/>
          </p:nvSpPr>
          <p:spPr bwMode="auto">
            <a:xfrm rot="5391490">
              <a:off x="774" y="542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5" name="Oval 83"/>
            <p:cNvSpPr>
              <a:spLocks noChangeArrowheads="1"/>
            </p:cNvSpPr>
            <p:nvPr/>
          </p:nvSpPr>
          <p:spPr bwMode="auto">
            <a:xfrm rot="5391490">
              <a:off x="774" y="269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6" name="Oval 84"/>
            <p:cNvSpPr>
              <a:spLocks noChangeArrowheads="1"/>
            </p:cNvSpPr>
            <p:nvPr/>
          </p:nvSpPr>
          <p:spPr bwMode="auto">
            <a:xfrm rot="5391490">
              <a:off x="774" y="406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7" name="Oval 85"/>
            <p:cNvSpPr>
              <a:spLocks noChangeArrowheads="1"/>
            </p:cNvSpPr>
            <p:nvPr/>
          </p:nvSpPr>
          <p:spPr bwMode="auto">
            <a:xfrm rot="5391490">
              <a:off x="1318" y="806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8" name="Oval 86"/>
            <p:cNvSpPr>
              <a:spLocks noChangeArrowheads="1"/>
            </p:cNvSpPr>
            <p:nvPr/>
          </p:nvSpPr>
          <p:spPr bwMode="auto">
            <a:xfrm rot="5391490">
              <a:off x="774" y="133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79" name="Oval 88"/>
            <p:cNvSpPr>
              <a:spLocks noChangeArrowheads="1"/>
            </p:cNvSpPr>
            <p:nvPr/>
          </p:nvSpPr>
          <p:spPr bwMode="auto">
            <a:xfrm rot="5391490">
              <a:off x="1318" y="678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80" name="Oval 89"/>
            <p:cNvSpPr>
              <a:spLocks noChangeArrowheads="1"/>
            </p:cNvSpPr>
            <p:nvPr/>
          </p:nvSpPr>
          <p:spPr bwMode="auto">
            <a:xfrm rot="5391490">
              <a:off x="1318" y="542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81" name="Oval 90"/>
            <p:cNvSpPr>
              <a:spLocks noChangeArrowheads="1"/>
            </p:cNvSpPr>
            <p:nvPr/>
          </p:nvSpPr>
          <p:spPr bwMode="auto">
            <a:xfrm rot="5391490">
              <a:off x="1318" y="406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82" name="Oval 91"/>
            <p:cNvSpPr>
              <a:spLocks noChangeArrowheads="1"/>
            </p:cNvSpPr>
            <p:nvPr/>
          </p:nvSpPr>
          <p:spPr bwMode="auto">
            <a:xfrm rot="5391490">
              <a:off x="1318" y="269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83" name="Oval 92"/>
            <p:cNvSpPr>
              <a:spLocks noChangeArrowheads="1"/>
            </p:cNvSpPr>
            <p:nvPr/>
          </p:nvSpPr>
          <p:spPr bwMode="auto">
            <a:xfrm rot="5391490">
              <a:off x="1318" y="133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84" name="Oval 93"/>
            <p:cNvSpPr>
              <a:spLocks noChangeArrowheads="1"/>
            </p:cNvSpPr>
            <p:nvPr/>
          </p:nvSpPr>
          <p:spPr bwMode="auto">
            <a:xfrm rot="5391490">
              <a:off x="1318" y="-3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</p:grpSp>
      <p:grpSp>
        <p:nvGrpSpPr>
          <p:cNvPr id="14385" name="Group 123"/>
          <p:cNvGrpSpPr/>
          <p:nvPr/>
        </p:nvGrpSpPr>
        <p:grpSpPr bwMode="auto">
          <a:xfrm>
            <a:off x="3214688" y="2557463"/>
            <a:ext cx="2728912" cy="2092325"/>
            <a:chOff x="0" y="0"/>
            <a:chExt cx="1719" cy="1318"/>
          </a:xfrm>
        </p:grpSpPr>
        <p:sp>
          <p:nvSpPr>
            <p:cNvPr id="14386" name="Line 29"/>
            <p:cNvSpPr>
              <a:spLocks noChangeShapeType="1"/>
            </p:cNvSpPr>
            <p:nvPr/>
          </p:nvSpPr>
          <p:spPr bwMode="auto">
            <a:xfrm flipV="1">
              <a:off x="363" y="46"/>
              <a:ext cx="0" cy="90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Line 30"/>
            <p:cNvSpPr>
              <a:spLocks noChangeShapeType="1"/>
            </p:cNvSpPr>
            <p:nvPr/>
          </p:nvSpPr>
          <p:spPr bwMode="auto">
            <a:xfrm flipV="1">
              <a:off x="907" y="0"/>
              <a:ext cx="0" cy="90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Line 31"/>
            <p:cNvSpPr>
              <a:spLocks noChangeShapeType="1"/>
            </p:cNvSpPr>
            <p:nvPr/>
          </p:nvSpPr>
          <p:spPr bwMode="auto">
            <a:xfrm flipV="1">
              <a:off x="1406" y="0"/>
              <a:ext cx="0" cy="90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Rectangle 60"/>
            <p:cNvSpPr>
              <a:spLocks noChangeArrowheads="1"/>
            </p:cNvSpPr>
            <p:nvPr/>
          </p:nvSpPr>
          <p:spPr bwMode="auto">
            <a:xfrm>
              <a:off x="1089" y="953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个位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90" name="Rectangle 64"/>
            <p:cNvSpPr>
              <a:spLocks noChangeArrowheads="1"/>
            </p:cNvSpPr>
            <p:nvPr/>
          </p:nvSpPr>
          <p:spPr bwMode="auto">
            <a:xfrm>
              <a:off x="544" y="953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十位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91" name="Rectangle 70"/>
            <p:cNvSpPr>
              <a:spLocks noChangeArrowheads="1"/>
            </p:cNvSpPr>
            <p:nvPr/>
          </p:nvSpPr>
          <p:spPr bwMode="auto">
            <a:xfrm>
              <a:off x="0" y="953"/>
              <a:ext cx="63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百位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92" name="Oval 71"/>
            <p:cNvSpPr>
              <a:spLocks noChangeArrowheads="1"/>
            </p:cNvSpPr>
            <p:nvPr/>
          </p:nvSpPr>
          <p:spPr bwMode="auto">
            <a:xfrm rot="5391490">
              <a:off x="1318" y="761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3" name="Oval 72"/>
            <p:cNvSpPr>
              <a:spLocks noChangeArrowheads="1"/>
            </p:cNvSpPr>
            <p:nvPr/>
          </p:nvSpPr>
          <p:spPr bwMode="auto">
            <a:xfrm rot="5391490">
              <a:off x="1318" y="353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4" name="Oval 73"/>
            <p:cNvSpPr>
              <a:spLocks noChangeArrowheads="1"/>
            </p:cNvSpPr>
            <p:nvPr/>
          </p:nvSpPr>
          <p:spPr bwMode="auto">
            <a:xfrm rot="5391490">
              <a:off x="819" y="217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5" name="Oval 75"/>
            <p:cNvSpPr>
              <a:spLocks noChangeArrowheads="1"/>
            </p:cNvSpPr>
            <p:nvPr/>
          </p:nvSpPr>
          <p:spPr bwMode="auto">
            <a:xfrm rot="5391490">
              <a:off x="819" y="497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6" name="Oval 76"/>
            <p:cNvSpPr>
              <a:spLocks noChangeArrowheads="1"/>
            </p:cNvSpPr>
            <p:nvPr/>
          </p:nvSpPr>
          <p:spPr bwMode="auto">
            <a:xfrm rot="5391490">
              <a:off x="819" y="761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7" name="Oval 77"/>
            <p:cNvSpPr>
              <a:spLocks noChangeArrowheads="1"/>
            </p:cNvSpPr>
            <p:nvPr/>
          </p:nvSpPr>
          <p:spPr bwMode="auto">
            <a:xfrm rot="5391490">
              <a:off x="819" y="625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8" name="Oval 78"/>
            <p:cNvSpPr>
              <a:spLocks noChangeArrowheads="1"/>
            </p:cNvSpPr>
            <p:nvPr/>
          </p:nvSpPr>
          <p:spPr bwMode="auto">
            <a:xfrm rot="5391490">
              <a:off x="1318" y="625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399" name="Oval 79"/>
            <p:cNvSpPr>
              <a:spLocks noChangeArrowheads="1"/>
            </p:cNvSpPr>
            <p:nvPr/>
          </p:nvSpPr>
          <p:spPr bwMode="auto">
            <a:xfrm rot="5391490">
              <a:off x="1318" y="489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4400" name="Oval 99"/>
            <p:cNvSpPr>
              <a:spLocks noChangeArrowheads="1"/>
            </p:cNvSpPr>
            <p:nvPr/>
          </p:nvSpPr>
          <p:spPr bwMode="auto">
            <a:xfrm rot="5391490">
              <a:off x="819" y="353"/>
              <a:ext cx="144" cy="24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</p:grpSp>
      <p:sp>
        <p:nvSpPr>
          <p:cNvPr id="26737" name="Text Box 111"/>
          <p:cNvSpPr txBox="1">
            <a:spLocks noChangeArrowheads="1"/>
          </p:cNvSpPr>
          <p:nvPr/>
        </p:nvSpPr>
        <p:spPr bwMode="auto">
          <a:xfrm>
            <a:off x="2354263" y="4573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3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38" name="Text Box 112"/>
          <p:cNvSpPr txBox="1">
            <a:spLocks noChangeArrowheads="1"/>
          </p:cNvSpPr>
          <p:nvPr/>
        </p:nvSpPr>
        <p:spPr bwMode="auto">
          <a:xfrm>
            <a:off x="8088313" y="4562475"/>
            <a:ext cx="488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7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39" name="Text Box 113"/>
          <p:cNvSpPr txBox="1">
            <a:spLocks noChangeArrowheads="1"/>
          </p:cNvSpPr>
          <p:nvPr/>
        </p:nvSpPr>
        <p:spPr bwMode="auto">
          <a:xfrm>
            <a:off x="7208838" y="4562475"/>
            <a:ext cx="488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6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0" name="Text Box 114"/>
          <p:cNvSpPr txBox="1">
            <a:spLocks noChangeArrowheads="1"/>
          </p:cNvSpPr>
          <p:nvPr/>
        </p:nvSpPr>
        <p:spPr bwMode="auto">
          <a:xfrm>
            <a:off x="5219700" y="4573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4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1" name="Text Box 115"/>
          <p:cNvSpPr txBox="1">
            <a:spLocks noChangeArrowheads="1"/>
          </p:cNvSpPr>
          <p:nvPr/>
        </p:nvSpPr>
        <p:spPr bwMode="auto">
          <a:xfrm>
            <a:off x="4356100" y="4573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5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14406" name="Text Box 121"/>
          <p:cNvSpPr txBox="1">
            <a:spLocks noChangeArrowheads="1"/>
          </p:cNvSpPr>
          <p:nvPr/>
        </p:nvSpPr>
        <p:spPr bwMode="auto">
          <a:xfrm>
            <a:off x="681038" y="976313"/>
            <a:ext cx="41767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</a:rPr>
              <a:t>写一写，读一读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26748" name="Text Box 125"/>
          <p:cNvSpPr txBox="1">
            <a:spLocks noChangeArrowheads="1"/>
          </p:cNvSpPr>
          <p:nvPr/>
        </p:nvSpPr>
        <p:spPr bwMode="auto">
          <a:xfrm>
            <a:off x="466725" y="5222875"/>
            <a:ext cx="2449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读作：四十三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  <p:sp>
        <p:nvSpPr>
          <p:cNvPr id="26749" name="Text Box 126"/>
          <p:cNvSpPr txBox="1">
            <a:spLocks noChangeArrowheads="1"/>
          </p:cNvSpPr>
          <p:nvPr/>
        </p:nvSpPr>
        <p:spPr bwMode="auto">
          <a:xfrm>
            <a:off x="3348038" y="5221288"/>
            <a:ext cx="2449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读作：五十四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  <p:sp>
        <p:nvSpPr>
          <p:cNvPr id="26750" name="Text Box 127"/>
          <p:cNvSpPr txBox="1">
            <a:spLocks noChangeArrowheads="1"/>
          </p:cNvSpPr>
          <p:nvPr/>
        </p:nvSpPr>
        <p:spPr bwMode="auto">
          <a:xfrm>
            <a:off x="6213475" y="5230813"/>
            <a:ext cx="2449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读作：六十七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7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6737" grpId="0"/>
      <p:bldP spid="26738" grpId="0"/>
      <p:bldP spid="26739" grpId="0"/>
      <p:bldP spid="26740" grpId="0"/>
      <p:bldP spid="26741" grpId="0"/>
      <p:bldP spid="26748" grpId="0"/>
      <p:bldP spid="26749" grpId="0"/>
      <p:bldP spid="267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Text Box 16"/>
          <p:cNvSpPr txBox="1">
            <a:spLocks noChangeArrowheads="1"/>
          </p:cNvSpPr>
          <p:nvPr/>
        </p:nvSpPr>
        <p:spPr bwMode="auto">
          <a:xfrm>
            <a:off x="1330325" y="422433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dirty="0">
                <a:latin typeface="Times New Roman" panose="02020603050405020304" pitchFamily="18" charset="0"/>
              </a:rPr>
              <a:t>4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16387" name="Line 33"/>
          <p:cNvSpPr>
            <a:spLocks noChangeShapeType="1"/>
          </p:cNvSpPr>
          <p:nvPr/>
        </p:nvSpPr>
        <p:spPr bwMode="auto">
          <a:xfrm flipV="1">
            <a:off x="682625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34"/>
          <p:cNvSpPr>
            <a:spLocks noChangeShapeType="1"/>
          </p:cNvSpPr>
          <p:nvPr/>
        </p:nvSpPr>
        <p:spPr bwMode="auto">
          <a:xfrm flipV="1">
            <a:off x="1619250" y="2281238"/>
            <a:ext cx="0" cy="13668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35"/>
          <p:cNvSpPr>
            <a:spLocks noChangeShapeType="1"/>
          </p:cNvSpPr>
          <p:nvPr/>
        </p:nvSpPr>
        <p:spPr bwMode="auto">
          <a:xfrm flipV="1">
            <a:off x="2411413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38"/>
          <p:cNvSpPr>
            <a:spLocks noChangeShapeType="1"/>
          </p:cNvSpPr>
          <p:nvPr/>
        </p:nvSpPr>
        <p:spPr bwMode="auto">
          <a:xfrm flipV="1">
            <a:off x="3851275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39"/>
          <p:cNvSpPr>
            <a:spLocks noChangeShapeType="1"/>
          </p:cNvSpPr>
          <p:nvPr/>
        </p:nvSpPr>
        <p:spPr bwMode="auto">
          <a:xfrm flipV="1">
            <a:off x="5507038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2" name="Group 40"/>
          <p:cNvGrpSpPr/>
          <p:nvPr/>
        </p:nvGrpSpPr>
        <p:grpSpPr bwMode="auto">
          <a:xfrm>
            <a:off x="6299200" y="3721100"/>
            <a:ext cx="2555875" cy="576263"/>
            <a:chOff x="0" y="0"/>
            <a:chExt cx="1680" cy="1248"/>
          </a:xfrm>
        </p:grpSpPr>
        <p:sp>
          <p:nvSpPr>
            <p:cNvPr id="16393" name="Rectangle 41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6394" name="Line 42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Line 43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6" name="Group 44"/>
          <p:cNvGrpSpPr/>
          <p:nvPr/>
        </p:nvGrpSpPr>
        <p:grpSpPr bwMode="auto">
          <a:xfrm>
            <a:off x="3348038" y="3721100"/>
            <a:ext cx="2555875" cy="576263"/>
            <a:chOff x="0" y="0"/>
            <a:chExt cx="1680" cy="1248"/>
          </a:xfrm>
        </p:grpSpPr>
        <p:sp>
          <p:nvSpPr>
            <p:cNvPr id="16397" name="Rectangle 45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6398" name="Line 46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47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0" name="Group 48"/>
          <p:cNvGrpSpPr/>
          <p:nvPr/>
        </p:nvGrpSpPr>
        <p:grpSpPr bwMode="auto">
          <a:xfrm>
            <a:off x="322263" y="3721100"/>
            <a:ext cx="2555875" cy="576263"/>
            <a:chOff x="0" y="0"/>
            <a:chExt cx="1680" cy="1248"/>
          </a:xfrm>
        </p:grpSpPr>
        <p:sp>
          <p:nvSpPr>
            <p:cNvPr id="16401" name="Rectangle 49"/>
            <p:cNvSpPr>
              <a:spLocks noChangeArrowheads="1"/>
            </p:cNvSpPr>
            <p:nvPr/>
          </p:nvSpPr>
          <p:spPr bwMode="auto">
            <a:xfrm>
              <a:off x="0" y="0"/>
              <a:ext cx="1680" cy="1248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6402" name="Line 50"/>
            <p:cNvSpPr>
              <a:spLocks noChangeShapeType="1"/>
            </p:cNvSpPr>
            <p:nvPr/>
          </p:nvSpPr>
          <p:spPr bwMode="auto">
            <a:xfrm>
              <a:off x="1104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Line 51"/>
            <p:cNvSpPr>
              <a:spLocks noChangeShapeType="1"/>
            </p:cNvSpPr>
            <p:nvPr/>
          </p:nvSpPr>
          <p:spPr bwMode="auto">
            <a:xfrm>
              <a:off x="528" y="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4" name="Line 52"/>
          <p:cNvSpPr>
            <a:spLocks noChangeShapeType="1"/>
          </p:cNvSpPr>
          <p:nvPr/>
        </p:nvSpPr>
        <p:spPr bwMode="auto">
          <a:xfrm flipV="1">
            <a:off x="8388350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Line 53"/>
          <p:cNvSpPr>
            <a:spLocks noChangeShapeType="1"/>
          </p:cNvSpPr>
          <p:nvPr/>
        </p:nvSpPr>
        <p:spPr bwMode="auto">
          <a:xfrm flipV="1">
            <a:off x="4572000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Line 54"/>
          <p:cNvSpPr>
            <a:spLocks noChangeShapeType="1"/>
          </p:cNvSpPr>
          <p:nvPr/>
        </p:nvSpPr>
        <p:spPr bwMode="auto">
          <a:xfrm flipV="1">
            <a:off x="7523163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Line 55"/>
          <p:cNvSpPr>
            <a:spLocks noChangeShapeType="1"/>
          </p:cNvSpPr>
          <p:nvPr/>
        </p:nvSpPr>
        <p:spPr bwMode="auto">
          <a:xfrm flipV="1">
            <a:off x="6659563" y="2281238"/>
            <a:ext cx="0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Rectangle 56"/>
          <p:cNvSpPr>
            <a:spLocks noChangeArrowheads="1"/>
          </p:cNvSpPr>
          <p:nvPr/>
        </p:nvSpPr>
        <p:spPr bwMode="auto">
          <a:xfrm>
            <a:off x="179388" y="3717925"/>
            <a:ext cx="10080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百位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09" name="Rectangle 57"/>
          <p:cNvSpPr>
            <a:spLocks noChangeArrowheads="1"/>
          </p:cNvSpPr>
          <p:nvPr/>
        </p:nvSpPr>
        <p:spPr bwMode="auto">
          <a:xfrm>
            <a:off x="1979613" y="371792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0" name="Rectangle 58"/>
          <p:cNvSpPr>
            <a:spLocks noChangeArrowheads="1"/>
          </p:cNvSpPr>
          <p:nvPr/>
        </p:nvSpPr>
        <p:spPr bwMode="auto">
          <a:xfrm>
            <a:off x="4930775" y="371792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1" name="Rectangle 59"/>
          <p:cNvSpPr>
            <a:spLocks noChangeArrowheads="1"/>
          </p:cNvSpPr>
          <p:nvPr/>
        </p:nvSpPr>
        <p:spPr bwMode="auto">
          <a:xfrm>
            <a:off x="7883525" y="371792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个位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2" name="Rectangle 62"/>
          <p:cNvSpPr>
            <a:spLocks noChangeArrowheads="1"/>
          </p:cNvSpPr>
          <p:nvPr/>
        </p:nvSpPr>
        <p:spPr bwMode="auto">
          <a:xfrm>
            <a:off x="1042988" y="3721100"/>
            <a:ext cx="10080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3" name="Rectangle 63"/>
          <p:cNvSpPr>
            <a:spLocks noChangeArrowheads="1"/>
          </p:cNvSpPr>
          <p:nvPr/>
        </p:nvSpPr>
        <p:spPr bwMode="auto">
          <a:xfrm>
            <a:off x="4138613" y="371792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4" name="Rectangle 66"/>
          <p:cNvSpPr>
            <a:spLocks noChangeArrowheads="1"/>
          </p:cNvSpPr>
          <p:nvPr/>
        </p:nvSpPr>
        <p:spPr bwMode="auto">
          <a:xfrm>
            <a:off x="7019925" y="371792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十位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5" name="Rectangle 67"/>
          <p:cNvSpPr>
            <a:spLocks noChangeArrowheads="1"/>
          </p:cNvSpPr>
          <p:nvPr/>
        </p:nvSpPr>
        <p:spPr bwMode="auto">
          <a:xfrm>
            <a:off x="3275013" y="3717925"/>
            <a:ext cx="10080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百位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6" name="Rectangle 68"/>
          <p:cNvSpPr>
            <a:spLocks noChangeArrowheads="1"/>
          </p:cNvSpPr>
          <p:nvPr/>
        </p:nvSpPr>
        <p:spPr bwMode="auto">
          <a:xfrm>
            <a:off x="6156325" y="3717925"/>
            <a:ext cx="1008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百位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17" name="Oval 87"/>
          <p:cNvSpPr>
            <a:spLocks noChangeArrowheads="1"/>
          </p:cNvSpPr>
          <p:nvPr/>
        </p:nvSpPr>
        <p:spPr bwMode="auto">
          <a:xfrm rot="5391490">
            <a:off x="1479550" y="34163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18" name="Oval 94"/>
          <p:cNvSpPr>
            <a:spLocks noChangeArrowheads="1"/>
          </p:cNvSpPr>
          <p:nvPr/>
        </p:nvSpPr>
        <p:spPr bwMode="auto">
          <a:xfrm rot="5391490">
            <a:off x="1479550" y="32004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19" name="Oval 95"/>
          <p:cNvSpPr>
            <a:spLocks noChangeArrowheads="1"/>
          </p:cNvSpPr>
          <p:nvPr/>
        </p:nvSpPr>
        <p:spPr bwMode="auto">
          <a:xfrm rot="5391490">
            <a:off x="1479550" y="29845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0" name="Oval 96"/>
          <p:cNvSpPr>
            <a:spLocks noChangeArrowheads="1"/>
          </p:cNvSpPr>
          <p:nvPr/>
        </p:nvSpPr>
        <p:spPr bwMode="auto">
          <a:xfrm rot="5391490">
            <a:off x="4410075" y="34163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1" name="Oval 97"/>
          <p:cNvSpPr>
            <a:spLocks noChangeArrowheads="1"/>
          </p:cNvSpPr>
          <p:nvPr/>
        </p:nvSpPr>
        <p:spPr bwMode="auto">
          <a:xfrm rot="5391490">
            <a:off x="1479550" y="27686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2" name="Oval 98"/>
          <p:cNvSpPr>
            <a:spLocks noChangeArrowheads="1"/>
          </p:cNvSpPr>
          <p:nvPr/>
        </p:nvSpPr>
        <p:spPr bwMode="auto">
          <a:xfrm rot="5391490">
            <a:off x="4410075" y="32004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3" name="Oval 100"/>
          <p:cNvSpPr>
            <a:spLocks noChangeArrowheads="1"/>
          </p:cNvSpPr>
          <p:nvPr/>
        </p:nvSpPr>
        <p:spPr bwMode="auto">
          <a:xfrm rot="5391490">
            <a:off x="4410075" y="29972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4" name="Oval 101"/>
          <p:cNvSpPr>
            <a:spLocks noChangeArrowheads="1"/>
          </p:cNvSpPr>
          <p:nvPr/>
        </p:nvSpPr>
        <p:spPr bwMode="auto">
          <a:xfrm rot="5391490">
            <a:off x="4410075" y="27686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5" name="Oval 102"/>
          <p:cNvSpPr>
            <a:spLocks noChangeArrowheads="1"/>
          </p:cNvSpPr>
          <p:nvPr/>
        </p:nvSpPr>
        <p:spPr bwMode="auto">
          <a:xfrm rot="5391490">
            <a:off x="4410075" y="2552700"/>
            <a:ext cx="22860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6" name="Oval 103"/>
          <p:cNvSpPr>
            <a:spLocks noChangeArrowheads="1"/>
          </p:cNvSpPr>
          <p:nvPr/>
        </p:nvSpPr>
        <p:spPr bwMode="auto">
          <a:xfrm rot="5391490">
            <a:off x="7402513" y="3455988"/>
            <a:ext cx="14605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7" name="Oval 104"/>
          <p:cNvSpPr>
            <a:spLocks noChangeArrowheads="1"/>
          </p:cNvSpPr>
          <p:nvPr/>
        </p:nvSpPr>
        <p:spPr bwMode="auto">
          <a:xfrm rot="5391490">
            <a:off x="7405687" y="2451101"/>
            <a:ext cx="142875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8" name="Oval 105"/>
          <p:cNvSpPr>
            <a:spLocks noChangeArrowheads="1"/>
          </p:cNvSpPr>
          <p:nvPr/>
        </p:nvSpPr>
        <p:spPr bwMode="auto">
          <a:xfrm rot="5391490">
            <a:off x="7402513" y="3313113"/>
            <a:ext cx="14605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29" name="Oval 106"/>
          <p:cNvSpPr>
            <a:spLocks noChangeArrowheads="1"/>
          </p:cNvSpPr>
          <p:nvPr/>
        </p:nvSpPr>
        <p:spPr bwMode="auto">
          <a:xfrm rot="5391490">
            <a:off x="7403306" y="3167857"/>
            <a:ext cx="144463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30" name="Oval 107"/>
          <p:cNvSpPr>
            <a:spLocks noChangeArrowheads="1"/>
          </p:cNvSpPr>
          <p:nvPr/>
        </p:nvSpPr>
        <p:spPr bwMode="auto">
          <a:xfrm rot="5391490">
            <a:off x="7396956" y="3018632"/>
            <a:ext cx="157163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31" name="Oval 108"/>
          <p:cNvSpPr>
            <a:spLocks noChangeArrowheads="1"/>
          </p:cNvSpPr>
          <p:nvPr/>
        </p:nvSpPr>
        <p:spPr bwMode="auto">
          <a:xfrm rot="5391490">
            <a:off x="7402513" y="2881313"/>
            <a:ext cx="146050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32" name="Oval 109"/>
          <p:cNvSpPr>
            <a:spLocks noChangeArrowheads="1"/>
          </p:cNvSpPr>
          <p:nvPr/>
        </p:nvSpPr>
        <p:spPr bwMode="auto">
          <a:xfrm rot="5391490">
            <a:off x="7403306" y="2736057"/>
            <a:ext cx="144463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6433" name="Oval 110"/>
          <p:cNvSpPr>
            <a:spLocks noChangeArrowheads="1"/>
          </p:cNvSpPr>
          <p:nvPr/>
        </p:nvSpPr>
        <p:spPr bwMode="auto">
          <a:xfrm rot="5391490">
            <a:off x="7404894" y="2596357"/>
            <a:ext cx="141287" cy="381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26742" name="Text Box 116"/>
          <p:cNvSpPr txBox="1">
            <a:spLocks noChangeArrowheads="1"/>
          </p:cNvSpPr>
          <p:nvPr/>
        </p:nvSpPr>
        <p:spPr bwMode="auto">
          <a:xfrm>
            <a:off x="8172450" y="4192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0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3" name="Text Box 117"/>
          <p:cNvSpPr txBox="1">
            <a:spLocks noChangeArrowheads="1"/>
          </p:cNvSpPr>
          <p:nvPr/>
        </p:nvSpPr>
        <p:spPr bwMode="auto">
          <a:xfrm>
            <a:off x="7307263" y="419258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8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4" name="Text Box 118"/>
          <p:cNvSpPr txBox="1">
            <a:spLocks noChangeArrowheads="1"/>
          </p:cNvSpPr>
          <p:nvPr/>
        </p:nvSpPr>
        <p:spPr bwMode="auto">
          <a:xfrm>
            <a:off x="5291138" y="422433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0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5" name="Text Box 119"/>
          <p:cNvSpPr txBox="1">
            <a:spLocks noChangeArrowheads="1"/>
          </p:cNvSpPr>
          <p:nvPr/>
        </p:nvSpPr>
        <p:spPr bwMode="auto">
          <a:xfrm>
            <a:off x="4370388" y="422433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5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46" name="Text Box 120"/>
          <p:cNvSpPr txBox="1">
            <a:spLocks noChangeArrowheads="1"/>
          </p:cNvSpPr>
          <p:nvPr/>
        </p:nvSpPr>
        <p:spPr bwMode="auto">
          <a:xfrm>
            <a:off x="2138363" y="4224338"/>
            <a:ext cx="4889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latin typeface="Times New Roman" panose="02020603050405020304" pitchFamily="18" charset="0"/>
              </a:rPr>
              <a:t>0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26751" name="Text Box 128"/>
          <p:cNvSpPr txBox="1">
            <a:spLocks noChangeArrowheads="1"/>
          </p:cNvSpPr>
          <p:nvPr/>
        </p:nvSpPr>
        <p:spPr bwMode="auto">
          <a:xfrm>
            <a:off x="3492500" y="4930775"/>
            <a:ext cx="2378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 五十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  <p:sp>
        <p:nvSpPr>
          <p:cNvPr id="26752" name="Text Box 129"/>
          <p:cNvSpPr txBox="1">
            <a:spLocks noChangeArrowheads="1"/>
          </p:cNvSpPr>
          <p:nvPr/>
        </p:nvSpPr>
        <p:spPr bwMode="auto">
          <a:xfrm>
            <a:off x="6516688" y="4930775"/>
            <a:ext cx="2089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读作：八十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  <p:sp>
        <p:nvSpPr>
          <p:cNvPr id="26753" name="Text Box 130"/>
          <p:cNvSpPr txBox="1">
            <a:spLocks noChangeArrowheads="1"/>
          </p:cNvSpPr>
          <p:nvPr/>
        </p:nvSpPr>
        <p:spPr bwMode="auto">
          <a:xfrm>
            <a:off x="539750" y="4930775"/>
            <a:ext cx="2160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</a:rPr>
              <a:t>读作：四十</a:t>
            </a:r>
            <a:endParaRPr lang="zh-CN" altLang="en-US" sz="2800" b="1" dirty="0">
              <a:solidFill>
                <a:srgbClr val="9900FF"/>
              </a:solidFill>
            </a:endParaRPr>
          </a:p>
        </p:txBody>
      </p:sp>
      <p:sp>
        <p:nvSpPr>
          <p:cNvPr id="16442" name="Text Box 121"/>
          <p:cNvSpPr txBox="1">
            <a:spLocks noChangeArrowheads="1"/>
          </p:cNvSpPr>
          <p:nvPr/>
        </p:nvSpPr>
        <p:spPr bwMode="auto">
          <a:xfrm>
            <a:off x="681038" y="976313"/>
            <a:ext cx="41767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写一写，读一读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7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7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742" grpId="0"/>
      <p:bldP spid="26743" grpId="0"/>
      <p:bldP spid="26744" grpId="0"/>
      <p:bldP spid="26745" grpId="0"/>
      <p:bldP spid="26746" grpId="0"/>
      <p:bldP spid="26751" grpId="0"/>
      <p:bldP spid="26752" grpId="0"/>
      <p:bldP spid="267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ecf99fe2-c9d3-4299-9cc6-d90e6a687f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1185</Words>
  <Application>WPS 演示</Application>
  <PresentationFormat>全屏显示(4:3)</PresentationFormat>
  <Paragraphs>151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6</cp:revision>
  <dcterms:created xsi:type="dcterms:W3CDTF">2015-01-08T01:25:00Z</dcterms:created>
  <dcterms:modified xsi:type="dcterms:W3CDTF">2023-01-29T09:19:16Z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6644E8EEC28141EC9F537E3C3242BC32</vt:lpwstr>
  </property>
</Properties>
</file>