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318" r:id="rId4"/>
    <p:sldId id="272" r:id="rId5"/>
    <p:sldId id="273" r:id="rId7"/>
    <p:sldId id="274" r:id="rId8"/>
    <p:sldId id="291" r:id="rId9"/>
    <p:sldId id="292" r:id="rId10"/>
    <p:sldId id="317" r:id="rId11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7" userDrawn="1">
          <p15:clr>
            <a:srgbClr val="A4A3A4"/>
          </p15:clr>
        </p15:guide>
        <p15:guide id="2" pos="278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0000"/>
    <a:srgbClr val="F0BBA8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247"/>
        <p:guide pos="278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2" name="幻灯片图像占位符 3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12700" cmpd="sng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Char char="•"/>
              <a:defRPr sz="1200"/>
            </a:lvl1pPr>
          </a:lstStyle>
          <a:p>
            <a:fld id="{545861D6-139D-43B6-A049-0B898A659C2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67D3678-6692-4EC7-9F7E-0F93AB1AC05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6454BE6-47D2-4143-85AF-F9F7E9FD6E2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7218924-65CB-408C-8E46-EB5D33F96A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4B93726-0D60-4C92-94F0-549445AB4DD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3315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0490A40-7B13-4E74-B5DE-36944E045A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AA447-376A-4452-B9BB-0A3ACCD475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C7FD0D-77CA-4B5C-AB12-1D9B1EC13E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EFC4A9-83E7-4A75-8217-AFFF40DFB13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AA447-376A-4452-B9BB-0A3ACCD47557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5BE599-53A9-4EC7-BD92-6009E5222828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BD5472-9FF3-41BE-99E0-09253B4B5610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E212A4-37F7-4A5E-8F4F-33D5C75D197B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09AAC-0610-4E48-A7FD-4BAD0826C878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2DD5C-77FC-46C8-B5A0-5F2E053B92EA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14476-EF70-4FD9-A7D3-48F6FE6C63A5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A0473-6A0A-4BD5-8995-6A3810FAC6C6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5BE599-53A9-4EC7-BD92-6009E52228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E09A2-DD60-4E40-BBA5-19CFA81E8B9B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C7FD0D-77CA-4B5C-AB12-1D9B1EC13E5A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EFC4A9-83E7-4A75-8217-AFFF40DFB13C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BD5472-9FF3-41BE-99E0-09253B4B56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E212A4-37F7-4A5E-8F4F-33D5C75D19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09AAC-0610-4E48-A7FD-4BAD0826C8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62DD5C-77FC-46C8-B5A0-5F2E053B92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14476-EF70-4FD9-A7D3-48F6FE6C63A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7A0473-6A0A-4BD5-8995-6A3810FAC6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E09A2-DD60-4E40-BBA5-19CFA81E8B9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Char char="•"/>
              <a:defRPr sz="1400"/>
            </a:lvl1pPr>
          </a:lstStyle>
          <a:p>
            <a:fld id="{B865DA9C-4C0E-46A9-8E46-49D736A0C5C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400"/>
            </a:lvl1pPr>
          </a:lstStyle>
          <a:p>
            <a:pPr>
              <a:defRPr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Char char="•"/>
              <a:defRPr sz="1400"/>
            </a:lvl1pPr>
          </a:lstStyle>
          <a:p>
            <a:fld id="{B865DA9C-4C0E-46A9-8E46-49D736A0C5CF}" type="slidenum">
              <a:rPr lang="zh-CN" altLang="en-US">
                <a:solidFill>
                  <a:srgbClr val="000000"/>
                </a:solidFill>
              </a:rPr>
            </a:fld>
            <a:endParaRPr lang="zh-CN" altLang="en-US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0" y="1484784"/>
            <a:ext cx="3468688" cy="1008063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3075" name="Line 10"/>
          <p:cNvSpPr>
            <a:spLocks noChangeShapeType="1"/>
          </p:cNvSpPr>
          <p:nvPr/>
        </p:nvSpPr>
        <p:spPr bwMode="auto">
          <a:xfrm flipV="1">
            <a:off x="3143250" y="2445222"/>
            <a:ext cx="5508625" cy="26987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3175" y="1591147"/>
            <a:ext cx="8434388" cy="908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5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5000" b="1" noProof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第 三 单元   </a:t>
            </a:r>
            <a:r>
              <a:rPr lang="zh-CN" altLang="en-US" sz="50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en-US" altLang="zh-CN" sz="44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100</a:t>
            </a:r>
            <a:r>
              <a:rPr lang="zh-CN" altLang="en-US" sz="4400" b="1" noProof="1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以内数的认识</a:t>
            </a:r>
            <a:endParaRPr lang="zh-CN" altLang="en-US" sz="4400" b="1" noProof="1"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2946400" y="3212976"/>
            <a:ext cx="685800" cy="685800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endParaRPr lang="zh-CN" altLang="en-US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27000" y="3219326"/>
            <a:ext cx="8758238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3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第  </a:t>
            </a:r>
            <a:r>
              <a:rPr lang="en-US" altLang="zh-CN" sz="36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课时   数的顺序</a:t>
            </a:r>
            <a:endParaRPr lang="zh-CN" altLang="en-US" sz="3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表格 26625"/>
          <p:cNvGraphicFramePr/>
          <p:nvPr/>
        </p:nvGraphicFramePr>
        <p:xfrm>
          <a:off x="2193925" y="1196975"/>
          <a:ext cx="5722935" cy="5181600"/>
        </p:xfrm>
        <a:graphic>
          <a:graphicData uri="http://schemas.openxmlformats.org/drawingml/2006/table">
            <a:tbl>
              <a:tblPr/>
              <a:tblGrid>
                <a:gridCol w="539720"/>
                <a:gridCol w="605121"/>
                <a:gridCol w="572738"/>
                <a:gridCol w="571468"/>
                <a:gridCol w="573373"/>
                <a:gridCol w="571468"/>
                <a:gridCol w="571468"/>
                <a:gridCol w="572738"/>
                <a:gridCol w="571468"/>
                <a:gridCol w="573373"/>
              </a:tblGrid>
              <a:tr h="518160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46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77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88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91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</a:t>
                      </a:r>
                      <a:endParaRPr lang="en-US" altLang="zh-CN" sz="2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pSp>
        <p:nvGrpSpPr>
          <p:cNvPr id="4221" name="Group 125"/>
          <p:cNvGrpSpPr/>
          <p:nvPr/>
        </p:nvGrpSpPr>
        <p:grpSpPr bwMode="auto">
          <a:xfrm>
            <a:off x="469900" y="547688"/>
            <a:ext cx="5688013" cy="609600"/>
            <a:chOff x="0" y="0"/>
            <a:chExt cx="6578" cy="958"/>
          </a:xfrm>
        </p:grpSpPr>
        <p:sp>
          <p:nvSpPr>
            <p:cNvPr id="4222" name="TextBox 14"/>
            <p:cNvSpPr txBox="1">
              <a:spLocks noChangeArrowheads="1"/>
            </p:cNvSpPr>
            <p:nvPr/>
          </p:nvSpPr>
          <p:spPr bwMode="auto">
            <a:xfrm>
              <a:off x="1104" y="42"/>
              <a:ext cx="5474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/>
                <a:t>按数的顺序，在空格里填数。</a:t>
              </a:r>
              <a:endParaRPr lang="zh-CN" altLang="en-US" sz="2800" b="1" dirty="0"/>
            </a:p>
          </p:txBody>
        </p:sp>
        <p:pic>
          <p:nvPicPr>
            <p:cNvPr id="4223" name="图片 15" descr="2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0" y="0"/>
              <a:ext cx="1322" cy="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表格 27649"/>
          <p:cNvGraphicFramePr/>
          <p:nvPr/>
        </p:nvGraphicFramePr>
        <p:xfrm>
          <a:off x="1306513" y="881063"/>
          <a:ext cx="7488238" cy="5314946"/>
        </p:xfrm>
        <a:graphic>
          <a:graphicData uri="http://schemas.openxmlformats.org/drawingml/2006/table">
            <a:tbl>
              <a:tblPr/>
              <a:tblGrid>
                <a:gridCol w="769938"/>
                <a:gridCol w="776287"/>
                <a:gridCol w="733425"/>
                <a:gridCol w="769938"/>
                <a:gridCol w="733425"/>
                <a:gridCol w="769937"/>
                <a:gridCol w="733425"/>
                <a:gridCol w="735013"/>
                <a:gridCol w="733425"/>
                <a:gridCol w="733425"/>
              </a:tblGrid>
              <a:tr h="643255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9112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19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8158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22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23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24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25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26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27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28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29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30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31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33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34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35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37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38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39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40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41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42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43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44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45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46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47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48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49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8158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51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52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53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54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55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56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57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58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59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60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9112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61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62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63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64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65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66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67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68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69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70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71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72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73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74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75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76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77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78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79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80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9112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81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82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83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84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85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86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87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88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89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90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91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92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93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94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95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96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97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98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99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r>
                        <a:rPr lang="en-US" altLang="zh-CN" sz="28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100</a:t>
                      </a:r>
                      <a:endParaRPr lang="en-US" altLang="zh-CN" sz="28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1433" marR="91433" marT="45719" marB="45719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6269" name="Text Box 125"/>
          <p:cNvSpPr txBox="1">
            <a:spLocks noChangeArrowheads="1"/>
          </p:cNvSpPr>
          <p:nvPr/>
        </p:nvSpPr>
        <p:spPr bwMode="auto">
          <a:xfrm>
            <a:off x="371475" y="657225"/>
            <a:ext cx="703263" cy="1311275"/>
          </a:xfrm>
          <a:prstGeom prst="rect">
            <a:avLst/>
          </a:prstGeom>
          <a:solidFill>
            <a:srgbClr val="F0BB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4000" b="1">
                <a:latin typeface="宋体" panose="02010600030101010101" pitchFamily="2" charset="-122"/>
              </a:rPr>
              <a:t>答</a:t>
            </a:r>
            <a:endParaRPr lang="zh-CN" altLang="en-US" sz="4000" b="1">
              <a:latin typeface="宋体" panose="02010600030101010101" pitchFamily="2" charset="-122"/>
            </a:endParaRPr>
          </a:p>
          <a:p>
            <a:pPr eaLnBrk="0" hangingPunct="0"/>
            <a:r>
              <a:rPr lang="zh-CN" altLang="en-US" sz="4000" b="1">
                <a:latin typeface="宋体" panose="02010600030101010101" pitchFamily="2" charset="-122"/>
              </a:rPr>
              <a:t>案</a:t>
            </a:r>
            <a:endParaRPr lang="zh-CN" altLang="en-US" sz="4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986525" y="202827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2"/>
          <p:cNvGrpSpPr/>
          <p:nvPr/>
        </p:nvGrpSpPr>
        <p:grpSpPr bwMode="auto">
          <a:xfrm>
            <a:off x="611188" y="752475"/>
            <a:ext cx="4608512" cy="2230438"/>
            <a:chOff x="0" y="0"/>
            <a:chExt cx="7258" cy="3512"/>
          </a:xfrm>
        </p:grpSpPr>
        <p:pic>
          <p:nvPicPr>
            <p:cNvPr id="8195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112"/>
              <a:ext cx="2475" cy="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6" name="AutoShape 5"/>
            <p:cNvSpPr>
              <a:spLocks noChangeArrowheads="1"/>
            </p:cNvSpPr>
            <p:nvPr/>
          </p:nvSpPr>
          <p:spPr bwMode="auto">
            <a:xfrm>
              <a:off x="2438" y="0"/>
              <a:ext cx="4821" cy="1473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endParaRPr lang="en-US" altLang="zh-CN" sz="2800" b="1" dirty="0">
                <a:latin typeface="宋体" panose="02010600030101010101" pitchFamily="2" charset="-122"/>
              </a:endParaRPr>
            </a:p>
            <a:p>
              <a:pPr algn="ctr"/>
              <a:r>
                <a:rPr lang="zh-CN" altLang="en-US" sz="2800" b="1" dirty="0">
                  <a:latin typeface="宋体" panose="02010600030101010101" pitchFamily="2" charset="-122"/>
                </a:rPr>
                <a:t>观察表格中的数，</a:t>
              </a:r>
              <a:endParaRPr lang="en-US" sz="2800" b="1" dirty="0">
                <a:latin typeface="宋体" panose="02010600030101010101" pitchFamily="2" charset="-122"/>
              </a:endParaRPr>
            </a:p>
            <a:p>
              <a:pPr algn="ctr"/>
              <a:r>
                <a:rPr lang="zh-CN" altLang="en-US" sz="2800" b="1" dirty="0">
                  <a:latin typeface="宋体" panose="02010600030101010101" pitchFamily="2" charset="-122"/>
                </a:rPr>
                <a:t>你发现了什么？</a:t>
              </a:r>
              <a:endParaRPr lang="en-US" sz="2800" b="1" dirty="0">
                <a:latin typeface="宋体" panose="02010600030101010101" pitchFamily="2" charset="-122"/>
              </a:endParaRPr>
            </a:p>
            <a:p>
              <a:pPr algn="ctr"/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5"/>
          <p:cNvGrpSpPr/>
          <p:nvPr/>
        </p:nvGrpSpPr>
        <p:grpSpPr bwMode="auto">
          <a:xfrm>
            <a:off x="704850" y="4035425"/>
            <a:ext cx="4724400" cy="2112963"/>
            <a:chOff x="260" y="841"/>
            <a:chExt cx="7440" cy="3328"/>
          </a:xfrm>
        </p:grpSpPr>
        <p:pic>
          <p:nvPicPr>
            <p:cNvPr id="8198" name="图片 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60" y="841"/>
              <a:ext cx="1850" cy="3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9" name="AutoShape 5"/>
            <p:cNvSpPr>
              <a:spLocks noChangeArrowheads="1"/>
            </p:cNvSpPr>
            <p:nvPr/>
          </p:nvSpPr>
          <p:spPr bwMode="auto">
            <a:xfrm>
              <a:off x="2608" y="980"/>
              <a:ext cx="5092" cy="1700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CC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endParaRPr lang="en-US" altLang="zh-CN" sz="2800" b="1" dirty="0">
                <a:latin typeface="宋体" panose="02010600030101010101" pitchFamily="2" charset="-122"/>
              </a:endParaRPr>
            </a:p>
            <a:p>
              <a:pPr algn="ctr"/>
              <a:r>
                <a:rPr lang="zh-CN" altLang="en-US" sz="2800" b="1" dirty="0">
                  <a:latin typeface="宋体" panose="02010600030101010101" pitchFamily="2" charset="-122"/>
                </a:rPr>
                <a:t>竖着看，上一个数</a:t>
              </a:r>
              <a:endParaRPr lang="en-US" sz="2800" b="1" dirty="0">
                <a:latin typeface="宋体" panose="02010600030101010101" pitchFamily="2" charset="-122"/>
              </a:endParaRPr>
            </a:p>
            <a:p>
              <a:pPr algn="ctr"/>
              <a:r>
                <a:rPr lang="zh-CN" altLang="en-US" sz="2800" b="1" dirty="0">
                  <a:latin typeface="宋体" panose="02010600030101010101" pitchFamily="2" charset="-122"/>
                </a:rPr>
                <a:t>都比下一个数少</a:t>
              </a:r>
              <a:r>
                <a:rPr lang="en-US" altLang="zh-CN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zh-CN" altLang="en-US" sz="2800" b="1" dirty="0">
                  <a:latin typeface="宋体" panose="02010600030101010101" pitchFamily="2" charset="-122"/>
                </a:rPr>
                <a:t>。</a:t>
              </a:r>
              <a:endParaRPr lang="en-US" sz="2800" b="1" dirty="0">
                <a:latin typeface="宋体" panose="02010600030101010101" pitchFamily="2" charset="-122"/>
              </a:endParaRPr>
            </a:p>
            <a:p>
              <a:pPr algn="ctr"/>
              <a:endParaRPr lang="zh-CN" altLang="en-US" sz="2800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Group 8"/>
          <p:cNvGrpSpPr/>
          <p:nvPr/>
        </p:nvGrpSpPr>
        <p:grpSpPr bwMode="auto">
          <a:xfrm>
            <a:off x="3754438" y="2255838"/>
            <a:ext cx="5008562" cy="2808287"/>
            <a:chOff x="0" y="0"/>
            <a:chExt cx="7886" cy="4422"/>
          </a:xfrm>
        </p:grpSpPr>
        <p:pic>
          <p:nvPicPr>
            <p:cNvPr id="8201" name="图片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602" y="1334"/>
              <a:ext cx="2284" cy="3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2" name="AutoShape 9"/>
            <p:cNvSpPr>
              <a:spLocks noChangeArrowheads="1"/>
            </p:cNvSpPr>
            <p:nvPr/>
          </p:nvSpPr>
          <p:spPr bwMode="auto">
            <a:xfrm flipH="1">
              <a:off x="0" y="0"/>
              <a:ext cx="5779" cy="1822"/>
            </a:xfrm>
            <a:prstGeom prst="wedgeRoundRectCallout">
              <a:avLst>
                <a:gd name="adj1" fmla="val -43750"/>
                <a:gd name="adj2" fmla="val 70000"/>
                <a:gd name="adj3" fmla="val 16667"/>
              </a:avLst>
            </a:prstGeom>
            <a:solidFill>
              <a:srgbClr val="CC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r>
                <a:rPr lang="zh-CN" altLang="en-US" sz="2800" b="1" dirty="0">
                  <a:latin typeface="宋体" panose="02010600030101010101" pitchFamily="2" charset="-122"/>
                  <a:sym typeface="Arial" panose="020B0604020202020204" pitchFamily="34" charset="0"/>
                </a:rPr>
                <a:t>横着看，后一个数都多</a:t>
              </a:r>
              <a:endParaRPr lang="en-US" sz="2800" b="1" dirty="0">
                <a:latin typeface="宋体" panose="02010600030101010101" pitchFamily="2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sz="2800" b="1" dirty="0">
                  <a:latin typeface="宋体" panose="02010600030101010101" pitchFamily="2" charset="-122"/>
                  <a:sym typeface="Arial" panose="020B0604020202020204" pitchFamily="34" charset="0"/>
                </a:rPr>
                <a:t>前一个数多</a:t>
              </a:r>
              <a:r>
                <a:rPr lang="en-US" altLang="zh-CN" sz="2800" b="1" dirty="0">
                  <a:latin typeface="宋体" panose="02010600030101010101" pitchFamily="2" charset="-122"/>
                  <a:sym typeface="Arial" panose="020B0604020202020204" pitchFamily="34" charset="0"/>
                </a:rPr>
                <a:t>1</a:t>
              </a:r>
              <a:r>
                <a:rPr lang="zh-CN" altLang="en-US" sz="2800" b="1" dirty="0">
                  <a:latin typeface="宋体" panose="02010600030101010101" pitchFamily="2" charset="-122"/>
                  <a:sym typeface="Arial" panose="020B0604020202020204" pitchFamily="34" charset="0"/>
                </a:rPr>
                <a:t>。</a:t>
              </a:r>
              <a:endParaRPr lang="en-US" sz="2800" b="1" dirty="0">
                <a:latin typeface="宋体" panose="02010600030101010101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3"/>
          <p:cNvSpPr txBox="1">
            <a:spLocks noChangeArrowheads="1"/>
          </p:cNvSpPr>
          <p:nvPr/>
        </p:nvSpPr>
        <p:spPr bwMode="auto">
          <a:xfrm>
            <a:off x="2506663" y="1989138"/>
            <a:ext cx="64452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>
                <a:latin typeface="Times New Roman" panose="02020603050405020304" pitchFamily="18" charset="0"/>
                <a:ea typeface="楷体_GB2312" pitchFamily="1" charset="-122"/>
              </a:rPr>
              <a:t>38</a:t>
            </a:r>
            <a:endParaRPr lang="en-US" altLang="zh-CN" sz="3600" b="1"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3135313" y="2640013"/>
            <a:ext cx="64452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>
                <a:latin typeface="Times New Roman" panose="02020603050405020304" pitchFamily="18" charset="0"/>
                <a:ea typeface="楷体_GB2312" pitchFamily="1" charset="-122"/>
              </a:rPr>
              <a:t>39</a:t>
            </a:r>
            <a:endParaRPr lang="en-US" altLang="zh-CN" sz="3600" b="1"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5748338" y="4554538"/>
            <a:ext cx="64452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1" charset="-122"/>
              </a:rPr>
              <a:t>67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0725" name="Text Box 6"/>
          <p:cNvSpPr txBox="1">
            <a:spLocks noChangeArrowheads="1"/>
          </p:cNvSpPr>
          <p:nvPr/>
        </p:nvSpPr>
        <p:spPr bwMode="auto">
          <a:xfrm>
            <a:off x="5051425" y="4292600"/>
            <a:ext cx="64452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1" charset="-122"/>
              </a:rPr>
              <a:t>68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0726" name="Text Box 7"/>
          <p:cNvSpPr txBox="1">
            <a:spLocks noChangeArrowheads="1"/>
          </p:cNvSpPr>
          <p:nvPr/>
        </p:nvSpPr>
        <p:spPr bwMode="auto">
          <a:xfrm>
            <a:off x="3005138" y="4278313"/>
            <a:ext cx="64452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1" charset="-122"/>
              </a:rPr>
              <a:t>71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0727" name="Text Box 8"/>
          <p:cNvSpPr txBox="1">
            <a:spLocks noChangeArrowheads="1"/>
          </p:cNvSpPr>
          <p:nvPr/>
        </p:nvSpPr>
        <p:spPr bwMode="auto">
          <a:xfrm>
            <a:off x="2333625" y="3889375"/>
            <a:ext cx="642938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1" charset="-122"/>
              </a:rPr>
              <a:t>72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0728" name="Rectangle 9"/>
          <p:cNvSpPr>
            <a:spLocks noChangeArrowheads="1"/>
          </p:cNvSpPr>
          <p:nvPr/>
        </p:nvSpPr>
        <p:spPr bwMode="auto">
          <a:xfrm>
            <a:off x="3705225" y="4640263"/>
            <a:ext cx="595313" cy="579437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30729" name="Rectangle 10"/>
          <p:cNvSpPr>
            <a:spLocks noChangeArrowheads="1"/>
          </p:cNvSpPr>
          <p:nvPr/>
        </p:nvSpPr>
        <p:spPr bwMode="auto">
          <a:xfrm>
            <a:off x="4386263" y="4681538"/>
            <a:ext cx="638175" cy="5810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30730" name="Text Box 11"/>
          <p:cNvSpPr txBox="1">
            <a:spLocks noChangeArrowheads="1"/>
          </p:cNvSpPr>
          <p:nvPr/>
        </p:nvSpPr>
        <p:spPr bwMode="auto">
          <a:xfrm>
            <a:off x="5035550" y="2611438"/>
            <a:ext cx="64452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>
                <a:latin typeface="Times New Roman" panose="02020603050405020304" pitchFamily="18" charset="0"/>
                <a:ea typeface="楷体_GB2312" pitchFamily="1" charset="-122"/>
              </a:rPr>
              <a:t>42</a:t>
            </a:r>
            <a:endParaRPr lang="en-US" altLang="zh-CN" sz="3600" b="1"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0731" name="Text Box 12"/>
          <p:cNvSpPr txBox="1">
            <a:spLocks noChangeArrowheads="1"/>
          </p:cNvSpPr>
          <p:nvPr/>
        </p:nvSpPr>
        <p:spPr bwMode="auto">
          <a:xfrm>
            <a:off x="5716588" y="2843213"/>
            <a:ext cx="644525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>
                <a:latin typeface="Times New Roman" panose="02020603050405020304" pitchFamily="18" charset="0"/>
                <a:ea typeface="楷体_GB2312" pitchFamily="1" charset="-122"/>
              </a:rPr>
              <a:t>43</a:t>
            </a:r>
            <a:endParaRPr lang="en-US" altLang="zh-CN" sz="3600" b="1"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0732" name="Oval 13"/>
          <p:cNvSpPr>
            <a:spLocks noChangeArrowheads="1"/>
          </p:cNvSpPr>
          <p:nvPr/>
        </p:nvSpPr>
        <p:spPr bwMode="auto">
          <a:xfrm>
            <a:off x="3760788" y="2579688"/>
            <a:ext cx="609600" cy="812800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algn="ctr"/>
            <a:endParaRPr lang="zh-CN" altLang="en-US" sz="3600" b="1">
              <a:ea typeface="楷体_GB2312" pitchFamily="1" charset="-122"/>
            </a:endParaRPr>
          </a:p>
        </p:txBody>
      </p:sp>
      <p:sp>
        <p:nvSpPr>
          <p:cNvPr id="30733" name="Oval 14"/>
          <p:cNvSpPr>
            <a:spLocks noChangeArrowheads="1"/>
          </p:cNvSpPr>
          <p:nvPr/>
        </p:nvSpPr>
        <p:spPr bwMode="auto">
          <a:xfrm>
            <a:off x="4411663" y="2663825"/>
            <a:ext cx="625475" cy="812800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30734" name="Text Box 15"/>
          <p:cNvSpPr txBox="1">
            <a:spLocks noChangeArrowheads="1"/>
          </p:cNvSpPr>
          <p:nvPr/>
        </p:nvSpPr>
        <p:spPr bwMode="auto">
          <a:xfrm>
            <a:off x="3744913" y="2667000"/>
            <a:ext cx="1219200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>
                <a:latin typeface="Times New Roman" panose="02020603050405020304" pitchFamily="18" charset="0"/>
                <a:ea typeface="楷体_GB2312" pitchFamily="1" charset="-122"/>
              </a:rPr>
              <a:t>40 41</a:t>
            </a:r>
            <a:endParaRPr lang="en-US" altLang="zh-CN" sz="3600" b="1"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0735" name="Text Box 16"/>
          <p:cNvSpPr txBox="1">
            <a:spLocks noChangeArrowheads="1"/>
          </p:cNvSpPr>
          <p:nvPr/>
        </p:nvSpPr>
        <p:spPr bwMode="auto">
          <a:xfrm>
            <a:off x="3725863" y="4625975"/>
            <a:ext cx="1231900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1" charset="-122"/>
              </a:rPr>
              <a:t>70</a:t>
            </a:r>
            <a:r>
              <a:rPr lang="en-US" altLang="zh-CN" sz="3600" b="1">
                <a:solidFill>
                  <a:srgbClr val="FF3300"/>
                </a:solidFill>
                <a:ea typeface="楷体_GB2312" pitchFamily="1" charset="-122"/>
              </a:rPr>
              <a:t> 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1" charset="-122"/>
              </a:rPr>
              <a:t>69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10256" name="Text Box 17"/>
          <p:cNvSpPr txBox="1">
            <a:spLocks noChangeArrowheads="1"/>
          </p:cNvSpPr>
          <p:nvPr/>
        </p:nvSpPr>
        <p:spPr bwMode="auto">
          <a:xfrm>
            <a:off x="993775" y="947738"/>
            <a:ext cx="3887788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hlink"/>
                </a:solidFill>
                <a:latin typeface="宋体" panose="02010600030101010101" pitchFamily="2" charset="-122"/>
              </a:rPr>
              <a:t>想一想，填一填。</a:t>
            </a:r>
            <a:endParaRPr lang="zh-CN" altLang="en-US" sz="3600" b="1" dirty="0">
              <a:solidFill>
                <a:schemeClr val="hlin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1000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1000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000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1000"/>
                                        <p:tgtEl>
                                          <p:spTgt spid="30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1000"/>
                                        <p:tgtEl>
                                          <p:spTgt spid="30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000"/>
                                        <p:tgtEl>
                                          <p:spTgt spid="30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  <p:bldP spid="30724" grpId="0"/>
      <p:bldP spid="30725" grpId="0"/>
      <p:bldP spid="30726" grpId="0"/>
      <p:bldP spid="30727" grpId="0"/>
      <p:bldP spid="30728" grpId="0" bldLvl="0" animBg="1"/>
      <p:bldP spid="30729" grpId="0" bldLvl="0" animBg="1"/>
      <p:bldP spid="30730" grpId="0"/>
      <p:bldP spid="30731" grpId="0"/>
      <p:bldP spid="30732" grpId="0" bldLvl="0" animBg="1"/>
      <p:bldP spid="30733" grpId="0" bldLvl="0" animBg="1"/>
      <p:bldP spid="307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zh-CN" altLang="en-US" sz="3600" b="1" dirty="0" smtClean="0"/>
              <a:t>四十九添上一是多少？</a:t>
            </a:r>
            <a:endParaRPr lang="zh-CN" altLang="en-US" sz="3600" b="1" dirty="0" smtClean="0"/>
          </a:p>
          <a:p>
            <a:pPr algn="ctr" eaLnBrk="1" hangingPunct="1">
              <a:buFontTx/>
              <a:buNone/>
            </a:pPr>
            <a:r>
              <a:rPr lang="zh-CN" altLang="en-US" sz="3600" b="1" dirty="0" smtClean="0"/>
              <a:t>五十九添上一是多少？</a:t>
            </a:r>
            <a:endParaRPr lang="zh-CN" altLang="en-US" sz="3600" b="1" dirty="0" smtClean="0"/>
          </a:p>
          <a:p>
            <a:pPr algn="ctr" eaLnBrk="1" hangingPunct="1">
              <a:buFontTx/>
              <a:buNone/>
            </a:pPr>
            <a:r>
              <a:rPr lang="zh-CN" altLang="en-US" sz="3600" b="1" dirty="0" smtClean="0"/>
              <a:t>三十九的后面是多少？</a:t>
            </a:r>
            <a:endParaRPr lang="zh-CN" altLang="en-US" sz="3600" b="1" dirty="0" smtClean="0"/>
          </a:p>
          <a:p>
            <a:pPr algn="ctr" eaLnBrk="1" hangingPunct="1">
              <a:buFontTx/>
              <a:buNone/>
            </a:pPr>
            <a:r>
              <a:rPr lang="zh-CN" altLang="en-US" sz="3600" b="1" dirty="0" smtClean="0"/>
              <a:t>二十的前面是多少</a:t>
            </a:r>
            <a:r>
              <a:rPr lang="zh-CN" altLang="en-US" sz="3600" b="1" dirty="0" smtClean="0"/>
              <a:t>？ </a:t>
            </a:r>
            <a:endParaRPr lang="zh-CN" altLang="en-US" sz="3600" b="1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910c2768-66ae-4eb8-a0b6-f262cdf58bd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1238</Words>
  <Application>WPS 演示</Application>
  <PresentationFormat>全屏显示(4:3)</PresentationFormat>
  <Paragraphs>301</Paragraphs>
  <Slides>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Calibri</vt:lpstr>
      <vt:lpstr>微软雅黑</vt:lpstr>
      <vt:lpstr>黑体</vt:lpstr>
      <vt:lpstr>Times New Roman</vt:lpstr>
      <vt:lpstr>楷体_GB2312</vt:lpstr>
      <vt:lpstr>新宋体</vt:lpstr>
      <vt:lpstr>Arial</vt:lpstr>
      <vt:lpstr>Arial Unicode MS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小树</cp:lastModifiedBy>
  <cp:revision>7</cp:revision>
  <dcterms:created xsi:type="dcterms:W3CDTF">2015-01-08T01:25:00Z</dcterms:created>
  <dcterms:modified xsi:type="dcterms:W3CDTF">2023-01-29T09:20:13Z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2FEB39236CBB404982DA8D0F6EC06BF9</vt:lpwstr>
  </property>
</Properties>
</file>