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sldIdLst>
    <p:sldId id="560" r:id="rId3"/>
    <p:sldId id="551" r:id="rId4"/>
    <p:sldId id="552" r:id="rId6"/>
    <p:sldId id="553" r:id="rId7"/>
    <p:sldId id="554" r:id="rId8"/>
    <p:sldId id="555" r:id="rId9"/>
    <p:sldId id="540" r:id="rId10"/>
    <p:sldId id="502" r:id="rId11"/>
    <p:sldId id="558" r:id="rId12"/>
    <p:sldId id="556" r:id="rId13"/>
    <p:sldId id="557" r:id="rId14"/>
    <p:sldId id="559" r:id="rId15"/>
    <p:sldId id="507" r:id="rId16"/>
    <p:sldId id="56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orient="horz" pos="161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orient="horz" pos="1619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54CE099-0DA2-40F2-937D-2B4F3948B6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25461F-C1C5-44BF-AA12-568BC223B5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25461F-C1C5-44BF-AA12-568BC223B5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25461F-C1C5-44BF-AA12-568BC223B5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25461F-C1C5-44BF-AA12-568BC223B5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87503E-D38A-4984-89E6-ADFF5AD12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80"/>
            <a:ext cx="4572000" cy="200332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39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认识人民币 元、角、分的简单计算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347614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简单的计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6529" y="644759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认识人民币</a:t>
            </a:r>
            <a:endParaRPr lang="zh-CN" altLang="en-US" sz="28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01758" y="58197"/>
            <a:ext cx="17644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64982" y="919115"/>
            <a:ext cx="1246487" cy="150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1637" y="987576"/>
            <a:ext cx="1128399" cy="140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0456" y="1059582"/>
            <a:ext cx="1758203" cy="141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331644" y="2499806"/>
            <a:ext cx="1292411" cy="64698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3412856" y="2480578"/>
            <a:ext cx="1784445" cy="64698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6036990" y="2475816"/>
            <a:ext cx="1863170" cy="646986"/>
          </a:xfrm>
          <a:prstGeom prst="roundRect">
            <a:avLst/>
          </a:prstGeom>
          <a:noFill/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251524" y="339504"/>
            <a:ext cx="4873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三种物品一共多少钱？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604" y="3291827"/>
            <a:ext cx="3468815" cy="546313"/>
            <a:chOff x="971600" y="3291830"/>
            <a:chExt cx="3468815" cy="546313"/>
          </a:xfrm>
        </p:grpSpPr>
        <p:sp>
          <p:nvSpPr>
            <p:cNvPr id="34" name="TextBox 1"/>
            <p:cNvSpPr txBox="1"/>
            <p:nvPr/>
          </p:nvSpPr>
          <p:spPr>
            <a:xfrm>
              <a:off x="971600" y="3314923"/>
              <a:ext cx="33733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1"/>
            <p:cNvSpPr txBox="1"/>
            <p:nvPr/>
          </p:nvSpPr>
          <p:spPr>
            <a:xfrm>
              <a:off x="3018309" y="3291830"/>
              <a:ext cx="1422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6461" y="3262115"/>
            <a:ext cx="4837226" cy="533768"/>
            <a:chOff x="4386461" y="3262118"/>
            <a:chExt cx="4837226" cy="533768"/>
          </a:xfrm>
        </p:grpSpPr>
        <p:sp>
          <p:nvSpPr>
            <p:cNvPr id="35" name="TextBox 1"/>
            <p:cNvSpPr txBox="1"/>
            <p:nvPr/>
          </p:nvSpPr>
          <p:spPr>
            <a:xfrm>
              <a:off x="4386461" y="3272666"/>
              <a:ext cx="4377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"/>
            <p:cNvSpPr txBox="1"/>
            <p:nvPr/>
          </p:nvSpPr>
          <p:spPr>
            <a:xfrm>
              <a:off x="6978749" y="3262118"/>
              <a:ext cx="22449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TextBox 1"/>
          <p:cNvSpPr txBox="1"/>
          <p:nvPr/>
        </p:nvSpPr>
        <p:spPr>
          <a:xfrm>
            <a:off x="2267748" y="4011910"/>
            <a:ext cx="4703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答：三种物品一共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51520" y="339504"/>
            <a:ext cx="1138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67544" y="1047383"/>
            <a:ext cx="8280920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）一枝毛笔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角，一块橡皮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元，毛笔比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橡皮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  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角。                   （   ）                        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元价值一样多。      （   ）    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小王买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盒彩笔用去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元，找回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付了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元钱。                                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7668344" y="141091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7661131" y="1923680"/>
            <a:ext cx="583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7661131" y="2427736"/>
            <a:ext cx="583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7661131" y="3499145"/>
            <a:ext cx="583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416318" y="1462015"/>
            <a:ext cx="1116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634" y="1059582"/>
            <a:ext cx="8536742" cy="17281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5043" y="1146896"/>
            <a:ext cx="998885" cy="98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987" y="1146897"/>
            <a:ext cx="904253" cy="98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626" y="1168132"/>
            <a:ext cx="1283816" cy="96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96336" y="1251822"/>
            <a:ext cx="1049706" cy="88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56177" y="1244148"/>
            <a:ext cx="972599" cy="889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03148" y="1202296"/>
            <a:ext cx="1199210" cy="93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584127" y="2173062"/>
            <a:ext cx="819525" cy="51077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1731027" y="2173060"/>
            <a:ext cx="1400817" cy="51077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716016" y="2158270"/>
            <a:ext cx="1181446" cy="51077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3511690" y="2169381"/>
            <a:ext cx="700270" cy="895290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222836" y="2169381"/>
            <a:ext cx="869444" cy="51077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7452320" y="2204988"/>
            <a:ext cx="1250984" cy="51077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251520" y="339504"/>
            <a:ext cx="680599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买闹钟、卫生纸和牙膏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元钱够吗？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87624" y="2995093"/>
            <a:ext cx="2952328" cy="584775"/>
            <a:chOff x="1187624" y="2995087"/>
            <a:chExt cx="2952328" cy="584775"/>
          </a:xfrm>
        </p:grpSpPr>
        <p:sp>
          <p:nvSpPr>
            <p:cNvPr id="34" name="TextBox 1"/>
            <p:cNvSpPr txBox="1"/>
            <p:nvPr/>
          </p:nvSpPr>
          <p:spPr>
            <a:xfrm>
              <a:off x="1187624" y="2995087"/>
              <a:ext cx="2427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1"/>
            <p:cNvSpPr txBox="1"/>
            <p:nvPr/>
          </p:nvSpPr>
          <p:spPr>
            <a:xfrm>
              <a:off x="2874971" y="2995087"/>
              <a:ext cx="12649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57260" y="2946878"/>
            <a:ext cx="4531167" cy="625213"/>
            <a:chOff x="3857257" y="2946872"/>
            <a:chExt cx="4531167" cy="625213"/>
          </a:xfrm>
        </p:grpSpPr>
        <p:sp>
          <p:nvSpPr>
            <p:cNvPr id="35" name="TextBox 1"/>
            <p:cNvSpPr txBox="1"/>
            <p:nvPr/>
          </p:nvSpPr>
          <p:spPr>
            <a:xfrm>
              <a:off x="3857257" y="2987310"/>
              <a:ext cx="32990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"/>
            <p:cNvSpPr txBox="1"/>
            <p:nvPr/>
          </p:nvSpPr>
          <p:spPr>
            <a:xfrm>
              <a:off x="6113939" y="2946872"/>
              <a:ext cx="227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63692" y="3690693"/>
            <a:ext cx="4974733" cy="609242"/>
            <a:chOff x="1763688" y="3690700"/>
            <a:chExt cx="4974733" cy="609242"/>
          </a:xfrm>
        </p:grpSpPr>
        <p:sp>
          <p:nvSpPr>
            <p:cNvPr id="38" name="TextBox 1"/>
            <p:cNvSpPr txBox="1"/>
            <p:nvPr/>
          </p:nvSpPr>
          <p:spPr>
            <a:xfrm>
              <a:off x="1763688" y="3715167"/>
              <a:ext cx="4261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角＞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1"/>
            <p:cNvSpPr txBox="1"/>
            <p:nvPr/>
          </p:nvSpPr>
          <p:spPr>
            <a:xfrm>
              <a:off x="4877647" y="3690700"/>
              <a:ext cx="18607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答：不够。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3612" y="1652043"/>
            <a:ext cx="6961843" cy="2431877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552918" y="1905677"/>
            <a:ext cx="5171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在计算一共花费的钱数时：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元和元相加，角和角相加。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552922" y="2859784"/>
            <a:ext cx="61047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在计算剩余的钱数时：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总钱数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花费的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剩余的（找回的）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906104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3200" b="1" dirty="0">
                <a:latin typeface="+mn-ea"/>
              </a:rPr>
              <a:t>这节课你们都学会了哪些知识？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正文 (32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648" y="1131590"/>
            <a:ext cx="6383982" cy="316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4411241" y="1707654"/>
            <a:ext cx="1764000" cy="360000"/>
          </a:xfrm>
          <a:prstGeom prst="wedgeRoundRectCallout">
            <a:avLst>
              <a:gd name="adj1" fmla="val -59737"/>
              <a:gd name="adj2" fmla="val 1022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一共是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3128423" y="618825"/>
            <a:ext cx="25957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小小快餐店。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503318" y="3219823"/>
            <a:ext cx="2787734" cy="1521619"/>
            <a:chOff x="1033253" y="3316380"/>
            <a:chExt cx="3716386" cy="2028825"/>
          </a:xfrm>
        </p:grpSpPr>
        <p:pic>
          <p:nvPicPr>
            <p:cNvPr id="4104" name="Picture 4" descr="正文 (1)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33253" y="3316380"/>
              <a:ext cx="1187454" cy="2028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2254037" y="3764916"/>
              <a:ext cx="2495602" cy="960000"/>
            </a:xfrm>
            <a:prstGeom prst="wedgeRoundRectCallout">
              <a:avLst>
                <a:gd name="adj1" fmla="val -59802"/>
                <a:gd name="adj2" fmla="val -821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安排一次自己的午餐吧！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107" name="Picture 5" descr="正文 (2)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56376" y="2355728"/>
            <a:ext cx="1134340" cy="135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 bwMode="auto">
          <a:xfrm>
            <a:off x="6516623" y="1923678"/>
            <a:ext cx="1512000" cy="720000"/>
          </a:xfrm>
          <a:prstGeom prst="wedgeRoundRectCallout">
            <a:avLst>
              <a:gd name="adj1" fmla="val 54658"/>
              <a:gd name="adj2" fmla="val 70102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不要暴饮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暴食呀！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" descr="正文 (32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347616"/>
            <a:ext cx="4248472" cy="247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1"/>
          <p:cNvSpPr txBox="1"/>
          <p:nvPr/>
        </p:nvSpPr>
        <p:spPr>
          <a:xfrm>
            <a:off x="4644008" y="637645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元购买了哪些物品呢？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3" descr="正文 (32)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272505" y="1203599"/>
            <a:ext cx="2611867" cy="130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1"/>
          <p:cNvSpPr txBox="1"/>
          <p:nvPr/>
        </p:nvSpPr>
        <p:spPr>
          <a:xfrm>
            <a:off x="5186566" y="2571750"/>
            <a:ext cx="3034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它们分别多少钱？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3" descr="正文 (32).jp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212433" y="3293437"/>
            <a:ext cx="1015755" cy="57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 descr="正文 (32).jp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6300192" y="3075807"/>
            <a:ext cx="72008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 descr="正文 (32).jp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7092284" y="3219822"/>
            <a:ext cx="936105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1"/>
          <p:cNvSpPr txBox="1"/>
          <p:nvPr/>
        </p:nvSpPr>
        <p:spPr>
          <a:xfrm>
            <a:off x="5520578" y="3831063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5880619" y="3831063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6456683" y="3845007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6816723" y="3831063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"/>
          <p:cNvSpPr txBox="1"/>
          <p:nvPr/>
        </p:nvSpPr>
        <p:spPr>
          <a:xfrm>
            <a:off x="7392787" y="3815182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7758227" y="3795886"/>
            <a:ext cx="347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8172400" y="3795886"/>
            <a:ext cx="688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1903826" y="990518"/>
            <a:ext cx="1960959" cy="466725"/>
          </a:xfrm>
          <a:prstGeom prst="wedgeRoundRectCallout">
            <a:avLst>
              <a:gd name="adj1" fmla="val -33091"/>
              <a:gd name="adj2" fmla="val 80195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一共是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"/>
          <p:cNvSpPr txBox="1"/>
          <p:nvPr/>
        </p:nvSpPr>
        <p:spPr>
          <a:xfrm>
            <a:off x="2340778" y="3435846"/>
            <a:ext cx="2951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角＋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367295" y="3531459"/>
            <a:ext cx="620530" cy="408445"/>
          </a:xfrm>
          <a:prstGeom prst="roundRect">
            <a:avLst/>
          </a:pr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167495" y="3531459"/>
            <a:ext cx="620530" cy="408445"/>
          </a:xfrm>
          <a:prstGeom prst="roundRect">
            <a:avLst/>
          </a:pr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58181" y="3435847"/>
            <a:ext cx="1834103" cy="523220"/>
            <a:chOff x="5258177" y="3435846"/>
            <a:chExt cx="1834103" cy="523220"/>
          </a:xfrm>
        </p:grpSpPr>
        <p:sp>
          <p:nvSpPr>
            <p:cNvPr id="27" name="TextBox 1"/>
            <p:cNvSpPr txBox="1"/>
            <p:nvPr/>
          </p:nvSpPr>
          <p:spPr>
            <a:xfrm>
              <a:off x="5258177" y="3435846"/>
              <a:ext cx="1834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313006" y="3531457"/>
              <a:ext cx="620530" cy="408445"/>
            </a:xfrm>
            <a:prstGeom prst="roundRect">
              <a:avLst/>
            </a:prstGeom>
            <a:noFill/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1"/>
          <p:cNvSpPr txBox="1"/>
          <p:nvPr/>
        </p:nvSpPr>
        <p:spPr>
          <a:xfrm>
            <a:off x="1979712" y="3988045"/>
            <a:ext cx="5580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元和元相加，把角直接补到后面。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3" descr="正文 (32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17202" y="915568"/>
            <a:ext cx="493106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4283968" y="987574"/>
            <a:ext cx="1283324" cy="504056"/>
          </a:xfrm>
          <a:prstGeom prst="roundRect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987824" y="1637034"/>
            <a:ext cx="576064" cy="502668"/>
          </a:xfrm>
          <a:prstGeom prst="roundRect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50910" y="330793"/>
            <a:ext cx="7489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买一个鸡腿和一罐汽水要花多少钱呢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3536" y="3493233"/>
            <a:ext cx="1177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 animBg="1"/>
      <p:bldP spid="29" grpId="0" animBg="1"/>
      <p:bldP spid="33" grpId="0"/>
      <p:bldP spid="4" grpId="0" animBg="1"/>
      <p:bldP spid="25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259" y="985910"/>
            <a:ext cx="4527785" cy="3026001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  <a:effectLst>
            <a:softEdge rad="127000"/>
          </a:effectLst>
        </p:spPr>
      </p:pic>
      <p:sp>
        <p:nvSpPr>
          <p:cNvPr id="6154" name="TextBox 1"/>
          <p:cNvSpPr txBox="1">
            <a:spLocks noChangeArrowheads="1"/>
          </p:cNvSpPr>
          <p:nvPr/>
        </p:nvSpPr>
        <p:spPr bwMode="auto">
          <a:xfrm>
            <a:off x="251520" y="330793"/>
            <a:ext cx="3627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提问题，并解答。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193356" y="771550"/>
            <a:ext cx="3339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   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080416" y="1202985"/>
            <a:ext cx="1178164" cy="6062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38252" y="1202985"/>
            <a:ext cx="1178164" cy="60629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290663" y="1428486"/>
            <a:ext cx="990508" cy="45280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443063" y="1500494"/>
            <a:ext cx="990508" cy="452803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 rot="16200000">
            <a:off x="6465466" y="893007"/>
            <a:ext cx="352172" cy="2269237"/>
          </a:xfrm>
          <a:prstGeom prst="leftBrace">
            <a:avLst>
              <a:gd name="adj1" fmla="val 8333"/>
              <a:gd name="adj2" fmla="val 49683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370367" y="2233920"/>
            <a:ext cx="1178164" cy="60629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607753" y="2211577"/>
            <a:ext cx="1178164" cy="60629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823837" y="2475511"/>
            <a:ext cx="990508" cy="45280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107094" y="2452301"/>
            <a:ext cx="990508" cy="452803"/>
          </a:xfrm>
          <a:prstGeom prst="rect">
            <a:avLst/>
          </a:prstGeom>
        </p:spPr>
      </p:pic>
      <p:sp>
        <p:nvSpPr>
          <p:cNvPr id="31" name="TextBox 1"/>
          <p:cNvSpPr txBox="1"/>
          <p:nvPr/>
        </p:nvSpPr>
        <p:spPr>
          <a:xfrm>
            <a:off x="4860036" y="2961407"/>
            <a:ext cx="4101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 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22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3528" y="3579863"/>
            <a:ext cx="4756888" cy="105560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买一本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卡通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走进大自然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08104" y="3776720"/>
            <a:ext cx="3081530" cy="524381"/>
            <a:chOff x="5508104" y="3776722"/>
            <a:chExt cx="3081530" cy="524381"/>
          </a:xfrm>
        </p:grpSpPr>
        <p:sp>
          <p:nvSpPr>
            <p:cNvPr id="32" name="TextBox 1"/>
            <p:cNvSpPr txBox="1"/>
            <p:nvPr/>
          </p:nvSpPr>
          <p:spPr>
            <a:xfrm>
              <a:off x="5508104" y="3777883"/>
              <a:ext cx="14029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948264" y="3776722"/>
              <a:ext cx="16413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答：不够。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 animBg="1"/>
      <p:bldP spid="31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"/>
          <p:cNvSpPr txBox="1"/>
          <p:nvPr/>
        </p:nvSpPr>
        <p:spPr>
          <a:xfrm>
            <a:off x="5508108" y="2552586"/>
            <a:ext cx="3400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5580112" y="327266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04259" y="985910"/>
            <a:ext cx="4527785" cy="3026001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  <a:effectLst>
            <a:softEdge rad="127000"/>
          </a:effectLst>
        </p:spPr>
      </p:pic>
      <p:sp>
        <p:nvSpPr>
          <p:cNvPr id="24" name="TextBox 23"/>
          <p:cNvSpPr txBox="1"/>
          <p:nvPr/>
        </p:nvSpPr>
        <p:spPr>
          <a:xfrm>
            <a:off x="4876259" y="1084094"/>
            <a:ext cx="4088233" cy="105560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元钱，买一本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趣味数学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，还剩多少元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251520" y="330793"/>
            <a:ext cx="3627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提问题，并解答。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1475656" y="702444"/>
            <a:ext cx="5649288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在计算一共花费的钱数时：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元和元相加，角和角相加。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1475656" y="1926580"/>
            <a:ext cx="6669254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在计算剩余的钱数时：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总钱数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花费的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剩余的（找回的）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2499744"/>
            <a:ext cx="1224136" cy="17542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697004" y="915568"/>
            <a:ext cx="3658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231005" y="1825278"/>
            <a:ext cx="241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231005" y="2952409"/>
            <a:ext cx="241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319914" y="1825278"/>
            <a:ext cx="3468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319914" y="2952409"/>
            <a:ext cx="3258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3030475" y="1826727"/>
            <a:ext cx="1073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3066144" y="2923081"/>
            <a:ext cx="1073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6696178" y="1842961"/>
            <a:ext cx="219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688961" y="2921631"/>
            <a:ext cx="219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51520" y="339504"/>
            <a:ext cx="3712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8"/>
          <p:cNvSpPr txBox="1">
            <a:spLocks noChangeArrowheads="1"/>
          </p:cNvSpPr>
          <p:nvPr/>
        </p:nvSpPr>
        <p:spPr bwMode="auto">
          <a:xfrm>
            <a:off x="1330470" y="904528"/>
            <a:ext cx="705795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分＝（   ）角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分＝（   ）分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角＋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角＝（  ）元（  ）角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角＋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元＝（  ）元（  ）角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9"/>
          <p:cNvSpPr txBox="1">
            <a:spLocks noChangeArrowheads="1"/>
          </p:cNvSpPr>
          <p:nvPr/>
        </p:nvSpPr>
        <p:spPr bwMode="auto">
          <a:xfrm>
            <a:off x="3995941" y="915568"/>
            <a:ext cx="5760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00"/>
          <p:cNvSpPr txBox="1">
            <a:spLocks noChangeArrowheads="1"/>
          </p:cNvSpPr>
          <p:nvPr/>
        </p:nvSpPr>
        <p:spPr bwMode="auto">
          <a:xfrm>
            <a:off x="3908646" y="1635648"/>
            <a:ext cx="879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1"/>
          <p:cNvSpPr txBox="1">
            <a:spLocks noChangeArrowheads="1"/>
          </p:cNvSpPr>
          <p:nvPr/>
        </p:nvSpPr>
        <p:spPr bwMode="auto">
          <a:xfrm>
            <a:off x="4499992" y="2643760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02"/>
          <p:cNvSpPr txBox="1">
            <a:spLocks noChangeArrowheads="1"/>
          </p:cNvSpPr>
          <p:nvPr/>
        </p:nvSpPr>
        <p:spPr bwMode="auto">
          <a:xfrm>
            <a:off x="6156176" y="2643760"/>
            <a:ext cx="576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03"/>
          <p:cNvSpPr txBox="1">
            <a:spLocks noChangeArrowheads="1"/>
          </p:cNvSpPr>
          <p:nvPr/>
        </p:nvSpPr>
        <p:spPr bwMode="auto">
          <a:xfrm>
            <a:off x="4499997" y="3615987"/>
            <a:ext cx="5760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04"/>
          <p:cNvSpPr txBox="1">
            <a:spLocks noChangeArrowheads="1"/>
          </p:cNvSpPr>
          <p:nvPr/>
        </p:nvSpPr>
        <p:spPr bwMode="auto">
          <a:xfrm>
            <a:off x="6156181" y="3615986"/>
            <a:ext cx="5760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a4bfb8e2-e443-4901-9554-eb9f6ef986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WPS 演示</Application>
  <PresentationFormat>全屏显示(16:9)</PresentationFormat>
  <Paragraphs>227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《简单的计算》认识人民币PPT课件下载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5</cp:revision>
  <dcterms:created xsi:type="dcterms:W3CDTF">2017-03-17T02:28:00Z</dcterms:created>
  <dcterms:modified xsi:type="dcterms:W3CDTF">2023-01-29T09:22:11Z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9A06ACE37ACC430F8EC2CAEFE4A3BB6C</vt:lpwstr>
  </property>
</Properties>
</file>