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sldIdLst>
    <p:sldId id="566" r:id="rId3"/>
    <p:sldId id="560" r:id="rId4"/>
    <p:sldId id="561" r:id="rId6"/>
    <p:sldId id="562" r:id="rId7"/>
    <p:sldId id="565" r:id="rId8"/>
    <p:sldId id="564" r:id="rId9"/>
    <p:sldId id="540" r:id="rId10"/>
    <p:sldId id="558" r:id="rId11"/>
    <p:sldId id="502" r:id="rId12"/>
    <p:sldId id="556" r:id="rId13"/>
    <p:sldId id="557" r:id="rId14"/>
    <p:sldId id="563" r:id="rId15"/>
    <p:sldId id="507" r:id="rId16"/>
    <p:sldId id="567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2E09B7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40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A3241F7-0435-4A6E-89BA-D00A223BC4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417D9BA-637E-4195-ABAF-60237CF2A3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5BB2B34-970C-4E94-9245-B2AEB05712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5BB2B34-970C-4E94-9245-B2AEB05712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187503E-D38A-4984-89E6-ADFF5AD122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7961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以内的加法和减法（一） 两位数加整十数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7236296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86624" y="51470"/>
                <a:ext cx="105447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10663" y="1419622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两位数加、减整十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983309" y="660235"/>
            <a:ext cx="400814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以内的加法和减法（一）</a:t>
            </a:r>
            <a:endParaRPr lang="zh-CN" altLang="en-US" sz="24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251520" y="414412"/>
            <a:ext cx="8051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这些苹果是卖出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个后剩下的，原来有多少苹果？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flipH="1">
            <a:off x="2197864" y="1105071"/>
            <a:ext cx="536650" cy="504056"/>
            <a:chOff x="3762476" y="1652702"/>
            <a:chExt cx="1745628" cy="18551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1691680" y="1563638"/>
            <a:ext cx="536650" cy="504056"/>
            <a:chOff x="3762476" y="1652702"/>
            <a:chExt cx="1745628" cy="185515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1691680" y="1105071"/>
            <a:ext cx="536650" cy="504056"/>
            <a:chOff x="3762476" y="1652702"/>
            <a:chExt cx="1745628" cy="185515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2701920" y="1105071"/>
            <a:ext cx="536650" cy="504056"/>
            <a:chOff x="3762476" y="1652702"/>
            <a:chExt cx="1745628" cy="1855152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3205976" y="1105071"/>
            <a:ext cx="536650" cy="504056"/>
            <a:chOff x="3762476" y="1652702"/>
            <a:chExt cx="1745628" cy="185515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3710032" y="1105071"/>
            <a:ext cx="536650" cy="504056"/>
            <a:chOff x="3762476" y="1652702"/>
            <a:chExt cx="1745628" cy="185515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3205976" y="1563638"/>
            <a:ext cx="536650" cy="504056"/>
            <a:chOff x="3762476" y="1652702"/>
            <a:chExt cx="1745628" cy="1855152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flipH="1">
            <a:off x="2197864" y="1563638"/>
            <a:ext cx="536650" cy="504056"/>
            <a:chOff x="3762476" y="1652702"/>
            <a:chExt cx="1745628" cy="1855152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45" name="矩形 44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2701920" y="1563638"/>
            <a:ext cx="536650" cy="504056"/>
            <a:chOff x="3762476" y="1652702"/>
            <a:chExt cx="1745628" cy="185515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3710032" y="1563638"/>
            <a:ext cx="536650" cy="504056"/>
            <a:chOff x="3762476" y="1652702"/>
            <a:chExt cx="1745628" cy="1855152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51" name="矩形 50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 flipH="1">
            <a:off x="4718144" y="1131590"/>
            <a:ext cx="536650" cy="504056"/>
            <a:chOff x="3762476" y="1652702"/>
            <a:chExt cx="1745628" cy="1855152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54" name="矩形 53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 flipH="1">
            <a:off x="4214088" y="1563638"/>
            <a:ext cx="536650" cy="504056"/>
            <a:chOff x="3762476" y="1652702"/>
            <a:chExt cx="1745628" cy="1855152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57" name="矩形 56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 flipH="1">
            <a:off x="4214088" y="1131590"/>
            <a:ext cx="536650" cy="504056"/>
            <a:chOff x="3762476" y="1652702"/>
            <a:chExt cx="1745628" cy="1855152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64" name="矩形 63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5222200" y="1131590"/>
            <a:ext cx="536650" cy="504056"/>
            <a:chOff x="3762476" y="1652702"/>
            <a:chExt cx="1745628" cy="1855152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67" name="矩形 66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 flipH="1">
            <a:off x="5726256" y="1131590"/>
            <a:ext cx="536650" cy="504056"/>
            <a:chOff x="3762476" y="1652702"/>
            <a:chExt cx="1745628" cy="1855152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70" name="矩形 69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flipH="1">
            <a:off x="6230312" y="1131590"/>
            <a:ext cx="536650" cy="504056"/>
            <a:chOff x="3762476" y="1652702"/>
            <a:chExt cx="1745628" cy="1855152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73" name="矩形 72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 flipH="1">
            <a:off x="5726256" y="1563638"/>
            <a:ext cx="536650" cy="504056"/>
            <a:chOff x="3762476" y="1652702"/>
            <a:chExt cx="1745628" cy="1855152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76" name="矩形 75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 flipH="1">
            <a:off x="4718144" y="1563638"/>
            <a:ext cx="536650" cy="504056"/>
            <a:chOff x="3762476" y="1652702"/>
            <a:chExt cx="1745628" cy="1855152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79" name="矩形 78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 flipH="1">
            <a:off x="5222200" y="1563638"/>
            <a:ext cx="536650" cy="504056"/>
            <a:chOff x="3762476" y="1652702"/>
            <a:chExt cx="1745628" cy="1855152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82" name="矩形 81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 flipH="1">
            <a:off x="6230312" y="1563638"/>
            <a:ext cx="536650" cy="504056"/>
            <a:chOff x="3762476" y="1652702"/>
            <a:chExt cx="1745628" cy="1855152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85" name="矩形 84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 flipH="1">
            <a:off x="2165270" y="2067694"/>
            <a:ext cx="536650" cy="504056"/>
            <a:chOff x="3762476" y="1652702"/>
            <a:chExt cx="1745628" cy="1855152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88" name="矩形 87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 flipH="1">
            <a:off x="1700628" y="2573923"/>
            <a:ext cx="536650" cy="504056"/>
            <a:chOff x="3762476" y="1652702"/>
            <a:chExt cx="1745628" cy="1855152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91" name="矩形 90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flipH="1">
            <a:off x="1693808" y="2067694"/>
            <a:ext cx="536650" cy="504056"/>
            <a:chOff x="3762476" y="1652702"/>
            <a:chExt cx="1745628" cy="1855152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94" name="矩形 93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 flipH="1">
            <a:off x="2701920" y="2067694"/>
            <a:ext cx="536650" cy="504056"/>
            <a:chOff x="3762476" y="1652702"/>
            <a:chExt cx="1745628" cy="1855152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97" name="矩形 96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 flipH="1">
            <a:off x="3205976" y="2067694"/>
            <a:ext cx="536650" cy="504056"/>
            <a:chOff x="3762476" y="1652702"/>
            <a:chExt cx="1745628" cy="1855152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00" name="矩形 99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 flipH="1">
            <a:off x="3749446" y="2067694"/>
            <a:ext cx="536650" cy="504056"/>
            <a:chOff x="3762476" y="1652702"/>
            <a:chExt cx="1745628" cy="1855152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03" name="矩形 102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 flipH="1">
            <a:off x="3245390" y="2573923"/>
            <a:ext cx="536650" cy="504056"/>
            <a:chOff x="3762476" y="1652702"/>
            <a:chExt cx="1745628" cy="1855152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06" name="矩形 105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 flipH="1">
            <a:off x="2204684" y="2573923"/>
            <a:ext cx="536650" cy="504056"/>
            <a:chOff x="3762476" y="1652702"/>
            <a:chExt cx="1745628" cy="1855152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09" name="矩形 108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 flipH="1">
            <a:off x="2708740" y="2573923"/>
            <a:ext cx="536650" cy="504056"/>
            <a:chOff x="3762476" y="1652702"/>
            <a:chExt cx="1745628" cy="1855152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12" name="矩形 111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 flipH="1">
            <a:off x="3769345" y="2573923"/>
            <a:ext cx="536650" cy="504056"/>
            <a:chOff x="3762476" y="1652702"/>
            <a:chExt cx="1745628" cy="1855152"/>
          </a:xfrm>
        </p:grpSpPr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15" name="矩形 114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 flipH="1">
            <a:off x="4757558" y="2067694"/>
            <a:ext cx="536650" cy="504056"/>
            <a:chOff x="3762476" y="1652702"/>
            <a:chExt cx="1745628" cy="1855152"/>
          </a:xfrm>
        </p:grpSpPr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18" name="矩形 117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 flipH="1">
            <a:off x="4253502" y="2571750"/>
            <a:ext cx="536650" cy="504056"/>
            <a:chOff x="3762476" y="1652702"/>
            <a:chExt cx="1745628" cy="1855152"/>
          </a:xfrm>
        </p:grpSpPr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21" name="矩形 120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 flipH="1">
            <a:off x="4253502" y="2067694"/>
            <a:ext cx="536650" cy="504056"/>
            <a:chOff x="3762476" y="1652702"/>
            <a:chExt cx="1745628" cy="1855152"/>
          </a:xfrm>
        </p:grpSpPr>
        <p:pic>
          <p:nvPicPr>
            <p:cNvPr id="123" name="图片 1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24" name="矩形 123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 flipH="1">
            <a:off x="5261614" y="2067694"/>
            <a:ext cx="536650" cy="504056"/>
            <a:chOff x="3762476" y="1652702"/>
            <a:chExt cx="1745628" cy="1855152"/>
          </a:xfrm>
        </p:grpSpPr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27" name="矩形 126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 flipH="1">
            <a:off x="5746848" y="2067694"/>
            <a:ext cx="536650" cy="504056"/>
            <a:chOff x="3762476" y="1652702"/>
            <a:chExt cx="1745628" cy="1855152"/>
          </a:xfrm>
        </p:grpSpPr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30" name="矩形 129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 flipH="1">
            <a:off x="6269726" y="2067694"/>
            <a:ext cx="536650" cy="504056"/>
            <a:chOff x="3762476" y="1652702"/>
            <a:chExt cx="1745628" cy="1855152"/>
          </a:xfrm>
        </p:grpSpPr>
        <p:pic>
          <p:nvPicPr>
            <p:cNvPr id="132" name="图片 13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33" name="矩形 132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2133079" y="414412"/>
            <a:ext cx="1790849" cy="5011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5260100" y="414412"/>
            <a:ext cx="1206082" cy="5011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Text Box 3"/>
          <p:cNvSpPr txBox="1">
            <a:spLocks noChangeArrowheads="1"/>
          </p:cNvSpPr>
          <p:nvPr/>
        </p:nvSpPr>
        <p:spPr bwMode="auto">
          <a:xfrm>
            <a:off x="862267" y="3557693"/>
            <a:ext cx="37817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20+36=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56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5" name="Text Box 3"/>
          <p:cNvSpPr txBox="1">
            <a:spLocks noChangeArrowheads="1"/>
          </p:cNvSpPr>
          <p:nvPr/>
        </p:nvSpPr>
        <p:spPr bwMode="auto">
          <a:xfrm>
            <a:off x="4352727" y="3579862"/>
            <a:ext cx="35316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答：原来有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4" name="组合 1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5" name="图片 1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2" grpId="0" animBg="1"/>
      <p:bldP spid="153" grpId="0"/>
      <p:bldP spid="1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323527" y="339502"/>
            <a:ext cx="82556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）班组织捐书活动，捐了故事书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本，科技书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本，一共捐了多少本书？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2699792" y="2088282"/>
            <a:ext cx="31990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56+30=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2267744" y="3075806"/>
            <a:ext cx="40324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答：一共捐了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40152" y="411510"/>
            <a:ext cx="1992678" cy="5029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95536" y="914416"/>
            <a:ext cx="2088232" cy="505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1043608" y="1419622"/>
            <a:ext cx="6964368" cy="204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36+10=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+42=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+27=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55+30=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+20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+30=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+20=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+18=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397680" y="1540411"/>
            <a:ext cx="592669" cy="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646533" y="1527964"/>
            <a:ext cx="5941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6932731" y="1540411"/>
            <a:ext cx="594122" cy="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397680" y="2167325"/>
            <a:ext cx="5926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646533" y="2167325"/>
            <a:ext cx="5941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946012" y="2188483"/>
            <a:ext cx="724857" cy="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2414285" y="2764547"/>
            <a:ext cx="592669" cy="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4628475" y="2743389"/>
            <a:ext cx="5941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6932731" y="2764547"/>
            <a:ext cx="594122" cy="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323528" y="339502"/>
            <a:ext cx="3298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/>
      <p:bldP spid="3077" grpId="0" bldLvl="0"/>
      <p:bldP spid="3078" grpId="0" bldLvl="0"/>
      <p:bldP spid="3079" grpId="0" bldLvl="0"/>
      <p:bldP spid="3080" grpId="0" bldLvl="0"/>
      <p:bldP spid="3081" grpId="0" bldLvl="0"/>
      <p:bldP spid="3082" grpId="0" bldLvl="0"/>
      <p:bldP spid="3083" grpId="0" bldLvl="0"/>
      <p:bldP spid="3084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560" y="1751774"/>
            <a:ext cx="7500895" cy="2620176"/>
          </a:xfrm>
          <a:prstGeom prst="rect">
            <a:avLst/>
          </a:prstGeom>
        </p:spPr>
      </p:pic>
      <p:sp>
        <p:nvSpPr>
          <p:cNvPr id="13" name="TextBox 1"/>
          <p:cNvSpPr txBox="1"/>
          <p:nvPr/>
        </p:nvSpPr>
        <p:spPr>
          <a:xfrm>
            <a:off x="1619672" y="2067694"/>
            <a:ext cx="58332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把两位数分成整十数和一位数，先算整十数加整十数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加一位数。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547054" y="3072452"/>
            <a:ext cx="5833258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口算时，先算整十数加整十数，再把个位上的数字加上。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707654"/>
            <a:ext cx="396044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4" descr="正文 (40)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3688" y="1419622"/>
            <a:ext cx="5328592" cy="2977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635494" y="956901"/>
            <a:ext cx="40805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树上原来有多少个桃？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6781080" y="2200126"/>
            <a:ext cx="1607344" cy="803672"/>
          </a:xfrm>
          <a:prstGeom prst="cloudCallout">
            <a:avLst>
              <a:gd name="adj1" fmla="val -60023"/>
              <a:gd name="adj2" fmla="val 68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3568" y="4126309"/>
            <a:ext cx="60486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想一想：这个问题怎样解答呢？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云形标注 18"/>
          <p:cNvSpPr/>
          <p:nvPr/>
        </p:nvSpPr>
        <p:spPr>
          <a:xfrm>
            <a:off x="2107406" y="2181696"/>
            <a:ext cx="1816522" cy="750094"/>
          </a:xfrm>
          <a:prstGeom prst="cloudCallout">
            <a:avLst>
              <a:gd name="adj1" fmla="val 141"/>
              <a:gd name="adj2" fmla="val 69756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728" y="225410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我摘了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6256" y="2172801"/>
            <a:ext cx="1620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树上还剩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9"/>
          <p:cNvGrpSpPr/>
          <p:nvPr/>
        </p:nvGrpSpPr>
        <p:grpSpPr bwMode="auto">
          <a:xfrm>
            <a:off x="1259632" y="1131590"/>
            <a:ext cx="6120679" cy="2067266"/>
            <a:chOff x="3436496" y="37307"/>
            <a:chExt cx="8161472" cy="2757306"/>
          </a:xfrm>
        </p:grpSpPr>
        <p:pic>
          <p:nvPicPr>
            <p:cNvPr id="12291" name="Picture 2" descr="C:\Users\fenzhao\Desktop\图片\位置\正文 (4)8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3436496" y="517526"/>
              <a:ext cx="1469167" cy="2277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4428887" y="37307"/>
              <a:ext cx="7169081" cy="1071932"/>
            </a:xfrm>
            <a:prstGeom prst="wedgeRoundRectCallout">
              <a:avLst>
                <a:gd name="adj1" fmla="val -43955"/>
                <a:gd name="adj2" fmla="val 77640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摘下的加上树上剩的就是树上原来有的个数。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11"/>
          <p:cNvGrpSpPr/>
          <p:nvPr/>
        </p:nvGrpSpPr>
        <p:grpSpPr bwMode="auto">
          <a:xfrm>
            <a:off x="5379491" y="2035496"/>
            <a:ext cx="3164462" cy="1750394"/>
            <a:chOff x="6750461" y="2361597"/>
            <a:chExt cx="4219836" cy="2333642"/>
          </a:xfrm>
        </p:grpSpPr>
        <p:pic>
          <p:nvPicPr>
            <p:cNvPr id="12294" name="Picture 4" descr="C:\Users\fenzhao\Desktop\图片\位置\正文4 (5)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470099" y="2361597"/>
              <a:ext cx="1500198" cy="2333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标注 5"/>
            <p:cNvSpPr/>
            <p:nvPr/>
          </p:nvSpPr>
          <p:spPr>
            <a:xfrm>
              <a:off x="6750461" y="2714620"/>
              <a:ext cx="2572088" cy="1071463"/>
            </a:xfrm>
            <a:prstGeom prst="wedgeRoundRectCallout">
              <a:avLst>
                <a:gd name="adj1" fmla="val 68227"/>
                <a:gd name="adj2" fmla="val 31974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用自己的方法算一算。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07930" y="3283119"/>
            <a:ext cx="4008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 + 16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11938" y="3214378"/>
            <a:ext cx="535781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83983" y="3253991"/>
            <a:ext cx="10202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932040" y="3283119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（个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/>
      <p:bldP spid="9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fenzhao\Desktop\图片\位置\正文3 (5)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68144" y="3358754"/>
            <a:ext cx="1150094" cy="1340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2" descr="正文 (40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1059418"/>
            <a:ext cx="4675127" cy="30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430317" y="555526"/>
            <a:ext cx="3413938" cy="803672"/>
          </a:xfrm>
          <a:prstGeom prst="wedgeRoundRectCallout">
            <a:avLst>
              <a:gd name="adj1" fmla="val 22165"/>
              <a:gd name="adj2" fmla="val 72321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个十加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个一，等于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个一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5076057" y="1402556"/>
            <a:ext cx="2592288" cy="1795463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39"/>
          <p:cNvGrpSpPr/>
          <p:nvPr/>
        </p:nvGrpSpPr>
        <p:grpSpPr bwMode="auto">
          <a:xfrm>
            <a:off x="5309195" y="1478901"/>
            <a:ext cx="2143125" cy="1560857"/>
            <a:chOff x="3578716" y="2058763"/>
            <a:chExt cx="2857520" cy="2080399"/>
          </a:xfrm>
          <a:solidFill>
            <a:srgbClr val="FFC000"/>
          </a:solidFill>
        </p:grpSpPr>
        <p:grpSp>
          <p:nvGrpSpPr>
            <p:cNvPr id="14343" name="组合 38"/>
            <p:cNvGrpSpPr/>
            <p:nvPr/>
          </p:nvGrpSpPr>
          <p:grpSpPr bwMode="auto">
            <a:xfrm>
              <a:off x="3928800" y="3323423"/>
              <a:ext cx="780820" cy="261844"/>
              <a:chOff x="3928800" y="3323423"/>
              <a:chExt cx="780820" cy="261844"/>
            </a:xfrm>
            <a:grpFill/>
          </p:grpSpPr>
          <p:cxnSp>
            <p:nvCxnSpPr>
              <p:cNvPr id="12" name="直接连接符 11"/>
              <p:cNvCxnSpPr/>
              <p:nvPr/>
            </p:nvCxnSpPr>
            <p:spPr>
              <a:xfrm flipH="1" flipV="1">
                <a:off x="3928800" y="3571409"/>
                <a:ext cx="780820" cy="158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rot="5400000">
                <a:off x="4577905" y="3453551"/>
                <a:ext cx="261844" cy="1587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46" name="组合 37"/>
            <p:cNvGrpSpPr/>
            <p:nvPr/>
          </p:nvGrpSpPr>
          <p:grpSpPr bwMode="auto">
            <a:xfrm>
              <a:off x="3578716" y="2058763"/>
              <a:ext cx="2857520" cy="2080399"/>
              <a:chOff x="3578716" y="2058763"/>
              <a:chExt cx="2857520" cy="2080399"/>
            </a:xfrm>
            <a:grpFill/>
          </p:grpSpPr>
          <p:sp>
            <p:nvSpPr>
              <p:cNvPr id="14347" name="TextBox 5"/>
              <p:cNvSpPr txBox="1">
                <a:spLocks noChangeArrowheads="1"/>
              </p:cNvSpPr>
              <p:nvPr/>
            </p:nvSpPr>
            <p:spPr bwMode="auto">
              <a:xfrm>
                <a:off x="3578716" y="2058763"/>
                <a:ext cx="2857520" cy="11076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20 + 16 = 36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4348" name="组合 36"/>
              <p:cNvGrpSpPr/>
              <p:nvPr/>
            </p:nvGrpSpPr>
            <p:grpSpPr bwMode="auto">
              <a:xfrm>
                <a:off x="3939942" y="2555610"/>
                <a:ext cx="1536137" cy="1583552"/>
                <a:chOff x="3939942" y="2555610"/>
                <a:chExt cx="1536137" cy="1583552"/>
              </a:xfrm>
              <a:grpFill/>
            </p:grpSpPr>
            <p:cxnSp>
              <p:nvCxnSpPr>
                <p:cNvPr id="10" name="直接连接符 9"/>
                <p:cNvCxnSpPr/>
                <p:nvPr/>
              </p:nvCxnSpPr>
              <p:spPr>
                <a:xfrm rot="5400000">
                  <a:off x="3512264" y="3142142"/>
                  <a:ext cx="856943" cy="1588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350" name="组合 18"/>
                <p:cNvGrpSpPr/>
                <p:nvPr/>
              </p:nvGrpSpPr>
              <p:grpSpPr bwMode="auto">
                <a:xfrm>
                  <a:off x="4708031" y="2555610"/>
                  <a:ext cx="468249" cy="285647"/>
                  <a:chOff x="4708031" y="2555610"/>
                  <a:chExt cx="468249" cy="285647"/>
                </a:xfrm>
                <a:grpFill/>
              </p:grpSpPr>
              <p:cxnSp>
                <p:nvCxnSpPr>
                  <p:cNvPr id="16" name="直接连接符 15"/>
                  <p:cNvCxnSpPr/>
                  <p:nvPr/>
                </p:nvCxnSpPr>
                <p:spPr>
                  <a:xfrm rot="5400000">
                    <a:off x="4672364" y="2591277"/>
                    <a:ext cx="285647" cy="214313"/>
                  </a:xfrm>
                  <a:prstGeom prst="line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接连接符 16"/>
                  <p:cNvCxnSpPr/>
                  <p:nvPr/>
                </p:nvCxnSpPr>
                <p:spPr>
                  <a:xfrm rot="16200000" flipH="1">
                    <a:off x="4900104" y="2555561"/>
                    <a:ext cx="276126" cy="276227"/>
                  </a:xfrm>
                  <a:prstGeom prst="line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353" name="TextBox 19"/>
                <p:cNvSpPr txBox="1">
                  <a:spLocks noChangeArrowheads="1"/>
                </p:cNvSpPr>
                <p:nvPr/>
              </p:nvSpPr>
              <p:spPr bwMode="auto">
                <a:xfrm>
                  <a:off x="4420072" y="2747564"/>
                  <a:ext cx="672005" cy="5757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354" name="TextBox 20"/>
                <p:cNvSpPr txBox="1">
                  <a:spLocks noChangeArrowheads="1"/>
                </p:cNvSpPr>
                <p:nvPr/>
              </p:nvSpPr>
              <p:spPr bwMode="auto">
                <a:xfrm>
                  <a:off x="4996065" y="2747564"/>
                  <a:ext cx="480014" cy="6153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355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36027" y="3611351"/>
                  <a:ext cx="672005" cy="52781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30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41" name="圆角矩形标注 40"/>
          <p:cNvSpPr/>
          <p:nvPr/>
        </p:nvSpPr>
        <p:spPr>
          <a:xfrm>
            <a:off x="2552367" y="3624263"/>
            <a:ext cx="3315777" cy="803672"/>
          </a:xfrm>
          <a:prstGeom prst="wedgeRoundRectCallout">
            <a:avLst>
              <a:gd name="adj1" fmla="val 58994"/>
              <a:gd name="adj2" fmla="val 16617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分成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，先算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加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30……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4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/>
          <p:cNvSpPr/>
          <p:nvPr/>
        </p:nvSpPr>
        <p:spPr>
          <a:xfrm>
            <a:off x="971600" y="1925612"/>
            <a:ext cx="2952328" cy="2086298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43" name="组合 38"/>
          <p:cNvGrpSpPr/>
          <p:nvPr/>
        </p:nvGrpSpPr>
        <p:grpSpPr bwMode="auto">
          <a:xfrm>
            <a:off x="1476846" y="3291999"/>
            <a:ext cx="646882" cy="215504"/>
            <a:chOff x="3925387" y="3285760"/>
            <a:chExt cx="862515" cy="287236"/>
          </a:xfrm>
        </p:grpSpPr>
        <p:cxnSp>
          <p:nvCxnSpPr>
            <p:cNvPr id="12" name="直接连接符 11"/>
            <p:cNvCxnSpPr/>
            <p:nvPr/>
          </p:nvCxnSpPr>
          <p:spPr>
            <a:xfrm flipH="1" flipV="1">
              <a:off x="3925387" y="3547604"/>
              <a:ext cx="860928" cy="2539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>
              <a:off x="4656187" y="3415888"/>
              <a:ext cx="261844" cy="158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47" name="TextBox 5"/>
          <p:cNvSpPr txBox="1">
            <a:spLocks noChangeArrowheads="1"/>
          </p:cNvSpPr>
          <p:nvPr/>
        </p:nvSpPr>
        <p:spPr bwMode="auto">
          <a:xfrm>
            <a:off x="1115616" y="2067694"/>
            <a:ext cx="21602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 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 bwMode="auto">
          <a:xfrm flipH="1">
            <a:off x="1475656" y="2627987"/>
            <a:ext cx="1190" cy="8795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50" name="组合 18"/>
          <p:cNvGrpSpPr/>
          <p:nvPr/>
        </p:nvGrpSpPr>
        <p:grpSpPr bwMode="auto">
          <a:xfrm>
            <a:off x="2259880" y="2628104"/>
            <a:ext cx="367904" cy="214390"/>
            <a:chOff x="4786314" y="2714620"/>
            <a:chExt cx="490542" cy="285752"/>
          </a:xfrm>
        </p:grpSpPr>
        <p:cxnSp>
          <p:nvCxnSpPr>
            <p:cNvPr id="16" name="直接连接符 15"/>
            <p:cNvCxnSpPr/>
            <p:nvPr/>
          </p:nvCxnSpPr>
          <p:spPr>
            <a:xfrm rot="5400000">
              <a:off x="4750647" y="2750131"/>
              <a:ext cx="285648" cy="2143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16200000" flipH="1">
              <a:off x="5000677" y="2714414"/>
              <a:ext cx="276126" cy="27622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53" name="TextBox 19"/>
          <p:cNvSpPr txBox="1">
            <a:spLocks noChangeArrowheads="1"/>
          </p:cNvSpPr>
          <p:nvPr/>
        </p:nvSpPr>
        <p:spPr bwMode="auto">
          <a:xfrm>
            <a:off x="1896121" y="2715766"/>
            <a:ext cx="8036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54" name="TextBox 20"/>
          <p:cNvSpPr txBox="1">
            <a:spLocks noChangeArrowheads="1"/>
          </p:cNvSpPr>
          <p:nvPr/>
        </p:nvSpPr>
        <p:spPr bwMode="auto">
          <a:xfrm>
            <a:off x="2512119" y="2707055"/>
            <a:ext cx="4757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55" name="TextBox 35"/>
          <p:cNvSpPr txBox="1">
            <a:spLocks noChangeArrowheads="1"/>
          </p:cNvSpPr>
          <p:nvPr/>
        </p:nvSpPr>
        <p:spPr bwMode="auto">
          <a:xfrm>
            <a:off x="1475656" y="3363838"/>
            <a:ext cx="9644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510333" y="557588"/>
            <a:ext cx="5832000" cy="11520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把两位数分成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整十数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和一位数，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算整十数加整十数，再加一位数。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Box 20"/>
          <p:cNvSpPr txBox="1">
            <a:spLocks noChangeArrowheads="1"/>
          </p:cNvSpPr>
          <p:nvPr/>
        </p:nvSpPr>
        <p:spPr bwMode="auto">
          <a:xfrm>
            <a:off x="3122886" y="2067694"/>
            <a:ext cx="873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76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流程图: 可选过程 43"/>
          <p:cNvSpPr/>
          <p:nvPr/>
        </p:nvSpPr>
        <p:spPr>
          <a:xfrm>
            <a:off x="5004048" y="1925612"/>
            <a:ext cx="2943374" cy="2086298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38"/>
          <p:cNvGrpSpPr/>
          <p:nvPr/>
        </p:nvGrpSpPr>
        <p:grpSpPr bwMode="auto">
          <a:xfrm>
            <a:off x="5551735" y="3147542"/>
            <a:ext cx="676449" cy="242684"/>
            <a:chOff x="3885964" y="3285760"/>
            <a:chExt cx="901938" cy="323463"/>
          </a:xfrm>
          <a:solidFill>
            <a:srgbClr val="FFC000"/>
          </a:solidFill>
        </p:grpSpPr>
        <p:cxnSp>
          <p:nvCxnSpPr>
            <p:cNvPr id="46" name="直接连接符 45"/>
            <p:cNvCxnSpPr/>
            <p:nvPr/>
          </p:nvCxnSpPr>
          <p:spPr>
            <a:xfrm flipH="1">
              <a:off x="3885964" y="3572996"/>
              <a:ext cx="900351" cy="36227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>
              <a:off x="4656187" y="3415888"/>
              <a:ext cx="261844" cy="1587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5"/>
          <p:cNvSpPr txBox="1">
            <a:spLocks noChangeArrowheads="1"/>
          </p:cNvSpPr>
          <p:nvPr/>
        </p:nvSpPr>
        <p:spPr bwMode="auto">
          <a:xfrm>
            <a:off x="5292080" y="2048530"/>
            <a:ext cx="1951066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 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9" name="直接连接符 48"/>
          <p:cNvCxnSpPr/>
          <p:nvPr/>
        </p:nvCxnSpPr>
        <p:spPr bwMode="auto">
          <a:xfrm flipH="1">
            <a:off x="5550543" y="2571750"/>
            <a:ext cx="1193" cy="8184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18"/>
          <p:cNvGrpSpPr/>
          <p:nvPr/>
        </p:nvGrpSpPr>
        <p:grpSpPr bwMode="auto">
          <a:xfrm>
            <a:off x="6300192" y="2571750"/>
            <a:ext cx="367904" cy="214390"/>
            <a:chOff x="4786314" y="2714620"/>
            <a:chExt cx="490542" cy="285752"/>
          </a:xfrm>
          <a:solidFill>
            <a:srgbClr val="FFC000"/>
          </a:solidFill>
        </p:grpSpPr>
        <p:cxnSp>
          <p:nvCxnSpPr>
            <p:cNvPr id="51" name="直接连接符 50"/>
            <p:cNvCxnSpPr/>
            <p:nvPr/>
          </p:nvCxnSpPr>
          <p:spPr>
            <a:xfrm rot="5400000">
              <a:off x="4750647" y="2750131"/>
              <a:ext cx="285648" cy="214313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16200000" flipH="1">
              <a:off x="5000677" y="2714414"/>
              <a:ext cx="276126" cy="276227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19"/>
          <p:cNvSpPr txBox="1">
            <a:spLocks noChangeArrowheads="1"/>
          </p:cNvSpPr>
          <p:nvPr/>
        </p:nvSpPr>
        <p:spPr bwMode="auto">
          <a:xfrm>
            <a:off x="5960740" y="2696602"/>
            <a:ext cx="91551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Box 20"/>
          <p:cNvSpPr txBox="1">
            <a:spLocks noChangeArrowheads="1"/>
          </p:cNvSpPr>
          <p:nvPr/>
        </p:nvSpPr>
        <p:spPr bwMode="auto">
          <a:xfrm>
            <a:off x="6588224" y="2696602"/>
            <a:ext cx="321469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Box 35"/>
          <p:cNvSpPr txBox="1">
            <a:spLocks noChangeArrowheads="1"/>
          </p:cNvSpPr>
          <p:nvPr/>
        </p:nvSpPr>
        <p:spPr bwMode="auto">
          <a:xfrm>
            <a:off x="5614193" y="3291830"/>
            <a:ext cx="8300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Box 20"/>
          <p:cNvSpPr txBox="1">
            <a:spLocks noChangeArrowheads="1"/>
          </p:cNvSpPr>
          <p:nvPr/>
        </p:nvSpPr>
        <p:spPr bwMode="auto">
          <a:xfrm>
            <a:off x="7092280" y="2048530"/>
            <a:ext cx="546497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347" grpId="0"/>
      <p:bldP spid="14353" grpId="0"/>
      <p:bldP spid="14354" grpId="0"/>
      <p:bldP spid="14355" grpId="0"/>
      <p:bldP spid="41" grpId="0" animBg="1"/>
      <p:bldP spid="43" grpId="0"/>
      <p:bldP spid="44" grpId="0" animBg="1"/>
      <p:bldP spid="48" grpId="0" animBg="1"/>
      <p:bldP spid="53" grpId="0"/>
      <p:bldP spid="54" grpId="0"/>
      <p:bldP spid="55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619672" y="1491630"/>
            <a:ext cx="2742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26+20=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710534" y="1491630"/>
            <a:ext cx="2742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50+34=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658789" y="2283718"/>
            <a:ext cx="219313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20+20=40</a:t>
            </a:r>
            <a:endParaRPr lang="en-US" altLang="zh-CN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40+6=46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827141" y="2283718"/>
            <a:ext cx="219313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50+30=80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80+4=84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915816" y="1491630"/>
            <a:ext cx="935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6084168" y="1491630"/>
            <a:ext cx="935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225401" y="330791"/>
            <a:ext cx="62908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能快速算出得数呢？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  <p:bldP spid="30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/>
          <p:nvPr/>
        </p:nvSpPr>
        <p:spPr>
          <a:xfrm>
            <a:off x="1403648" y="699542"/>
            <a:ext cx="6696744" cy="119181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把两位数分成整十数和一位数，先算整十数加整十数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加一位数。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691680" y="1995686"/>
            <a:ext cx="6121290" cy="119181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口算时，先算整十数加整十数，再把个位上的数字加上。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3568" y="2357736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697004" y="915566"/>
            <a:ext cx="3586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093144" y="1779662"/>
            <a:ext cx="1149310" cy="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156176" y="1851670"/>
            <a:ext cx="11521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3093144" y="2427734"/>
            <a:ext cx="11493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6156176" y="2427734"/>
            <a:ext cx="11521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3059832" y="3160261"/>
            <a:ext cx="1149310" cy="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6156176" y="3147814"/>
            <a:ext cx="11521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691680" y="1779662"/>
            <a:ext cx="15757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40+50=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1691680" y="2436445"/>
            <a:ext cx="15757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20+60=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1691680" y="3147814"/>
            <a:ext cx="15518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30+40=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4769334" y="1851670"/>
            <a:ext cx="18405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20+70=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4769333" y="2436445"/>
            <a:ext cx="16748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50+30=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4793236" y="3110917"/>
            <a:ext cx="16509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60+10=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/>
      <p:bldP spid="22" grpId="0" bldLvl="0"/>
      <p:bldP spid="23" grpId="0" bldLvl="0"/>
      <p:bldP spid="24" grpId="0" bldLvl="0"/>
      <p:bldP spid="25" grpId="0" bldLvl="0"/>
      <p:bldP spid="26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323528" y="339502"/>
            <a:ext cx="3626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605855" y="1367274"/>
            <a:ext cx="2742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47+50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630191" y="1367274"/>
            <a:ext cx="2742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35+60=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186292" y="2157596"/>
            <a:ext cx="219313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40+50=90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90+ 7=97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98586" y="2157596"/>
            <a:ext cx="219313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30+60=90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90+ 5=95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911507" y="1367274"/>
            <a:ext cx="935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97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5026182" y="1367274"/>
            <a:ext cx="935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6574194" y="1347614"/>
            <a:ext cx="2318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40+32=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221820" y="2137936"/>
            <a:ext cx="219313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40+30=70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70+ 2=72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7812360" y="1338903"/>
            <a:ext cx="935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</p:bldLst>
  </p:timing>
</p:sld>
</file>

<file path=ppt/tags/tag1.xml><?xml version="1.0" encoding="utf-8"?>
<p:tagLst xmlns:p="http://schemas.openxmlformats.org/presentationml/2006/main">
  <p:tag name="KSO_WPP_MARK_KEY" val="fa4ba878-c125-4cb7-8cb5-fde19957e34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843</Words>
  <Application>WPS 演示</Application>
  <PresentationFormat>全屏显示(16:9)</PresentationFormat>
  <Paragraphs>213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楷体</vt:lpstr>
      <vt:lpstr>Times New Roman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2023-01-29T09:24:09Z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625C66902F12480EB1FEE346F3277304</vt:lpwstr>
  </property>
</Properties>
</file>