
<file path=[Content_Types].xml><?xml version="1.0" encoding="utf-8"?>
<Types xmlns="http://schemas.openxmlformats.org/package/2006/content-types">
  <Default Extension="png" ContentType="image/png"/>
  <Default Extension="gif" ContentType="image/gi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3"/>
  </p:sldMasterIdLst>
  <p:notesMasterIdLst>
    <p:notesMasterId r:id="rId21"/>
  </p:notesMasterIdLst>
  <p:sldIdLst>
    <p:sldId id="402" r:id="rId4"/>
    <p:sldId id="403" r:id="rId5"/>
    <p:sldId id="404" r:id="rId6"/>
    <p:sldId id="405" r:id="rId7"/>
    <p:sldId id="406" r:id="rId8"/>
    <p:sldId id="407" r:id="rId9"/>
    <p:sldId id="408" r:id="rId10"/>
    <p:sldId id="409" r:id="rId11"/>
    <p:sldId id="410" r:id="rId12"/>
    <p:sldId id="411" r:id="rId13"/>
    <p:sldId id="412" r:id="rId14"/>
    <p:sldId id="413" r:id="rId15"/>
    <p:sldId id="414" r:id="rId16"/>
    <p:sldId id="415" r:id="rId17"/>
    <p:sldId id="416" r:id="rId18"/>
    <p:sldId id="417" r:id="rId19"/>
    <p:sldId id="418" r:id="rId20"/>
  </p:sldIdLst>
  <p:sldSz cx="9144000" cy="6858000" type="screen4x3"/>
  <p:notesSz cx="6858000" cy="9144000"/>
  <p:custDataLst>
    <p:tags r:id="rId25"/>
  </p:custDataLst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9FFCC"/>
    <a:srgbClr val="66FFCC"/>
    <a:srgbClr val="3333CC"/>
    <a:srgbClr val="8FC255"/>
    <a:srgbClr val="BCE2EE"/>
    <a:srgbClr val="9A90B7"/>
    <a:srgbClr val="D6D3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99" autoAdjust="0"/>
    <p:restoredTop sz="94660" autoAdjust="0"/>
  </p:normalViewPr>
  <p:slideViewPr>
    <p:cSldViewPr snapToGrid="0" snapToObjects="1">
      <p:cViewPr>
        <p:scale>
          <a:sx n="110" d="100"/>
          <a:sy n="110" d="100"/>
        </p:scale>
        <p:origin x="-1698" y="-72"/>
      </p:cViewPr>
      <p:guideLst>
        <p:guide orient="horz" pos="215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Arial" panose="020B0604020202020204" pitchFamily="34" charset="0"/>
              <a:buNone/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Arial" panose="020B0604020202020204" pitchFamily="34" charset="0"/>
              <a:buNone/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Arial" panose="020B0604020202020204" pitchFamily="34" charset="0"/>
              <a:buNone/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anose="020B0604020202020204" pitchFamily="34" charset="0"/>
              <a:buChar char="•"/>
              <a:defRPr sz="1200"/>
            </a:lvl1pPr>
          </a:lstStyle>
          <a:p>
            <a:pPr>
              <a:defRPr/>
            </a:pPr>
            <a:fld id="{577063B4-D60E-4168-A135-97C09D7CFA9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defTabSz="914400" eaLnBrk="0" hangingPunct="0">
              <a:buFont typeface="Arial" panose="020B0604020202020204" pitchFamily="34" charset="0"/>
              <a:buNone/>
              <a:defRPr sz="3800" b="1">
                <a:latin typeface="宋体" panose="02010600030101010101" pitchFamily="2" charset="-122"/>
              </a:defRPr>
            </a:lvl1pPr>
          </a:lstStyle>
          <a:p>
            <a:pPr>
              <a:defRPr/>
            </a:pPr>
            <a:fld id="{E9D277B4-DA53-4E64-A889-8C88227E39A8}" type="datetime1">
              <a:rPr lang="zh-CN" altLang="en-US"/>
            </a:fld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defTabSz="914400" eaLnBrk="0" hangingPunct="0">
              <a:buFont typeface="Arial" panose="020B0604020202020204" pitchFamily="34" charset="0"/>
              <a:buNone/>
              <a:defRPr sz="3800" b="1">
                <a:latin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>
              <a:defRPr/>
            </a:pPr>
            <a:fld id="{06119058-B8C0-4BCF-A8F6-46C5036D22A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defTabSz="914400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 algn="ctr" defTabSz="914400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 vert="horz" wrap="square" lIns="91440" tIns="45720" rIns="91440" bIns="45720" numCol="1" anchor="t" anchorCtr="0" compatLnSpc="1"/>
          <a:lstStyle>
            <a:lvl1pPr algn="r" defTabSz="914400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7E4F9FE-CA5E-4AD7-86E5-D11D11A1E69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 txBox="1"/>
          <p:nvPr/>
        </p:nvSpPr>
        <p:spPr bwMode="auto">
          <a:xfrm>
            <a:off x="434975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fld id="{8E3F840E-5BDC-4808-92DB-6C7D4A1FBAAB}" type="datetime1">
              <a:rPr kumimoji="1" lang="zh-CN" altLang="en-US" sz="1200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kumimoji="1" lang="zh-CN" altLang="en-US" sz="1200" smtClean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" name="幻灯片编号占位符 5"/>
          <p:cNvSpPr txBox="1">
            <a:spLocks noChangeArrowheads="1"/>
          </p:cNvSpPr>
          <p:nvPr/>
        </p:nvSpPr>
        <p:spPr bwMode="auto">
          <a:xfrm>
            <a:off x="6530975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fld id="{9E683B45-0327-44F6-A295-C500207964C4}" type="slidenum">
              <a:rPr lang="zh-CN" altLang="en-US" sz="1200" smtClean="0">
                <a:solidFill>
                  <a:srgbClr val="898989"/>
                </a:solidFill>
              </a:rPr>
            </a:fld>
            <a:endParaRPr lang="zh-CN" altLang="en-US" sz="1200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1652221-F4AB-47B1-95F3-2C89B53D651D}" type="slidenum"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defTabSz="914400" eaLnBrk="0" hangingPunct="0">
              <a:buFontTx/>
              <a:buNone/>
              <a:defRPr sz="1200" b="1">
                <a:solidFill>
                  <a:schemeClr val="tx1">
                    <a:tint val="75000"/>
                  </a:schemeClr>
                </a:solidFill>
                <a:latin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灯片编号占位符 5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D795EF5-1D3A-49BC-8444-4A498F42CBB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defTabSz="914400" eaLnBrk="0" hangingPunct="0">
              <a:buFontTx/>
              <a:buNone/>
              <a:defRPr sz="1200" b="1">
                <a:solidFill>
                  <a:schemeClr val="tx1">
                    <a:tint val="75000"/>
                  </a:schemeClr>
                </a:solidFill>
                <a:latin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灯片编号占位符 3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6A97BC3-DE21-40A2-ADA5-90BBDD15459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1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GIF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1.png"/><Relationship Id="rId1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1.png"/><Relationship Id="rId1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1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1.png"/><Relationship Id="rId1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6.GIF"/><Relationship Id="rId1" Type="http://schemas.openxmlformats.org/officeDocument/2006/relationships/image" Target="../media/image45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48.png"/><Relationship Id="rId2" Type="http://schemas.openxmlformats.org/officeDocument/2006/relationships/image" Target="../media/image9.GIF"/><Relationship Id="rId1" Type="http://schemas.openxmlformats.org/officeDocument/2006/relationships/image" Target="../media/image4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5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png"/><Relationship Id="rId2" Type="http://schemas.openxmlformats.org/officeDocument/2006/relationships/image" Target="../media/image28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5" name="组合 18"/>
          <p:cNvGrpSpPr/>
          <p:nvPr/>
        </p:nvGrpSpPr>
        <p:grpSpPr>
          <a:xfrm>
            <a:off x="305435" y="2858"/>
            <a:ext cx="8837613" cy="5976937"/>
            <a:chOff x="538" y="-39"/>
            <a:chExt cx="13919" cy="9413"/>
          </a:xfrm>
        </p:grpSpPr>
        <p:pic>
          <p:nvPicPr>
            <p:cNvPr id="6146" name="图片 5" descr="黑板-空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540" y="865"/>
              <a:ext cx="13550" cy="76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47" name="图片 7" descr="叶子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7809" y="-39"/>
              <a:ext cx="6648" cy="37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48" name="图片 15" descr="桌子.png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538" y="8038"/>
              <a:ext cx="6237" cy="133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49" name="图片 16" descr="粉笔画.png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>
            <a:xfrm>
              <a:off x="7191" y="4406"/>
              <a:ext cx="6456" cy="359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0" name="图片 11" descr="书本.png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1371" y="7621"/>
              <a:ext cx="1658" cy="141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1" name="图片 14" descr="钟.PNG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3653" y="8163"/>
              <a:ext cx="845" cy="80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2" name="图片 10" descr="铅笔筒.PNG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3029" y="7416"/>
              <a:ext cx="1118" cy="12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3" name="图片 13" descr="眼镜.PNG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4855" y="8568"/>
              <a:ext cx="860" cy="39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" name="图片 1" descr="女老师(1)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 flipH="1">
            <a:off x="6201728" y="2618740"/>
            <a:ext cx="2913062" cy="41211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" name="组合 9"/>
          <p:cNvGrpSpPr/>
          <p:nvPr/>
        </p:nvGrpSpPr>
        <p:grpSpPr>
          <a:xfrm>
            <a:off x="1459969" y="1663263"/>
            <a:ext cx="5846440" cy="2062172"/>
            <a:chOff x="548" y="1049"/>
            <a:chExt cx="9205" cy="3247"/>
          </a:xfrm>
        </p:grpSpPr>
        <p:sp>
          <p:nvSpPr>
            <p:cNvPr id="7" name="文本框 6"/>
            <p:cNvSpPr txBox="1"/>
            <p:nvPr/>
          </p:nvSpPr>
          <p:spPr>
            <a:xfrm>
              <a:off x="548" y="3280"/>
              <a:ext cx="9205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0" noProof="1" smtClean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第</a:t>
              </a:r>
              <a:r>
                <a:rPr lang="en-US" altLang="zh-CN" sz="3600" b="0" noProof="1" smtClean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1</a:t>
              </a:r>
              <a:r>
                <a:rPr lang="zh-CN" altLang="en-US" sz="3600" b="0" noProof="1" smtClean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课时</a:t>
              </a:r>
              <a:endParaRPr lang="zh-CN" altLang="zh-CN" sz="3600" b="0" noProof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sp>
          <p:nvSpPr>
            <p:cNvPr id="6157" name="文本框 8"/>
            <p:cNvSpPr txBox="1"/>
            <p:nvPr/>
          </p:nvSpPr>
          <p:spPr>
            <a:xfrm>
              <a:off x="882" y="1049"/>
              <a:ext cx="8536" cy="1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6000" dirty="0" smtClean="0">
                  <a:solidFill>
                    <a:srgbClr val="ECEEE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认</a:t>
              </a:r>
              <a:r>
                <a:rPr lang="zh-CN" altLang="en-US" sz="6000" dirty="0">
                  <a:solidFill>
                    <a:srgbClr val="ECEEE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识图</a:t>
              </a:r>
              <a:r>
                <a:rPr lang="zh-CN" altLang="en-US" sz="6000" dirty="0" smtClean="0">
                  <a:solidFill>
                    <a:srgbClr val="ECEEE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形</a:t>
              </a:r>
              <a:endParaRPr lang="zh-CN" altLang="en-US" sz="6000" dirty="0">
                <a:solidFill>
                  <a:srgbClr val="ECEEE1"/>
                </a:solidFill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extBox 36"/>
          <p:cNvSpPr txBox="1"/>
          <p:nvPr/>
        </p:nvSpPr>
        <p:spPr>
          <a:xfrm>
            <a:off x="1027113" y="1306513"/>
            <a:ext cx="71374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355600" indent="-3556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用下面的物体各能画出哪个图形？连一连。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Times New Roman" panose="02020603050405020304" pitchFamily="18" charset="0"/>
            </a:endParaRPr>
          </a:p>
        </p:txBody>
      </p:sp>
      <p:pic>
        <p:nvPicPr>
          <p:cNvPr id="49154" name="Picture 2" descr="JW261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92363" y="2198688"/>
            <a:ext cx="4371975" cy="3602037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" name="直接连接符 4"/>
          <p:cNvCxnSpPr/>
          <p:nvPr/>
        </p:nvCxnSpPr>
        <p:spPr>
          <a:xfrm>
            <a:off x="3667125" y="3052763"/>
            <a:ext cx="107950" cy="1566863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667125" y="3052763"/>
            <a:ext cx="1450975" cy="1776413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667125" y="3052763"/>
            <a:ext cx="2709863" cy="200025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2743200" y="3111500"/>
            <a:ext cx="2787650" cy="1717675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0207" name="Picture 24" descr="C:\Users\zyglb\Desktop\标题\学以致用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73355" y="259715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extBox 36"/>
          <p:cNvSpPr txBox="1"/>
          <p:nvPr/>
        </p:nvSpPr>
        <p:spPr>
          <a:xfrm>
            <a:off x="1027113" y="1306513"/>
            <a:ext cx="71374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355600" indent="-3556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3.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说一说，下面物品的面各是什么形状？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Times New Roman" panose="02020603050405020304" pitchFamily="18" charset="0"/>
            </a:endParaRPr>
          </a:p>
        </p:txBody>
      </p:sp>
      <p:pic>
        <p:nvPicPr>
          <p:cNvPr id="50178" name="Picture 2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2950" y="2636838"/>
            <a:ext cx="7670800" cy="2341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1127125" y="4498975"/>
            <a:ext cx="1112838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长方形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54338" y="4486275"/>
            <a:ext cx="1112838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正方形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95825" y="4475163"/>
            <a:ext cx="1112838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正方形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81788" y="4367213"/>
            <a:ext cx="1112838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长方形</a:t>
            </a:r>
            <a:endParaRPr kumimoji="0" lang="zh-CN" altLang="en-US" sz="24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  <a:sym typeface="Times New Roman" panose="02020603050405020304"/>
            </a:endParaRPr>
          </a:p>
        </p:txBody>
      </p:sp>
      <p:pic>
        <p:nvPicPr>
          <p:cNvPr id="50207" name="Picture 24" descr="C:\Users\zyglb\Desktop\标题\学以致用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73355" y="259715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TextBox 36"/>
          <p:cNvSpPr txBox="1"/>
          <p:nvPr/>
        </p:nvSpPr>
        <p:spPr>
          <a:xfrm>
            <a:off x="1119188" y="1763713"/>
            <a:ext cx="7027862" cy="39693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450850" indent="-45085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4.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填一填。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Times New Roman" panose="02020603050405020304" pitchFamily="18" charset="0"/>
            </a:endParaRPr>
          </a:p>
          <a:p>
            <a:pPr marL="450850" indent="-45085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）正方形的（　　）条边都相等。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Times New Roman" panose="02020603050405020304" pitchFamily="18" charset="0"/>
            </a:endParaRPr>
          </a:p>
          <a:p>
            <a:pPr marL="450850" indent="-45085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）长方形的（　　）边相等。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Times New Roman" panose="02020603050405020304" pitchFamily="18" charset="0"/>
            </a:endParaRPr>
          </a:p>
          <a:p>
            <a:pPr marL="450850" indent="-45085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）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				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是（　　）形，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Times New Roman" panose="02020603050405020304" pitchFamily="18" charset="0"/>
            </a:endParaRPr>
          </a:p>
          <a:p>
            <a:pPr marL="450850" indent="-450850">
              <a:lnSpc>
                <a:spcPct val="150000"/>
              </a:lnSpc>
            </a:pP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Times New Roman" panose="02020603050405020304" pitchFamily="18" charset="0"/>
            </a:endParaRPr>
          </a:p>
          <a:p>
            <a:pPr marL="450850" indent="-450850">
              <a:lnSpc>
                <a:spcPct val="150000"/>
              </a:lnSpc>
            </a:pP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Times New Roman" panose="02020603050405020304" pitchFamily="18" charset="0"/>
            </a:endParaRPr>
          </a:p>
          <a:p>
            <a:pPr marL="450850" indent="-45085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						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 的形状是（　     　）。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Times New Roman" panose="02020603050405020304" pitchFamily="18" charset="0"/>
            </a:endParaRPr>
          </a:p>
        </p:txBody>
      </p:sp>
      <p:pic>
        <p:nvPicPr>
          <p:cNvPr id="59398" name="Picture 13" descr="BB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251075" y="3619500"/>
            <a:ext cx="1036638" cy="301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9399" name="Picture 14" descr="JW265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43163" y="4062413"/>
            <a:ext cx="641350" cy="1370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3667760" y="2492375"/>
            <a:ext cx="338138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4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89338" y="2954338"/>
            <a:ext cx="493713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对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51300" y="3517900"/>
            <a:ext cx="80327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长方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40313" y="5064125"/>
            <a:ext cx="1112838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长方体</a:t>
            </a:r>
            <a:endParaRPr kumimoji="0" lang="zh-CN" altLang="en-US" sz="24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  <a:sym typeface="Times New Roman" panose="02020603050405020304"/>
            </a:endParaRPr>
          </a:p>
        </p:txBody>
      </p:sp>
      <p:pic>
        <p:nvPicPr>
          <p:cNvPr id="50207" name="Picture 24" descr="C:\Users\zyglb\Desktop\标题\学以致用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73355" y="259715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36"/>
          <p:cNvSpPr txBox="1">
            <a:spLocks noChangeArrowheads="1"/>
          </p:cNvSpPr>
          <p:nvPr/>
        </p:nvSpPr>
        <p:spPr bwMode="auto">
          <a:xfrm>
            <a:off x="965200" y="1276350"/>
            <a:ext cx="7229475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0850" indent="-4508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50850" marR="0" lvl="0" indent="-45085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Times New Roman" panose="02020603050405020304" pitchFamily="18" charset="0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Times New Roman" panose="02020603050405020304" pitchFamily="18" charset="0"/>
              </a:rPr>
              <a:t>4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Times New Roman" panose="02020603050405020304" pitchFamily="18" charset="0"/>
              </a:rPr>
              <a:t>）长方体和正方体都有（　　）个面。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Times New Roman" panose="02020603050405020304" pitchFamily="18" charset="0"/>
            </a:endParaRPr>
          </a:p>
          <a:p>
            <a:pPr marL="450850" marR="0" lvl="0" indent="-45085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Times New Roman" panose="02020603050405020304" pitchFamily="18" charset="0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Times New Roman" panose="02020603050405020304" pitchFamily="18" charset="0"/>
              </a:rPr>
              <a:t>5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Times New Roman" panose="02020603050405020304" pitchFamily="18" charset="0"/>
              </a:rPr>
              <a:t>） 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Times New Roman" panose="02020603050405020304" pitchFamily="18" charset="0"/>
            </a:endParaRPr>
          </a:p>
          <a:p>
            <a:pPr marL="450850" marR="0" lvl="0" indent="-45085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Times New Roman" panose="02020603050405020304" pitchFamily="18" charset="0"/>
            </a:endParaRPr>
          </a:p>
          <a:p>
            <a:pPr marL="450850" marR="0" lvl="0" indent="-45085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Times New Roman" panose="02020603050405020304" pitchFamily="18" charset="0"/>
            </a:endParaRPr>
          </a:p>
          <a:p>
            <a:pPr marL="450850" marR="0" lvl="0" indent="358775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Times New Roman" panose="02020603050405020304" pitchFamily="18" charset="0"/>
              </a:rPr>
              <a:t>上图中，      有（　　）个，       有（　　）个。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Times New Roman" panose="02020603050405020304" pitchFamily="18" charset="0"/>
            </a:endParaRPr>
          </a:p>
          <a:p>
            <a:pPr marL="450850" marR="0" lvl="0" indent="-45085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Times New Roman" panose="02020603050405020304" pitchFamily="18" charset="0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Times New Roman" panose="02020603050405020304" pitchFamily="18" charset="0"/>
              </a:rPr>
              <a:t>6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Times New Roman" panose="02020603050405020304" pitchFamily="18" charset="0"/>
              </a:rPr>
              <a:t>） 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Times New Roman" panose="02020603050405020304" pitchFamily="18" charset="0"/>
            </a:endParaRPr>
          </a:p>
          <a:p>
            <a:pPr marL="450850" marR="0" lvl="0" indent="-45085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Times New Roman" panose="02020603050405020304" pitchFamily="18" charset="0"/>
            </a:endParaRPr>
          </a:p>
          <a:p>
            <a:pPr marL="450850" marR="0" lvl="0" indent="-45085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Times New Roman" panose="02020603050405020304" pitchFamily="18" charset="0"/>
              </a:rPr>
              <a:t>   				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Times New Roman" panose="02020603050405020304" pitchFamily="18" charset="0"/>
              </a:rPr>
              <a:t>是由（　　）个正方体组成的立体图形。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Times New Roman" panose="02020603050405020304" pitchFamily="18" charset="0"/>
            </a:endParaRPr>
          </a:p>
        </p:txBody>
      </p:sp>
      <p:pic>
        <p:nvPicPr>
          <p:cNvPr id="60418" name="Picture 4" descr="JW266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2525" y="2105025"/>
            <a:ext cx="4314825" cy="138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19" name="Picture 5" descr="JW267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95625" y="3630613"/>
            <a:ext cx="407988" cy="409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0" name="Picture 6" descr="JW268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97525" y="3673475"/>
            <a:ext cx="622300" cy="33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1" name="Picture 7" descr="JW269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76425" y="4256088"/>
            <a:ext cx="1093788" cy="1014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5076825" y="1387475"/>
            <a:ext cx="338138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6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40225" y="3549650"/>
            <a:ext cx="338138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4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999288" y="3579813"/>
            <a:ext cx="338138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5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03613" y="5129213"/>
            <a:ext cx="339725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4</a:t>
            </a:r>
            <a:endParaRPr kumimoji="0" lang="en-US" altLang="zh-CN" sz="24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  <a:sym typeface="Times New Roman" panose="02020603050405020304"/>
            </a:endParaRPr>
          </a:p>
        </p:txBody>
      </p:sp>
      <p:pic>
        <p:nvPicPr>
          <p:cNvPr id="50207" name="Picture 24" descr="C:\Users\zyglb\Desktop\标题\学以致用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73355" y="259715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990600" y="1993900"/>
            <a:ext cx="7167563" cy="64516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0850" marR="0" lvl="0" indent="-45085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5.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下面图形是从哪个图形上剪下来的？请连一连。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3494" name="Picture 7" descr="JW273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8575" y="2884488"/>
            <a:ext cx="6559550" cy="2576512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3" name="直接连接符 2"/>
          <p:cNvCxnSpPr/>
          <p:nvPr/>
        </p:nvCxnSpPr>
        <p:spPr>
          <a:xfrm>
            <a:off x="1571625" y="3438525"/>
            <a:ext cx="2003425" cy="170815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571875" y="3427413"/>
            <a:ext cx="2005013" cy="1706563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1682750" y="3427413"/>
            <a:ext cx="3894138" cy="1719263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7523163" y="3438525"/>
            <a:ext cx="0" cy="170815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0207" name="Picture 24" descr="C:\Users\zyglb\Desktop\标题\学以致用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73355" y="259715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TextBox 36"/>
          <p:cNvSpPr txBox="1"/>
          <p:nvPr/>
        </p:nvSpPr>
        <p:spPr>
          <a:xfrm>
            <a:off x="1119188" y="1763713"/>
            <a:ext cx="286004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273050" indent="-27305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数一数，填一填。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Times New Roman" panose="02020603050405020304" pitchFamily="18" charset="0"/>
            </a:endParaRPr>
          </a:p>
        </p:txBody>
      </p:sp>
      <p:pic>
        <p:nvPicPr>
          <p:cNvPr id="56325" name="Picture 7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9863" y="2508250"/>
            <a:ext cx="5765800" cy="2360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4643438" y="3052763"/>
            <a:ext cx="338138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6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43438" y="3802063"/>
            <a:ext cx="338138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3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39863" y="4897438"/>
            <a:ext cx="6707188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辨析：数图形时，数一个用铅笔划掉一个，不会数重或数漏。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8141" name="Picture 17" descr="C:\Users\zyglb\Desktop\标题\易错提醒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85750" y="142875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AutoShape 27"/>
          <p:cNvSpPr/>
          <p:nvPr/>
        </p:nvSpPr>
        <p:spPr>
          <a:xfrm>
            <a:off x="2051050" y="1365250"/>
            <a:ext cx="3722688" cy="604838"/>
          </a:xfrm>
          <a:prstGeom prst="wedgeRoundRectCallout">
            <a:avLst>
              <a:gd name="adj1" fmla="val 57815"/>
              <a:gd name="adj2" fmla="val -7817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这节课你有什么收获？</a:t>
            </a:r>
            <a:endParaRPr kumimoji="0" lang="en-US" altLang="zh-CN" sz="28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53251" name="Picture 11" descr="C:\Users\zyglb\Desktop\标题\课堂小结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28625" y="285750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飞天使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080125" y="989013"/>
            <a:ext cx="1306513" cy="1357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流程图: 可选过程 2"/>
          <p:cNvSpPr/>
          <p:nvPr/>
        </p:nvSpPr>
        <p:spPr>
          <a:xfrm>
            <a:off x="978535" y="3056255"/>
            <a:ext cx="7187565" cy="1986915"/>
          </a:xfrm>
          <a:prstGeom prst="flowChartAlternate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indent="62865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长方形的形状是长长方方的，正方形的形状是方方正正的，长方体和正方体都有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6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个面。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bldLvl="0" animBg="1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图片 11" descr="1234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938655" y="1374140"/>
            <a:ext cx="6026150" cy="33915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75" name="矩形 14344"/>
          <p:cNvSpPr/>
          <p:nvPr/>
        </p:nvSpPr>
        <p:spPr>
          <a:xfrm>
            <a:off x="1628775" y="4936331"/>
            <a:ext cx="309880" cy="114300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50" b="1" dirty="0">
              <a:solidFill>
                <a:prstClr val="white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4276" name="矩形 14345"/>
          <p:cNvSpPr/>
          <p:nvPr/>
        </p:nvSpPr>
        <p:spPr>
          <a:xfrm>
            <a:off x="1790700" y="5098256"/>
            <a:ext cx="309880" cy="114300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50" b="1" dirty="0">
              <a:solidFill>
                <a:prstClr val="white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54278" name="图片 3" descr="女老师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6423184" y="2988151"/>
            <a:ext cx="2066925" cy="2924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79" name="文本框 4"/>
          <p:cNvSpPr txBox="1"/>
          <p:nvPr/>
        </p:nvSpPr>
        <p:spPr>
          <a:xfrm>
            <a:off x="4393565" y="2261553"/>
            <a:ext cx="1116806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srgbClr val="EFFFFA"/>
                </a:solidFill>
                <a:latin typeface="方正卡通简体" pitchFamily="65" charset="-122"/>
                <a:ea typeface="方正卡通简体" pitchFamily="65" charset="-122"/>
              </a:rPr>
              <a:t>作业</a:t>
            </a:r>
            <a:endParaRPr lang="zh-CN" altLang="en-US" sz="2700" b="1" dirty="0">
              <a:solidFill>
                <a:srgbClr val="EFFFFA"/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21230" y="2545080"/>
            <a:ext cx="4930140" cy="10502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457200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400" b="1" dirty="0">
                <a:solidFill>
                  <a:srgbClr val="EFFFFA"/>
                </a:solidFill>
              </a:rPr>
              <a:t>请完成教材第</a:t>
            </a:r>
            <a:r>
              <a:rPr lang="en-US" altLang="zh-CN" sz="2400" b="1" dirty="0">
                <a:solidFill>
                  <a:srgbClr val="EFFFFA"/>
                </a:solidFill>
              </a:rPr>
              <a:t>68</a:t>
            </a:r>
            <a:r>
              <a:rPr lang="zh-CN" altLang="en-US" sz="2400" b="1" dirty="0">
                <a:solidFill>
                  <a:srgbClr val="EFFFFA"/>
                </a:solidFill>
              </a:rPr>
              <a:t>页练一练第</a:t>
            </a:r>
            <a:r>
              <a:rPr lang="en-US" sz="2400" b="1" dirty="0">
                <a:solidFill>
                  <a:srgbClr val="EFFFFA"/>
                </a:solidFill>
              </a:rPr>
              <a:t>1~4</a:t>
            </a:r>
            <a:r>
              <a:rPr lang="zh-CN" altLang="zh-CN" sz="2400" b="1" dirty="0">
                <a:solidFill>
                  <a:srgbClr val="EFFFFA"/>
                </a:solidFill>
              </a:rPr>
              <a:t>题。</a:t>
            </a:r>
            <a:endParaRPr lang="en-US" altLang="zh-CN" sz="2400" b="1" dirty="0">
              <a:solidFill>
                <a:srgbClr val="EFFFFA"/>
              </a:solidFill>
            </a:endParaRPr>
          </a:p>
        </p:txBody>
      </p:sp>
      <p:pic>
        <p:nvPicPr>
          <p:cNvPr id="2" name="图片 2" descr="作业布置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71463" y="203200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2675" y="2147888"/>
            <a:ext cx="7085013" cy="3362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2" name="Picture 10" descr="C:\Users\zyglb\Desktop\标题\情境导入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85750" y="142875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23913" y="1541463"/>
            <a:ext cx="8293100" cy="752475"/>
            <a:chOff x="357188" y="1882775"/>
            <a:chExt cx="8293100" cy="752475"/>
          </a:xfrm>
        </p:grpSpPr>
        <p:sp>
          <p:nvSpPr>
            <p:cNvPr id="38914" name="TextBox 3"/>
            <p:cNvSpPr txBox="1"/>
            <p:nvPr/>
          </p:nvSpPr>
          <p:spPr>
            <a:xfrm>
              <a:off x="1000125" y="2063750"/>
              <a:ext cx="7650163" cy="46196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Times New Roman" panose="02020603050405020304" pitchFamily="18" charset="0"/>
                </a:rPr>
                <a:t>找出长方体和正方体积木，描一描。</a:t>
              </a:r>
              <a:endPara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endParaRPr>
            </a:p>
          </p:txBody>
        </p:sp>
        <p:pic>
          <p:nvPicPr>
            <p:cNvPr id="38915" name="图片 13" descr="2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57188" y="1882775"/>
              <a:ext cx="704850" cy="75247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39266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163" y="3105150"/>
            <a:ext cx="2828925" cy="2524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9268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1213" y="2916238"/>
            <a:ext cx="2592387" cy="2324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79" name="Picture 34" descr="C:\Users\zyglb\Desktop\标题\探究新知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59068" y="186690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9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9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290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30613" y="1270000"/>
            <a:ext cx="4719637" cy="1516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0291" name="Picture 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649413" y="2786063"/>
            <a:ext cx="2743200" cy="2157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0292" name="Picture 4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4864100" y="2879725"/>
            <a:ext cx="2422525" cy="2155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Box 3"/>
          <p:cNvSpPr txBox="1"/>
          <p:nvPr/>
        </p:nvSpPr>
        <p:spPr>
          <a:xfrm>
            <a:off x="2268538" y="4953000"/>
            <a:ext cx="1362075" cy="461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长方形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10" name="TextBox 3"/>
          <p:cNvSpPr txBox="1"/>
          <p:nvPr/>
        </p:nvSpPr>
        <p:spPr>
          <a:xfrm>
            <a:off x="5389563" y="4956175"/>
            <a:ext cx="1362075" cy="461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正方形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Times New Roman" panose="02020603050405020304" pitchFamily="18" charset="0"/>
            </a:endParaRPr>
          </a:p>
        </p:txBody>
      </p:sp>
      <p:pic>
        <p:nvPicPr>
          <p:cNvPr id="50179" name="Picture 34" descr="C:\Users\zyglb\Desktop\标题\探究新知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59068" y="186690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0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0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extBox 29"/>
          <p:cNvSpPr txBox="1"/>
          <p:nvPr/>
        </p:nvSpPr>
        <p:spPr>
          <a:xfrm>
            <a:off x="1092200" y="2314575"/>
            <a:ext cx="7397750" cy="1130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你知道哪些物品的面是长方形的，哪些物品的面是正方形的吗？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Times New Roman" panose="02020603050405020304" pitchFamily="18" charset="0"/>
            </a:endParaRPr>
          </a:p>
        </p:txBody>
      </p:sp>
      <p:pic>
        <p:nvPicPr>
          <p:cNvPr id="40962" name="Picture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35000" y="1401763"/>
            <a:ext cx="1487488" cy="854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1316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4125" y="3462338"/>
            <a:ext cx="3705225" cy="1352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1317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9050" y="4441825"/>
            <a:ext cx="2095500" cy="1457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1319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67325" y="3381375"/>
            <a:ext cx="3324225" cy="1514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1320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89575" y="4441825"/>
            <a:ext cx="1590675" cy="1485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79" name="Picture 34" descr="C:\Users\zyglb\Desktop\标题\探究新知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59068" y="186690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1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1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1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1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33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6838" y="1287463"/>
            <a:ext cx="2228850" cy="1803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2339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8925" y="1181100"/>
            <a:ext cx="3922713" cy="177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2340" name="Picture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51538" y="2959100"/>
            <a:ext cx="2925762" cy="1673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0" name="Picture 2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6838" y="3897313"/>
            <a:ext cx="6164262" cy="1882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79" name="Picture 34" descr="C:\Users\zyglb\Desktop\标题\探究新知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59068" y="186690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2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2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2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7188" y="1882775"/>
            <a:ext cx="8293100" cy="752475"/>
            <a:chOff x="357188" y="1882775"/>
            <a:chExt cx="8293100" cy="752475"/>
          </a:xfrm>
        </p:grpSpPr>
        <p:sp>
          <p:nvSpPr>
            <p:cNvPr id="43010" name="TextBox 3"/>
            <p:cNvSpPr txBox="1"/>
            <p:nvPr/>
          </p:nvSpPr>
          <p:spPr>
            <a:xfrm>
              <a:off x="1000125" y="2063750"/>
              <a:ext cx="7650163" cy="46196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Times New Roman" panose="02020603050405020304" pitchFamily="18" charset="0"/>
                </a:rPr>
                <a:t>观察正方体和长方体的表面。</a:t>
              </a:r>
              <a:endPara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endParaRPr>
            </a:p>
          </p:txBody>
        </p:sp>
        <p:pic>
          <p:nvPicPr>
            <p:cNvPr id="43011" name="图片 13" descr="2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57188" y="1882775"/>
              <a:ext cx="704850" cy="75247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4336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5725" y="2984500"/>
            <a:ext cx="6172200" cy="190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79" name="Picture 34" descr="C:\Users\zyglb\Desktop\标题\探究新知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59068" y="186690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3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extBox 29"/>
          <p:cNvSpPr txBox="1"/>
          <p:nvPr/>
        </p:nvSpPr>
        <p:spPr>
          <a:xfrm>
            <a:off x="1092200" y="2314575"/>
            <a:ext cx="7397750" cy="23082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正方体有几个面，都是什么形状的？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长方体有几个面，各是什么形状的？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Times New Roman" panose="02020603050405020304" pitchFamily="18" charset="0"/>
            </a:endParaRPr>
          </a:p>
        </p:txBody>
      </p:sp>
      <p:pic>
        <p:nvPicPr>
          <p:cNvPr id="44034" name="Picture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57225" y="1255713"/>
            <a:ext cx="1444625" cy="781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4387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84103" y="4622800"/>
            <a:ext cx="3905250" cy="1485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1379538" y="2868613"/>
            <a:ext cx="6280150" cy="1200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所以长方体有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6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个面，一般情况下都是长方形。并且相对的两个面都一样。</a:t>
            </a:r>
            <a:endParaRPr kumimoji="0" lang="zh-CN" altLang="en-US" sz="24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  <a:sym typeface="Times New Roman" panose="020206030504050203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42403" y="4622483"/>
            <a:ext cx="3441700" cy="1200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所以正方体也有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6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  <a:sym typeface="Times New Roman" panose="02020603050405020304"/>
              </a:rPr>
              <a:t>个面，都是完全一样的正方形。</a:t>
            </a:r>
            <a:endParaRPr kumimoji="0" lang="zh-CN" altLang="en-US" sz="24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  <a:sym typeface="Times New Roman" panose="02020603050405020304"/>
            </a:endParaRPr>
          </a:p>
        </p:txBody>
      </p:sp>
      <p:pic>
        <p:nvPicPr>
          <p:cNvPr id="50207" name="Picture 24" descr="C:\Users\zyglb\Desktop\标题\学以致用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73355" y="259715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4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extBox 36"/>
          <p:cNvSpPr txBox="1"/>
          <p:nvPr/>
        </p:nvSpPr>
        <p:spPr>
          <a:xfrm>
            <a:off x="1009650" y="1306513"/>
            <a:ext cx="7137400" cy="28613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355600" indent="-3556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圈一圈。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Times New Roman" panose="02020603050405020304" pitchFamily="18" charset="0"/>
            </a:endParaRPr>
          </a:p>
          <a:p>
            <a:pPr marL="355600" indent="-3556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）圈出长方形。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Times New Roman" panose="02020603050405020304" pitchFamily="18" charset="0"/>
            </a:endParaRPr>
          </a:p>
          <a:p>
            <a:pPr marL="355600" indent="-3556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 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Times New Roman" panose="02020603050405020304" pitchFamily="18" charset="0"/>
            </a:endParaRPr>
          </a:p>
          <a:p>
            <a:pPr marL="355600" indent="-355600"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Times New Roman" panose="02020603050405020304" pitchFamily="18" charset="0"/>
            </a:endParaRPr>
          </a:p>
          <a:p>
            <a:pPr marL="355600" indent="-3556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）圈出正方形。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Times New Roman" panose="02020603050405020304" pitchFamily="18" charset="0"/>
            </a:endParaRPr>
          </a:p>
        </p:txBody>
      </p:sp>
      <p:pic>
        <p:nvPicPr>
          <p:cNvPr id="47106" name="Picture 3" descr="BB2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92313" y="2501900"/>
            <a:ext cx="5935662" cy="925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07" name="Picture 4" descr="BB3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85975" y="4560888"/>
            <a:ext cx="5453063" cy="784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椭圆 1"/>
          <p:cNvSpPr/>
          <p:nvPr/>
        </p:nvSpPr>
        <p:spPr>
          <a:xfrm>
            <a:off x="4003675" y="2320925"/>
            <a:ext cx="4143375" cy="12779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402263" y="4314825"/>
            <a:ext cx="2525713" cy="12763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065463" y="4314825"/>
            <a:ext cx="1031875" cy="11826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0207" name="Picture 24" descr="C:\Users\zyglb\Desktop\标题\学以致用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73355" y="259715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PP_MARK_KEY" val="20730910-9bd2-4104-bade-fb8992bb746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538</Words>
  <Application>WPS 演示</Application>
  <PresentationFormat>全屏显示(4:3)</PresentationFormat>
  <Paragraphs>92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4" baseType="lpstr">
      <vt:lpstr>Arial</vt:lpstr>
      <vt:lpstr>宋体</vt:lpstr>
      <vt:lpstr>Wingdings</vt:lpstr>
      <vt:lpstr>Calibri</vt:lpstr>
      <vt:lpstr>Arial</vt:lpstr>
      <vt:lpstr>Calibri</vt:lpstr>
      <vt:lpstr>黑体</vt:lpstr>
      <vt:lpstr>楷体</vt:lpstr>
      <vt:lpstr>楷体_GB2312</vt:lpstr>
      <vt:lpstr>新宋体</vt:lpstr>
      <vt:lpstr>微软雅黑</vt:lpstr>
      <vt:lpstr>Times New Roman</vt:lpstr>
      <vt:lpstr>Times New Roman</vt:lpstr>
      <vt:lpstr>方正卡通简体</vt:lpstr>
      <vt:lpstr>Arial Unicode MS</vt:lpstr>
      <vt:lpstr>第一PPT模板网-WWW.1PPT.COM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469</cp:revision>
  <dcterms:created xsi:type="dcterms:W3CDTF">2016-01-06T06:02:00Z</dcterms:created>
  <dcterms:modified xsi:type="dcterms:W3CDTF">2023-01-29T09:28:29Z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72FC90BCAA4B4AC1B91E8059CCDA11CB</vt:lpwstr>
  </property>
</Properties>
</file>