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3"/>
  </p:notesMasterIdLst>
  <p:sldIdLst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CC"/>
    <a:srgbClr val="66FFCC"/>
    <a:srgbClr val="3333CC"/>
    <a:srgbClr val="8FC255"/>
    <a:srgbClr val="BCE2EE"/>
    <a:srgbClr val="9A90B7"/>
    <a:srgbClr val="D6D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9" autoAdjust="0"/>
    <p:restoredTop sz="94660" autoAdjust="0"/>
  </p:normalViewPr>
  <p:slideViewPr>
    <p:cSldViewPr snapToGrid="0" snapToObjects="1">
      <p:cViewPr>
        <p:scale>
          <a:sx n="110" d="100"/>
          <a:sy n="110" d="100"/>
        </p:scale>
        <p:origin x="-1698" y="-7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pPr>
              <a:defRPr/>
            </a:pPr>
            <a:fld id="{CD07D358-9711-4BE2-BAB5-116AF002DC5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DD26A179-AF5A-4AEB-BA76-7B19B964D917}" type="datetime1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9BB32C5B-53A1-4EC4-A851-332C41235C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defTabSz="91440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39AB208-45A2-480C-90E2-0EDD514A62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 txBox="1"/>
          <p:nvPr/>
        </p:nvSpPr>
        <p:spPr bwMode="auto">
          <a:xfrm>
            <a:off x="434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fld id="{8E3F840E-5BDC-4808-92DB-6C7D4A1FBAAB}" type="datetime1">
              <a:rPr kumimoji="1"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幻灯片编号占位符 5"/>
          <p:cNvSpPr txBox="1">
            <a:spLocks noChangeArrowheads="1"/>
          </p:cNvSpPr>
          <p:nvPr/>
        </p:nvSpPr>
        <p:spPr bwMode="auto">
          <a:xfrm>
            <a:off x="6530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fld id="{F62154C8-7EC9-421E-A9C5-F823FB9D685C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defTabSz="914400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defTabSz="914400">
              <a:defRPr/>
            </a:lvl1pPr>
          </a:lstStyle>
          <a:p>
            <a:pPr>
              <a:defRPr/>
            </a:pPr>
            <a:fld id="{634249B7-AF40-403D-A39C-54F14AA544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624F8B-877F-4FCB-A1D7-B823D5D693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3864187-7AA6-4165-B03D-E580BCC90F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0.jpeg"/><Relationship Id="rId2" Type="http://schemas.openxmlformats.org/officeDocument/2006/relationships/image" Target="../media/image49.GIF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GIF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wm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wmf"/><Relationship Id="rId7" Type="http://schemas.openxmlformats.org/officeDocument/2006/relationships/image" Target="../media/image31.wmf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8"/>
          <p:cNvGrpSpPr/>
          <p:nvPr/>
        </p:nvGrpSpPr>
        <p:grpSpPr bwMode="auto">
          <a:xfrm>
            <a:off x="304800" y="3175"/>
            <a:ext cx="8837613" cy="5976938"/>
            <a:chOff x="538" y="-39"/>
            <a:chExt cx="13919" cy="9413"/>
          </a:xfrm>
        </p:grpSpPr>
        <p:pic>
          <p:nvPicPr>
            <p:cNvPr id="8199" name="图片 5" descr="黑板-空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40" y="865"/>
              <a:ext cx="13550" cy="7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图片 7" descr="叶子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809" y="-39"/>
              <a:ext cx="6648" cy="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图片 15" descr="桌子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8" y="8038"/>
              <a:ext cx="6237" cy="1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图片 16" descr="粉笔画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191" y="4406"/>
              <a:ext cx="6456" cy="3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图片 11" descr="书本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371" y="7621"/>
              <a:ext cx="1658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图片 14" descr="钟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653" y="8163"/>
              <a:ext cx="845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图片 10" descr="铅笔筒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029" y="7416"/>
              <a:ext cx="1118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图片 13" descr="眼镜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55" y="8568"/>
              <a:ext cx="860" cy="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 descr="女老师(1)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6202363" y="2619375"/>
            <a:ext cx="2913062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 bwMode="auto">
          <a:xfrm>
            <a:off x="1360056" y="1486421"/>
            <a:ext cx="5846763" cy="2127885"/>
            <a:chOff x="548" y="968"/>
            <a:chExt cx="9205" cy="3351"/>
          </a:xfrm>
        </p:grpSpPr>
        <p:sp>
          <p:nvSpPr>
            <p:cNvPr id="7" name="文本框 6"/>
            <p:cNvSpPr txBox="1"/>
            <p:nvPr/>
          </p:nvSpPr>
          <p:spPr>
            <a:xfrm>
              <a:off x="548" y="3304"/>
              <a:ext cx="9205" cy="1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600" b="1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</a:t>
              </a:r>
              <a:r>
                <a:rPr lang="en-US" altLang="zh-CN" sz="3600" b="1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3600" b="1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课时</a:t>
              </a:r>
              <a:endParaRPr lang="zh-CN" altLang="en-US" sz="3600" b="1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198" name="文本框 8"/>
            <p:cNvSpPr txBox="1">
              <a:spLocks noChangeArrowheads="1"/>
            </p:cNvSpPr>
            <p:nvPr/>
          </p:nvSpPr>
          <p:spPr bwMode="auto">
            <a:xfrm>
              <a:off x="882" y="968"/>
              <a:ext cx="8536" cy="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4800" b="1" dirty="0" smtClean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</a:t>
              </a:r>
              <a:r>
                <a:rPr lang="zh-CN" altLang="en-US" sz="4800" b="1" dirty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识图</a:t>
              </a:r>
              <a:r>
                <a:rPr lang="zh-CN" altLang="en-US" sz="4800" b="1" dirty="0" smtClean="0">
                  <a:solidFill>
                    <a:srgbClr val="EC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形</a:t>
              </a:r>
              <a:endParaRPr lang="zh-CN" altLang="en-US" sz="4800" b="1" dirty="0">
                <a:solidFill>
                  <a:srgbClr val="ECEEE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163" y="977900"/>
            <a:ext cx="40830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DFC"/>
              </a:clrFrom>
              <a:clrTo>
                <a:srgbClr val="FC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3913" y="1778000"/>
            <a:ext cx="54832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6475" y="4356100"/>
            <a:ext cx="7485063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把圆柱的下面放到纸上，描出来，然后剪下描出的圆，放到圆柱的上面，正好重合，所以上、下两个面的大小一样。或者先在纸上描出圆柱的上面，然后把圆柱的下面放上去，正好重合，所以上下两个面的大小一样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7413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6"/>
          <p:cNvSpPr txBox="1">
            <a:spLocks noChangeArrowheads="1"/>
          </p:cNvSpPr>
          <p:nvPr/>
        </p:nvSpPr>
        <p:spPr bwMode="auto">
          <a:xfrm>
            <a:off x="962025" y="1958975"/>
            <a:ext cx="7215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给圆涂上红色，给三角形涂上绿色。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8435" name="Picture 6" descr="JW27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6225" y="3235325"/>
            <a:ext cx="606425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330700" y="4822825"/>
            <a:ext cx="4953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略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8437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6"/>
          <p:cNvSpPr txBox="1">
            <a:spLocks noChangeArrowheads="1"/>
          </p:cNvSpPr>
          <p:nvPr/>
        </p:nvSpPr>
        <p:spPr bwMode="auto">
          <a:xfrm>
            <a:off x="1027113" y="1306513"/>
            <a:ext cx="71374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圈一圈。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）圈出三角形。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）圈出圆。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9459" name="Picture 3" descr="JW27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5588" y="2738438"/>
            <a:ext cx="62468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JW27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2588" y="4465638"/>
            <a:ext cx="611981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330700" y="5491163"/>
            <a:ext cx="493713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略</a:t>
            </a:r>
            <a:endParaRPr lang="zh-CN" altLang="en-US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pic>
        <p:nvPicPr>
          <p:cNvPr id="19462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6"/>
          <p:cNvSpPr txBox="1">
            <a:spLocks noChangeArrowheads="1"/>
          </p:cNvSpPr>
          <p:nvPr/>
        </p:nvSpPr>
        <p:spPr bwMode="auto">
          <a:xfrm>
            <a:off x="1027113" y="1306513"/>
            <a:ext cx="71374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选一选。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）圆、球、圆柱，下面说法正确的是（　　）。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它们都是平面图形　　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它们都是立体图形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圆是平面图形，球和圆柱是立体图形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15150" y="1939925"/>
            <a:ext cx="3889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B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0484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6"/>
          <p:cNvSpPr txBox="1">
            <a:spLocks noChangeArrowheads="1"/>
          </p:cNvSpPr>
          <p:nvPr/>
        </p:nvSpPr>
        <p:spPr bwMode="auto">
          <a:xfrm>
            <a:off x="871538" y="1306513"/>
            <a:ext cx="74136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）球切成两半，它的切面是（　　）形。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椭（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tuǒ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）圆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半圆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45402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圆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）有关圆柱的上面和下面，说法错误的是（　　）。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54800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大小、形状一样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54800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都是圆形　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548005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上面大，下面小</a:t>
            </a:r>
            <a:endParaRPr lang="zh-CN" alt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1507" name="Picture 2" descr="JW225A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0213" y="2122488"/>
            <a:ext cx="1604962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519738" y="1422400"/>
            <a:ext cx="3889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B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7900" y="3509963"/>
            <a:ext cx="4064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C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pic>
        <p:nvPicPr>
          <p:cNvPr id="21510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6"/>
          <p:cNvSpPr txBox="1">
            <a:spLocks noChangeArrowheads="1"/>
          </p:cNvSpPr>
          <p:nvPr/>
        </p:nvSpPr>
        <p:spPr bwMode="auto">
          <a:xfrm>
            <a:off x="1119188" y="1763713"/>
            <a:ext cx="6992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下面第一行的哪个物体的面可以画出第二行的图形？请连一连。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2531" name="Picture 7" descr="JW27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7563" y="2963863"/>
            <a:ext cx="5056187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414588" y="3844925"/>
            <a:ext cx="1312862" cy="72707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10000" y="3892550"/>
            <a:ext cx="2813050" cy="55086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246313" y="3973513"/>
            <a:ext cx="2970212" cy="46990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216525" y="4197350"/>
            <a:ext cx="1758950" cy="13970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536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6"/>
          <p:cNvSpPr txBox="1">
            <a:spLocks noChangeArrowheads="1"/>
          </p:cNvSpPr>
          <p:nvPr/>
        </p:nvSpPr>
        <p:spPr bwMode="auto">
          <a:xfrm>
            <a:off x="1119188" y="1666875"/>
            <a:ext cx="70278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数一数，填一填。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3555" name="Picture 8" descr="BB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68950" y="2124075"/>
            <a:ext cx="285115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8163" y="2605088"/>
          <a:ext cx="4738688" cy="1646237"/>
        </p:xfrm>
        <a:graphic>
          <a:graphicData uri="http://schemas.openxmlformats.org/drawingml/2006/table">
            <a:tbl>
              <a:tblPr/>
              <a:tblGrid>
                <a:gridCol w="1184672"/>
                <a:gridCol w="1184672"/>
                <a:gridCol w="1184672"/>
                <a:gridCol w="1184672"/>
              </a:tblGrid>
              <a:tr h="5487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长方形</a:t>
                      </a:r>
                      <a:endParaRPr lang="zh-CN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正方形</a:t>
                      </a:r>
                      <a:endParaRPr lang="zh-CN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三角形</a:t>
                      </a:r>
                      <a:endParaRPr lang="zh-CN" sz="2400" b="1" kern="12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圆</a:t>
                      </a:r>
                      <a:endParaRPr lang="zh-CN" sz="2400" b="1" kern="12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4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　　）个</a:t>
                      </a:r>
                      <a:endParaRPr lang="zh-CN" sz="2400" b="1" kern="12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　　）个</a:t>
                      </a:r>
                      <a:endParaRPr lang="zh-CN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　　）个</a:t>
                      </a:r>
                      <a:endParaRPr lang="zh-CN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　　）个</a:t>
                      </a:r>
                      <a:endParaRPr lang="zh-CN" sz="2400" b="1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66" marR="685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73" name="TextBox 36"/>
          <p:cNvSpPr txBox="1">
            <a:spLocks noChangeArrowheads="1"/>
          </p:cNvSpPr>
          <p:nvPr/>
        </p:nvSpPr>
        <p:spPr bwMode="auto">
          <a:xfrm>
            <a:off x="1071563" y="4541838"/>
            <a:ext cx="70278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）（　　　　）最多，（　　　　）最少。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）（　　　　）和（　　　　）同样多。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 这些图形 一共有（　　）个。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9325" y="3252788"/>
            <a:ext cx="339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09788" y="3252788"/>
            <a:ext cx="339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5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28988" y="3240088"/>
            <a:ext cx="3397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6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75163" y="3252788"/>
            <a:ext cx="339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5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33625" y="4640263"/>
            <a:ext cx="11128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三角形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091113" y="4529138"/>
            <a:ext cx="11128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长方形</a:t>
            </a:r>
            <a:endParaRPr lang="zh-CN" altLang="en-US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3625" y="5203825"/>
            <a:ext cx="1112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正方形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778375" y="5176838"/>
            <a:ext cx="4937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圆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603750" y="5634038"/>
            <a:ext cx="487363" cy="644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20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pic>
        <p:nvPicPr>
          <p:cNvPr id="23583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382588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90600" y="1993900"/>
            <a:ext cx="7167563" cy="1136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850" indent="-450850"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6.  </a:t>
            </a:r>
            <a:r>
              <a:rPr lang="zh-CN" altLang="en-US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在图形中画一个三角形，把这几只小鸡隔在</a:t>
            </a:r>
            <a:r>
              <a:rPr lang="en-US" altLang="zh-CN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prstClr val="black"/>
                </a:solidFill>
                <a:latin typeface="Times New Roman" panose="02020603050405020304"/>
                <a:sym typeface="Times New Roman" panose="02020603050405020304"/>
              </a:rPr>
              <a:t>个图形中。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4579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2463" y="2954338"/>
            <a:ext cx="276383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等腰三角形 1"/>
          <p:cNvSpPr/>
          <p:nvPr/>
        </p:nvSpPr>
        <p:spPr>
          <a:xfrm flipV="1">
            <a:off x="3941763" y="3987800"/>
            <a:ext cx="1193800" cy="103028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4581" name="Picture 24" descr="C:\Users\zyglb\Desktop\标题\学以致用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0688" y="479425"/>
            <a:ext cx="230346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defTabSz="914400">
              <a:defRPr/>
            </a:pP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这节课你有什么收获？</a:t>
            </a:r>
            <a:endParaRPr lang="en-US" altLang="zh-CN" sz="2800" b="1" noProof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5603" name="Picture 11" descr="C:\Users\zyglb\Desktop\标题\课堂小结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28575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飞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0125" y="989013"/>
            <a:ext cx="13065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流程图: 可选过程 2"/>
          <p:cNvSpPr/>
          <p:nvPr/>
        </p:nvSpPr>
        <p:spPr>
          <a:xfrm>
            <a:off x="866775" y="2795588"/>
            <a:ext cx="7056438" cy="1277937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indent="609600" algn="just" defTabSz="914400"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三角形和圆是平面图形，球和圆柱是立体图形。不过，球的切面和圆柱的上、下面都是圆形。</a:t>
            </a:r>
            <a:endParaRPr lang="zh-CN" altLang="en-US" sz="2400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5606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6638" y="4795838"/>
            <a:ext cx="106521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1" descr="12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5063" y="1257300"/>
            <a:ext cx="7091362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14344"/>
          <p:cNvSpPr>
            <a:spLocks noChangeArrowheads="1"/>
          </p:cNvSpPr>
          <p:nvPr/>
        </p:nvSpPr>
        <p:spPr bwMode="auto">
          <a:xfrm>
            <a:off x="647700" y="5503863"/>
            <a:ext cx="1841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2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矩形 14345"/>
          <p:cNvSpPr>
            <a:spLocks noChangeArrowheads="1"/>
          </p:cNvSpPr>
          <p:nvPr/>
        </p:nvSpPr>
        <p:spPr bwMode="auto">
          <a:xfrm>
            <a:off x="863600" y="5719763"/>
            <a:ext cx="1841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2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6629" name="图片 2" descr="作业布置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3" y="268288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3" descr="女老师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550025" y="2595563"/>
            <a:ext cx="27559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文本框 4"/>
          <p:cNvSpPr txBox="1">
            <a:spLocks noChangeArrowheads="1"/>
          </p:cNvSpPr>
          <p:nvPr/>
        </p:nvSpPr>
        <p:spPr bwMode="auto">
          <a:xfrm>
            <a:off x="3937000" y="1951038"/>
            <a:ext cx="14890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EFFFFA"/>
                </a:solidFill>
                <a:latin typeface="方正卡通简体" pitchFamily="65" charset="-122"/>
                <a:ea typeface="方正卡通简体" pitchFamily="65" charset="-122"/>
              </a:rPr>
              <a:t>作业</a:t>
            </a:r>
            <a:endParaRPr lang="zh-CN" altLang="en-US" sz="3600">
              <a:solidFill>
                <a:srgbClr val="EFFFFA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54225" y="2592388"/>
            <a:ext cx="51863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solidFill>
                  <a:srgbClr val="EFFFFA"/>
                </a:solidFill>
              </a:rPr>
              <a:t>请完成教材第</a:t>
            </a:r>
            <a:r>
              <a:rPr lang="en-US" altLang="zh-CN" sz="3200" b="1">
                <a:solidFill>
                  <a:srgbClr val="EFFFFA"/>
                </a:solidFill>
              </a:rPr>
              <a:t>71</a:t>
            </a:r>
            <a:r>
              <a:rPr lang="zh-CN" altLang="zh-CN" sz="3200" b="1">
                <a:solidFill>
                  <a:srgbClr val="EFFFFA"/>
                </a:solidFill>
              </a:rPr>
              <a:t>页练一练，第</a:t>
            </a:r>
            <a:r>
              <a:rPr lang="en-US" altLang="zh-CN" sz="3200" b="1">
                <a:solidFill>
                  <a:srgbClr val="EFFFFA"/>
                </a:solidFill>
              </a:rPr>
              <a:t>1</a:t>
            </a:r>
            <a:r>
              <a:rPr lang="zh-CN" altLang="en-US" sz="3200" b="1">
                <a:solidFill>
                  <a:srgbClr val="EFFFFA"/>
                </a:solidFill>
              </a:rPr>
              <a:t>、</a:t>
            </a:r>
            <a:r>
              <a:rPr lang="en-US" altLang="zh-CN" sz="3200" b="1">
                <a:solidFill>
                  <a:srgbClr val="EFFFFA"/>
                </a:solidFill>
              </a:rPr>
              <a:t>2</a:t>
            </a:r>
            <a:r>
              <a:rPr lang="zh-CN" altLang="en-US" sz="3200" b="1">
                <a:solidFill>
                  <a:srgbClr val="EFFFFA"/>
                </a:solidFill>
              </a:rPr>
              <a:t>、</a:t>
            </a:r>
            <a:r>
              <a:rPr lang="en-US" altLang="zh-CN" sz="3200" b="1">
                <a:solidFill>
                  <a:srgbClr val="EFFFFA"/>
                </a:solidFill>
              </a:rPr>
              <a:t>3</a:t>
            </a:r>
            <a:r>
              <a:rPr lang="zh-CN" altLang="zh-CN" sz="3200" b="1">
                <a:solidFill>
                  <a:srgbClr val="EFFFFA"/>
                </a:solidFill>
              </a:rPr>
              <a:t>题。</a:t>
            </a:r>
            <a:endParaRPr lang="zh-CN" altLang="zh-CN" sz="3200" b="1">
              <a:solidFill>
                <a:srgbClr val="EFFFF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7225" y="2066925"/>
            <a:ext cx="5289550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0" descr="C:\Users\zyglb\Desktop\标题\情境导入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775" y="42545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3367088" y="509588"/>
            <a:ext cx="4999037" cy="911225"/>
            <a:chOff x="2531" y="7735"/>
            <a:chExt cx="7871" cy="1435"/>
          </a:xfrm>
        </p:grpSpPr>
        <p:pic>
          <p:nvPicPr>
            <p:cNvPr id="9221" name="Picture 21"/>
            <p:cNvPicPr>
              <a:picLocks noChangeAspect="1" noChangeArrowheads="1"/>
            </p:cNvPicPr>
            <p:nvPr/>
          </p:nvPicPr>
          <p:blipFill>
            <a:blip r:embed="rId3" cstate="email"/>
            <a:srcRect l="6195" t="1709"/>
            <a:stretch>
              <a:fillRect/>
            </a:stretch>
          </p:blipFill>
          <p:spPr bwMode="auto">
            <a:xfrm>
              <a:off x="9007" y="7735"/>
              <a:ext cx="1395" cy="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531" y="7892"/>
              <a:ext cx="6251" cy="908"/>
            </a:xfrm>
            <a:prstGeom prst="wedgeRoundRectCallout">
              <a:avLst>
                <a:gd name="adj1" fmla="val 56688"/>
                <a:gd name="adj2" fmla="val -9046"/>
                <a:gd name="adj3" fmla="val 1666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defTabSz="914400"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sz="28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哇</a:t>
              </a:r>
              <a:r>
                <a:rPr lang="en-US" altLang="zh-CN" sz="28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,</a:t>
              </a:r>
              <a:r>
                <a:rPr lang="zh-CN" altLang="en-US" sz="28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好漂亮的一幅画噢</a:t>
              </a:r>
              <a:r>
                <a:rPr lang="en-US" altLang="zh-CN" sz="28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!</a:t>
              </a:r>
              <a:endParaRPr lang="en-US" altLang="zh-CN" sz="2800" dirty="0" smtClean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3"/>
          <p:cNvSpPr txBox="1">
            <a:spLocks noChangeArrowheads="1"/>
          </p:cNvSpPr>
          <p:nvPr/>
        </p:nvSpPr>
        <p:spPr bwMode="auto">
          <a:xfrm>
            <a:off x="1671638" y="1262063"/>
            <a:ext cx="6592887" cy="460375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新知点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认识三角形和圆及圆、球和圆柱的联系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57188" y="1882775"/>
            <a:ext cx="8293100" cy="752475"/>
            <a:chOff x="357188" y="1882775"/>
            <a:chExt cx="8293100" cy="752475"/>
          </a:xfrm>
        </p:grpSpPr>
        <p:sp>
          <p:nvSpPr>
            <p:cNvPr id="10247" name="TextBox 3"/>
            <p:cNvSpPr txBox="1">
              <a:spLocks noChangeArrowheads="1"/>
            </p:cNvSpPr>
            <p:nvPr/>
          </p:nvSpPr>
          <p:spPr bwMode="auto">
            <a:xfrm>
              <a:off x="1000125" y="2063750"/>
              <a:ext cx="7650163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分一分。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0248" name="图片 13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7188" y="1882775"/>
              <a:ext cx="704850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2635250"/>
            <a:ext cx="498157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1100" y="5102225"/>
            <a:ext cx="36591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2667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1036638"/>
            <a:ext cx="370363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1138" y="1422400"/>
            <a:ext cx="3141662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3538" y="2730500"/>
            <a:ext cx="237966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1325" y="2786063"/>
            <a:ext cx="24352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160588" y="4689475"/>
            <a:ext cx="1423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长方形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6026150" y="4721225"/>
            <a:ext cx="1425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正方形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1272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5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650" y="1481138"/>
            <a:ext cx="4110038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9088" y="2970213"/>
            <a:ext cx="29146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8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2850" y="1582738"/>
            <a:ext cx="3732213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2563" y="2725738"/>
            <a:ext cx="22891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333625" y="4684713"/>
            <a:ext cx="142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三角形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6176963" y="4667250"/>
            <a:ext cx="1425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圆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2296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9"/>
          <p:cNvSpPr txBox="1">
            <a:spLocks noChangeArrowheads="1"/>
          </p:cNvSpPr>
          <p:nvPr/>
        </p:nvSpPr>
        <p:spPr bwMode="auto">
          <a:xfrm>
            <a:off x="1487488" y="2101850"/>
            <a:ext cx="7397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哪些物品的面是三角形的，哪些物品的面是圆的？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5788" y="1374775"/>
            <a:ext cx="14446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3788" y="3076575"/>
            <a:ext cx="22288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6363" y="2871788"/>
            <a:ext cx="15144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7450" y="4110038"/>
            <a:ext cx="14859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9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4224338"/>
            <a:ext cx="12001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组合 4"/>
          <p:cNvGrpSpPr/>
          <p:nvPr/>
        </p:nvGrpSpPr>
        <p:grpSpPr bwMode="auto">
          <a:xfrm>
            <a:off x="2722563" y="239713"/>
            <a:ext cx="3116262" cy="1665287"/>
            <a:chOff x="4268" y="870"/>
            <a:chExt cx="4908" cy="2622"/>
          </a:xfrm>
        </p:grpSpPr>
        <p:pic>
          <p:nvPicPr>
            <p:cNvPr id="13327" name="Picture 2" descr="2531170_180500042000_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268" y="870"/>
              <a:ext cx="4908" cy="2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8" name="文本框 5"/>
            <p:cNvSpPr txBox="1">
              <a:spLocks noChangeArrowheads="1"/>
            </p:cNvSpPr>
            <p:nvPr/>
          </p:nvSpPr>
          <p:spPr bwMode="auto">
            <a:xfrm>
              <a:off x="5766" y="2363"/>
              <a:ext cx="2780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B0F0"/>
                  </a:solidFill>
                </a:rPr>
                <a:t>小试牛刀</a:t>
              </a:r>
              <a:endParaRPr lang="zh-CN" altLang="en-US" b="1">
                <a:solidFill>
                  <a:srgbClr val="00B0F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608013" y="5033963"/>
            <a:ext cx="3516312" cy="911225"/>
            <a:chOff x="958" y="7928"/>
            <a:chExt cx="5538" cy="1435"/>
          </a:xfrm>
        </p:grpSpPr>
        <p:pic>
          <p:nvPicPr>
            <p:cNvPr id="13325" name="Picture 12"/>
            <p:cNvPicPr>
              <a:picLocks noChangeAspect="1" noChangeArrowheads="1"/>
            </p:cNvPicPr>
            <p:nvPr/>
          </p:nvPicPr>
          <p:blipFill>
            <a:blip r:embed="rId7" cstate="email"/>
            <a:srcRect t="2843" r="66904"/>
            <a:stretch>
              <a:fillRect/>
            </a:stretch>
          </p:blipFill>
          <p:spPr bwMode="auto">
            <a:xfrm>
              <a:off x="958" y="7928"/>
              <a:ext cx="1240" cy="1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2663" y="8088"/>
              <a:ext cx="3833" cy="1275"/>
            </a:xfrm>
            <a:prstGeom prst="wedgeRoundRectCallout">
              <a:avLst>
                <a:gd name="adj1" fmla="val -62520"/>
                <a:gd name="adj2" fmla="val -956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defTabSz="914400"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sz="20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红领巾和交通标志是三角形的。</a:t>
              </a:r>
              <a:endParaRPr lang="zh-CN" altLang="en-US" sz="2000" dirty="0" smtClean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5184775" y="5267325"/>
            <a:ext cx="3417888" cy="911225"/>
            <a:chOff x="4561" y="9078"/>
            <a:chExt cx="5382" cy="1435"/>
          </a:xfrm>
        </p:grpSpPr>
        <p:pic>
          <p:nvPicPr>
            <p:cNvPr id="13323" name="Picture 21"/>
            <p:cNvPicPr>
              <a:picLocks noChangeAspect="1" noChangeArrowheads="1"/>
            </p:cNvPicPr>
            <p:nvPr/>
          </p:nvPicPr>
          <p:blipFill>
            <a:blip r:embed="rId8" cstate="email"/>
            <a:srcRect l="6195" t="1709"/>
            <a:stretch>
              <a:fillRect/>
            </a:stretch>
          </p:blipFill>
          <p:spPr bwMode="auto">
            <a:xfrm>
              <a:off x="8548" y="9078"/>
              <a:ext cx="1395" cy="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4561" y="9236"/>
              <a:ext cx="3762" cy="1162"/>
            </a:xfrm>
            <a:prstGeom prst="wedgeRoundRectCallout">
              <a:avLst>
                <a:gd name="adj1" fmla="val 56688"/>
                <a:gd name="adj2" fmla="val -9046"/>
                <a:gd name="adj3" fmla="val 16667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defTabSz="914400">
                <a:spcBef>
                  <a:spcPct val="50000"/>
                </a:spcBef>
                <a:buFontTx/>
                <a:buNone/>
                <a:defRPr/>
              </a:pPr>
              <a:r>
                <a:rPr lang="zh-CN" altLang="en-US" sz="2000" dirty="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圆桌的桌面和硬币是圆的。</a:t>
              </a:r>
              <a:endParaRPr lang="zh-CN" altLang="en-US" sz="2000" dirty="0" smtClean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22300" y="1565275"/>
            <a:ext cx="8293100" cy="752475"/>
            <a:chOff x="622300" y="1565275"/>
            <a:chExt cx="8293100" cy="752475"/>
          </a:xfrm>
        </p:grpSpPr>
        <p:sp>
          <p:nvSpPr>
            <p:cNvPr id="14343" name="TextBox 3"/>
            <p:cNvSpPr txBox="1">
              <a:spLocks noChangeArrowheads="1"/>
            </p:cNvSpPr>
            <p:nvPr/>
          </p:nvSpPr>
          <p:spPr bwMode="auto">
            <a:xfrm>
              <a:off x="1265238" y="1651000"/>
              <a:ext cx="765016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观察球。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344" name="图片 13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22300" y="1565275"/>
              <a:ext cx="704850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0350" y="3095625"/>
            <a:ext cx="15240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6488" y="2874963"/>
            <a:ext cx="5053012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24038" y="5205413"/>
            <a:ext cx="544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球的表面不是平平的，而是一个曲面。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342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9613" y="1573213"/>
            <a:ext cx="1322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493838" y="2454275"/>
            <a:ext cx="7650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如果把球切成两半，它的切面是什么形状的？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95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6475" y="3406775"/>
            <a:ext cx="22383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24038" y="5205413"/>
            <a:ext cx="5754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把一个球切成两半，它的切面是一个圆。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366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Box 3"/>
          <p:cNvSpPr txBox="1">
            <a:spLocks noChangeArrowheads="1"/>
          </p:cNvSpPr>
          <p:nvPr/>
        </p:nvSpPr>
        <p:spPr bwMode="auto">
          <a:xfrm>
            <a:off x="1411288" y="1319213"/>
            <a:ext cx="7650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观察圆柱。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8068" name="图片 13" descr="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8350" y="1233488"/>
            <a:ext cx="7048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7975" y="2273300"/>
            <a:ext cx="12763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552575" y="3568700"/>
            <a:ext cx="765016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）圆柱的上面和下面是什么形状的？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）猜想一下：它们的大小一样吗？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8350" y="2697163"/>
            <a:ext cx="14874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59025" y="4214813"/>
            <a:ext cx="3897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圆柱的上面和下面都是圆。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6392" name="Picture 34" descr="C:\Users\zyglb\Desktop\标题\探究新知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4013" y="342900"/>
            <a:ext cx="22320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  <p:bldP spid="7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a8e573f9-bd03-484c-baa4-fffbbd0898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WPS 演示</Application>
  <PresentationFormat>全屏显示(4:3)</PresentationFormat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Arial</vt:lpstr>
      <vt:lpstr>Calibri</vt:lpstr>
      <vt:lpstr>微软雅黑</vt:lpstr>
      <vt:lpstr>楷体_GB2312</vt:lpstr>
      <vt:lpstr>新宋体</vt:lpstr>
      <vt:lpstr>楷体</vt:lpstr>
      <vt:lpstr>Times New Roman</vt:lpstr>
      <vt:lpstr>黑体</vt:lpstr>
      <vt:lpstr>Arial Unicode MS</vt:lpstr>
      <vt:lpstr>Times New Roman</vt:lpstr>
      <vt:lpstr>方正卡通简体</vt:lpstr>
      <vt:lpstr>第一PPT模板网-WWW.1PPT.COM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468</cp:revision>
  <dcterms:created xsi:type="dcterms:W3CDTF">2016-01-06T06:02:00Z</dcterms:created>
  <dcterms:modified xsi:type="dcterms:W3CDTF">2023-01-29T09:29:49Z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B68E8F1EB8804B5AA734CC689F5D1E2D</vt:lpwstr>
  </property>
</Properties>
</file>