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0"/>
  </p:notesMasterIdLst>
  <p:sldIdLst>
    <p:sldId id="402" r:id="rId4"/>
    <p:sldId id="403" r:id="rId5"/>
    <p:sldId id="404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  <p:sldId id="417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FFCC"/>
    <a:srgbClr val="66FFCC"/>
    <a:srgbClr val="3333CC"/>
    <a:srgbClr val="8FC255"/>
    <a:srgbClr val="BCE2EE"/>
    <a:srgbClr val="9A90B7"/>
    <a:srgbClr val="D6D3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9" autoAdjust="0"/>
    <p:restoredTop sz="94660" autoAdjust="0"/>
  </p:normalViewPr>
  <p:slideViewPr>
    <p:cSldViewPr snapToGrid="0" snapToObjects="1">
      <p:cViewPr>
        <p:scale>
          <a:sx n="110" d="100"/>
          <a:sy n="110" d="100"/>
        </p:scale>
        <p:origin x="-1698" y="-72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pPr>
              <a:defRPr/>
            </a:pPr>
            <a:fld id="{83232824-9C7B-4056-9B14-C043F08F662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defTabSz="914400" eaLnBrk="0" hangingPunct="0">
              <a:buFont typeface="Arial" panose="020B0604020202020204" pitchFamily="34" charset="0"/>
              <a:buNone/>
              <a:defRPr sz="3800"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CD1803B2-2788-43AE-A5D9-F7F1685BFBF9}" type="datetime1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defTabSz="914400" eaLnBrk="0" hangingPunct="0">
              <a:buFont typeface="Arial" panose="020B0604020202020204" pitchFamily="34" charset="0"/>
              <a:buNone/>
              <a:defRPr sz="3800"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9665D24C-2B5F-4AA1-AF81-DC98896FD3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defTabSz="914400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362598C-51E5-434B-B128-D0CBE14F4B5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 txBox="1"/>
          <p:nvPr/>
        </p:nvSpPr>
        <p:spPr bwMode="auto">
          <a:xfrm>
            <a:off x="4349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fld id="{8E3F840E-5BDC-4808-92DB-6C7D4A1FBAAB}" type="datetime1">
              <a:rPr kumimoji="1" lang="zh-CN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 smtClean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幻灯片编号占位符 5"/>
          <p:cNvSpPr txBox="1">
            <a:spLocks noChangeArrowheads="1"/>
          </p:cNvSpPr>
          <p:nvPr/>
        </p:nvSpPr>
        <p:spPr bwMode="auto">
          <a:xfrm>
            <a:off x="65309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fld id="{98A0D0CF-7F1F-42DD-A5E8-6CACBAEE78CD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 defTabSz="914400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defTabSz="914400">
              <a:defRPr/>
            </a:lvl1pPr>
          </a:lstStyle>
          <a:p>
            <a:pPr>
              <a:defRPr/>
            </a:pPr>
            <a:fld id="{9C9160AF-7145-4283-9361-CC1612E9FF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eaLnBrk="0" hangingPunct="0">
              <a:buFontTx/>
              <a:buNone/>
              <a:defRPr sz="1200" b="1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667DDB8-1E63-4C2F-B6EF-C2E0E61219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eaLnBrk="0" hangingPunct="0">
              <a:buFontTx/>
              <a:buNone/>
              <a:defRPr sz="1200" b="1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4E7FCCE-833A-439E-8482-198E03FFE1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GIF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41.jpeg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8"/>
          <p:cNvGrpSpPr/>
          <p:nvPr/>
        </p:nvGrpSpPr>
        <p:grpSpPr bwMode="auto">
          <a:xfrm>
            <a:off x="304800" y="3175"/>
            <a:ext cx="8837613" cy="5976938"/>
            <a:chOff x="538" y="-39"/>
            <a:chExt cx="13919" cy="9413"/>
          </a:xfrm>
        </p:grpSpPr>
        <p:pic>
          <p:nvPicPr>
            <p:cNvPr id="8199" name="图片 5" descr="黑板-空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40" y="865"/>
              <a:ext cx="13550" cy="7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图片 7" descr="叶子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809" y="-39"/>
              <a:ext cx="6648" cy="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图片 15" descr="桌子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8" y="8038"/>
              <a:ext cx="6237" cy="1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图片 16" descr="粉笔画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191" y="4406"/>
              <a:ext cx="6456" cy="3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3" name="图片 11" descr="书本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371" y="7621"/>
              <a:ext cx="1658" cy="1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4" name="图片 14" descr="钟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653" y="8163"/>
              <a:ext cx="845" cy="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5" name="图片 10" descr="铅笔筒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029" y="7416"/>
              <a:ext cx="1118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6" name="图片 13" descr="眼镜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855" y="8568"/>
              <a:ext cx="860" cy="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 descr="女老师(1)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H="1">
            <a:off x="6202363" y="2619375"/>
            <a:ext cx="2913062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 bwMode="auto">
          <a:xfrm>
            <a:off x="1497965" y="1585913"/>
            <a:ext cx="5846763" cy="1979295"/>
            <a:chOff x="547" y="927"/>
            <a:chExt cx="9205" cy="3117"/>
          </a:xfrm>
        </p:grpSpPr>
        <p:sp>
          <p:nvSpPr>
            <p:cNvPr id="7" name="文本框 6"/>
            <p:cNvSpPr txBox="1"/>
            <p:nvPr/>
          </p:nvSpPr>
          <p:spPr>
            <a:xfrm>
              <a:off x="547" y="3029"/>
              <a:ext cx="9205" cy="1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600" noProof="1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</a:t>
              </a:r>
              <a:r>
                <a:rPr lang="en-US" altLang="zh-CN" sz="3600" noProof="1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3</a:t>
              </a:r>
              <a:r>
                <a:rPr lang="zh-CN" altLang="en-US" sz="3600" noProof="1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课时</a:t>
              </a:r>
              <a:endParaRPr lang="zh-CN" altLang="en-US" sz="360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8198" name="文本框 8"/>
            <p:cNvSpPr txBox="1">
              <a:spLocks noChangeArrowheads="1"/>
            </p:cNvSpPr>
            <p:nvPr/>
          </p:nvSpPr>
          <p:spPr bwMode="auto">
            <a:xfrm>
              <a:off x="882" y="927"/>
              <a:ext cx="8536" cy="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4800" b="1" dirty="0" smtClean="0">
                  <a:solidFill>
                    <a:srgbClr val="EC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认</a:t>
              </a:r>
              <a:r>
                <a:rPr lang="zh-CN" altLang="en-US" sz="4800" b="1" dirty="0">
                  <a:solidFill>
                    <a:srgbClr val="EC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识图</a:t>
              </a:r>
              <a:r>
                <a:rPr lang="zh-CN" altLang="en-US" sz="4800" b="1" dirty="0" smtClean="0">
                  <a:solidFill>
                    <a:srgbClr val="EC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形</a:t>
              </a:r>
              <a:endParaRPr lang="zh-CN" altLang="en-US" sz="4800" b="1" dirty="0">
                <a:solidFill>
                  <a:srgbClr val="ECEEE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6"/>
          <p:cNvSpPr txBox="1">
            <a:spLocks noChangeArrowheads="1"/>
          </p:cNvSpPr>
          <p:nvPr/>
        </p:nvSpPr>
        <p:spPr bwMode="auto">
          <a:xfrm>
            <a:off x="1027113" y="1306513"/>
            <a:ext cx="71374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按要求画一画。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7411" name="Picture 4" descr="BB26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3275" y="2668588"/>
            <a:ext cx="5045075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5926138" y="2668588"/>
            <a:ext cx="0" cy="781050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900363" y="2692400"/>
            <a:ext cx="757237" cy="757238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502025" y="4648200"/>
            <a:ext cx="193675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(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答案不唯一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)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sym typeface="Times New Roman" panose="02020603050405020304"/>
            </a:endParaRPr>
          </a:p>
        </p:txBody>
      </p:sp>
      <p:pic>
        <p:nvPicPr>
          <p:cNvPr id="17415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688" y="479425"/>
            <a:ext cx="230346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9" name="AutoShape 27"/>
          <p:cNvSpPr>
            <a:spLocks noChangeArrowheads="1"/>
          </p:cNvSpPr>
          <p:nvPr/>
        </p:nvSpPr>
        <p:spPr bwMode="auto">
          <a:xfrm>
            <a:off x="4473575" y="909638"/>
            <a:ext cx="2447925" cy="1052512"/>
          </a:xfrm>
          <a:prstGeom prst="wedgeRoundRectCallout">
            <a:avLst>
              <a:gd name="adj1" fmla="val 64014"/>
              <a:gd name="adj2" fmla="val -7801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这节课你有哪</a:t>
            </a:r>
            <a:endParaRPr lang="en-US" altLang="zh-CN" sz="2800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defTabSz="914400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些收获？</a:t>
            </a:r>
            <a:endParaRPr lang="zh-CN" altLang="en-US" sz="28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8435" name="Picture 11" descr="C:\Users\zyglb\Desktop\标题\课堂小结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25" y="28575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飞天使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5200" y="711200"/>
            <a:ext cx="1684338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2" descr="8eee725aa3437e083795375343771a5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365250"/>
            <a:ext cx="3724275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图片 21514" descr="苹果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9213" y="1962150"/>
            <a:ext cx="5715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图片 21516" descr="苹果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8325" y="2695575"/>
            <a:ext cx="5111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图片 21520" descr="苹果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8038" y="3189288"/>
            <a:ext cx="51117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图片 21522" descr="苹果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6600" y="2933700"/>
            <a:ext cx="5222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图片 21518" descr="苹果 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9350" y="2130425"/>
            <a:ext cx="5111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6"/>
          <p:cNvSpPr txBox="1">
            <a:spLocks noChangeArrowheads="1"/>
          </p:cNvSpPr>
          <p:nvPr/>
        </p:nvSpPr>
        <p:spPr bwMode="auto">
          <a:xfrm>
            <a:off x="822325" y="1306513"/>
            <a:ext cx="7796213" cy="452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填一填。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 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		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沿虚线折出了（　　）个相同的（　　）形。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3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 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		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沿虚线剪成了（　　）个（　　）形。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3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 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		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沿虚线剪成了（　　）个（　　）形。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9459" name="Picture 2" descr="BB26B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6563" y="2262188"/>
            <a:ext cx="862012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3" descr="JW28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2588" y="3727450"/>
            <a:ext cx="97313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4" descr="JW28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6563" y="4840288"/>
            <a:ext cx="1027112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016500" y="2347913"/>
            <a:ext cx="3397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2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69163" y="2332038"/>
            <a:ext cx="804862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三角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1263" y="4113213"/>
            <a:ext cx="33813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3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21425" y="4102100"/>
            <a:ext cx="8032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三角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9038" y="5203825"/>
            <a:ext cx="33813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2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13488" y="5045075"/>
            <a:ext cx="803275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三角</a:t>
            </a:r>
            <a:endParaRPr lang="zh-CN" altLang="en-US" sz="2400" b="1" kern="100" dirty="0">
              <a:solidFill>
                <a:srgbClr val="FF0000"/>
              </a:solidFill>
              <a:latin typeface="Times New Roman" panose="02020603050405020304"/>
              <a:sym typeface="Times New Roman" panose="02020603050405020304"/>
            </a:endParaRPr>
          </a:p>
        </p:txBody>
      </p:sp>
      <p:pic>
        <p:nvPicPr>
          <p:cNvPr id="19468" name="图片 2" descr="作业布置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1463" y="268288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6"/>
          <p:cNvSpPr txBox="1">
            <a:spLocks noChangeArrowheads="1"/>
          </p:cNvSpPr>
          <p:nvPr/>
        </p:nvSpPr>
        <p:spPr bwMode="auto">
          <a:xfrm>
            <a:off x="873125" y="2051050"/>
            <a:ext cx="79089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画一画，把下面正方形分成相等的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块，看谁的方法多。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0483" name="Picture 7" descr="JW28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3988" y="2943225"/>
            <a:ext cx="6892925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1447800" y="2970213"/>
            <a:ext cx="1073150" cy="1087437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447800" y="2957513"/>
            <a:ext cx="1073150" cy="1100137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609975" y="4121150"/>
            <a:ext cx="19367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(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答案不唯一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)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417888" y="3521075"/>
            <a:ext cx="1116012" cy="0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17888" y="3228975"/>
            <a:ext cx="1116012" cy="0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417888" y="3806825"/>
            <a:ext cx="1116012" cy="0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272088" y="3513138"/>
            <a:ext cx="1116012" cy="0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43588" y="2943225"/>
            <a:ext cx="0" cy="1114425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151688" y="2943225"/>
            <a:ext cx="558800" cy="1114425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716838" y="2943225"/>
            <a:ext cx="0" cy="1114425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7729538" y="2957513"/>
            <a:ext cx="525462" cy="1096962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495" name="图片 2" descr="作业布置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3" y="268288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6"/>
          <p:cNvSpPr txBox="1">
            <a:spLocks noChangeArrowheads="1"/>
          </p:cNvSpPr>
          <p:nvPr/>
        </p:nvSpPr>
        <p:spPr bwMode="auto">
          <a:xfrm>
            <a:off x="1119188" y="1763713"/>
            <a:ext cx="7027862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0850" indent="-4508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3 .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把一张长方形纸剪掉一个角后，还剩几个角？（提示：有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种情况）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1507" name="Picture 8" descr="JW28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06613" y="3282950"/>
            <a:ext cx="49434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2425700" y="3159125"/>
            <a:ext cx="850900" cy="67945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078288" y="3087688"/>
            <a:ext cx="1109662" cy="968375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48350" y="3159125"/>
            <a:ext cx="1408113" cy="90805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511" name="图片 2" descr="作业布置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3" y="268288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6"/>
          <p:cNvSpPr txBox="1">
            <a:spLocks noChangeArrowheads="1"/>
          </p:cNvSpPr>
          <p:nvPr/>
        </p:nvSpPr>
        <p:spPr bwMode="auto">
          <a:xfrm>
            <a:off x="965200" y="1276350"/>
            <a:ext cx="7229475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0850" indent="-4508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4.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你能用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根小棒摆成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个相同的三角形吗？把它画出来。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05163" y="3076575"/>
            <a:ext cx="49371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能</a:t>
            </a:r>
            <a:endParaRPr lang="zh-CN" altLang="en-US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33825" y="2741821"/>
            <a:ext cx="1209489" cy="1079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2" descr="作业布置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3" y="268288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990600" y="1993900"/>
            <a:ext cx="7167563" cy="1752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850" indent="-450850">
              <a:lnSpc>
                <a:spcPct val="150000"/>
              </a:lnSpc>
              <a:defRPr/>
            </a:pPr>
            <a:r>
              <a:rPr lang="en-US" altLang="zh-CN" sz="2400" b="1" kern="100" dirty="0">
                <a:solidFill>
                  <a:prstClr val="black"/>
                </a:solidFill>
                <a:latin typeface="Times New Roman" panose="02020603050405020304"/>
                <a:sym typeface="Times New Roman" panose="02020603050405020304"/>
              </a:rPr>
              <a:t>5.   </a:t>
            </a:r>
            <a:r>
              <a:rPr lang="zh-CN" altLang="en-US" sz="2400" b="1" kern="100" dirty="0">
                <a:solidFill>
                  <a:prstClr val="black"/>
                </a:solidFill>
                <a:latin typeface="Times New Roman" panose="02020603050405020304"/>
                <a:sym typeface="Times New Roman" panose="02020603050405020304"/>
              </a:rPr>
              <a:t>沿虚线折一折，它变成（　　　　）体，其中②号面与（　　）号面相对，①号面与（　　）号面相对。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23555" name="Picture 7" descr="BB4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05188" y="3748088"/>
            <a:ext cx="274320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195888" y="2090738"/>
            <a:ext cx="8032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正方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828925" y="2640013"/>
            <a:ext cx="493713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15138" y="2640013"/>
            <a:ext cx="4953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③</a:t>
            </a:r>
            <a:endParaRPr lang="zh-CN" altLang="en-US" dirty="0"/>
          </a:p>
        </p:txBody>
      </p:sp>
      <p:pic>
        <p:nvPicPr>
          <p:cNvPr id="23559" name="图片 2" descr="作业布置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3" y="268288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60638" y="2292350"/>
            <a:ext cx="4135437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3590925" y="1671638"/>
            <a:ext cx="2074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动手折一折。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9220" name="Picture 10" descr="C:\Users\zyglb\Desktop\标题\情境导入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8775" y="42545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3"/>
          <p:cNvSpPr txBox="1">
            <a:spLocks noChangeArrowheads="1"/>
          </p:cNvSpPr>
          <p:nvPr/>
        </p:nvSpPr>
        <p:spPr bwMode="auto">
          <a:xfrm>
            <a:off x="1282700" y="1300163"/>
            <a:ext cx="7210425" cy="460375"/>
          </a:xfrm>
          <a:prstGeom prst="rect">
            <a:avLst/>
          </a:prstGeom>
          <a:solidFill>
            <a:srgbClr val="99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新知点   通过折、剪、拼图形探究平面图形间的关系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57188" y="1882775"/>
            <a:ext cx="8293100" cy="752475"/>
            <a:chOff x="357188" y="1882775"/>
            <a:chExt cx="8293100" cy="752475"/>
          </a:xfrm>
        </p:grpSpPr>
        <p:sp>
          <p:nvSpPr>
            <p:cNvPr id="10248" name="TextBox 3"/>
            <p:cNvSpPr txBox="1">
              <a:spLocks noChangeArrowheads="1"/>
            </p:cNvSpPr>
            <p:nvPr/>
          </p:nvSpPr>
          <p:spPr bwMode="auto">
            <a:xfrm>
              <a:off x="1000125" y="2063750"/>
              <a:ext cx="7650163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折一折。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0249" name="图片 13" descr="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7188" y="1882775"/>
              <a:ext cx="704850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1000125" y="2681288"/>
            <a:ext cx="7650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）拿一张正方形纸，把它折成相等的两部分。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1838" y="3429000"/>
            <a:ext cx="18288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7963" y="3476625"/>
            <a:ext cx="193357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8" y="2667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984250" y="1679575"/>
            <a:ext cx="6437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）拿一张正方形纸，把它折成相等的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部分。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0413" y="2498725"/>
            <a:ext cx="19716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4238" y="2498725"/>
            <a:ext cx="333692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2667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560388" y="1679575"/>
            <a:ext cx="7867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）拿一张长方形纸，把它折成相等的两部分，怎么折？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73238" y="2324100"/>
            <a:ext cx="21240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2225" y="2432050"/>
            <a:ext cx="23336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2375" y="3552825"/>
            <a:ext cx="27432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5488" y="4779963"/>
            <a:ext cx="22669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4188" y="3676650"/>
            <a:ext cx="17907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88" y="2667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357188" y="1565275"/>
            <a:ext cx="8293100" cy="752475"/>
            <a:chOff x="357188" y="1565275"/>
            <a:chExt cx="8293100" cy="752475"/>
          </a:xfrm>
        </p:grpSpPr>
        <p:sp>
          <p:nvSpPr>
            <p:cNvPr id="13321" name="TextBox 3"/>
            <p:cNvSpPr txBox="1">
              <a:spLocks noChangeArrowheads="1"/>
            </p:cNvSpPr>
            <p:nvPr/>
          </p:nvSpPr>
          <p:spPr bwMode="auto">
            <a:xfrm>
              <a:off x="1000125" y="1651000"/>
              <a:ext cx="7650163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剪一剪，拼一拼。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3322" name="图片 13" descr="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7188" y="1565275"/>
              <a:ext cx="704850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996950" y="2333625"/>
            <a:ext cx="76501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08355" indent="-80835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）把一张长方形纸剪成两个一样的三角形，用这两个三角形拼成一个三角形。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3850" y="3652838"/>
            <a:ext cx="190500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6013" y="4405313"/>
            <a:ext cx="15621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2325" y="3543300"/>
            <a:ext cx="18192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8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4575" y="4686300"/>
            <a:ext cx="286702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88" y="2667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TextBox 3"/>
          <p:cNvSpPr txBox="1">
            <a:spLocks noChangeArrowheads="1"/>
          </p:cNvSpPr>
          <p:nvPr/>
        </p:nvSpPr>
        <p:spPr bwMode="auto">
          <a:xfrm>
            <a:off x="1000125" y="1651000"/>
            <a:ext cx="7650163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08355" indent="-80835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）把一张正方形纸剪成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个一样的三角形，用这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个三角形拼成另外一个形状。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70100" y="3230563"/>
            <a:ext cx="18764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0463" y="3333750"/>
            <a:ext cx="253365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2667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" descr="数学冲浪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65488" y="1497013"/>
            <a:ext cx="26257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9F4D2"/>
              </a:clrFrom>
              <a:clrTo>
                <a:srgbClr val="E9F4D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7550" y="2390775"/>
            <a:ext cx="7721600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矩形 5"/>
          <p:cNvSpPr>
            <a:spLocks noChangeArrowheads="1"/>
          </p:cNvSpPr>
          <p:nvPr/>
        </p:nvSpPr>
        <p:spPr bwMode="auto">
          <a:xfrm>
            <a:off x="1465263" y="477996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拼图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27125" y="2978150"/>
            <a:ext cx="338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97038" y="3208338"/>
            <a:ext cx="339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52675" y="3163888"/>
            <a:ext cx="338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82700" y="3848100"/>
            <a:ext cx="338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35163" y="3979863"/>
            <a:ext cx="338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5370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7350" y="382588"/>
            <a:ext cx="2303463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6"/>
          <p:cNvSpPr txBox="1">
            <a:spLocks noChangeArrowheads="1"/>
          </p:cNvSpPr>
          <p:nvPr/>
        </p:nvSpPr>
        <p:spPr bwMode="auto">
          <a:xfrm>
            <a:off x="962025" y="1958975"/>
            <a:ext cx="72151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沿虚线折一折，折出的是哪个图形？连一连。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6387" name="Picture 6" descr="JW28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5338" y="3176588"/>
            <a:ext cx="5008562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2651125" y="3735388"/>
            <a:ext cx="3949700" cy="1023937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555875" y="3900488"/>
            <a:ext cx="2217738" cy="660400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627563" y="3911600"/>
            <a:ext cx="2089150" cy="660400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391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688" y="479425"/>
            <a:ext cx="230346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6da45dbb-6a77-4f42-8bef-7dd1cdee6f8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</Words>
  <Application>WPS 演示</Application>
  <PresentationFormat>全屏显示(4:3)</PresentationFormat>
  <Paragraphs>78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Arial</vt:lpstr>
      <vt:lpstr>Calibri</vt:lpstr>
      <vt:lpstr>黑体</vt:lpstr>
      <vt:lpstr>微软雅黑</vt:lpstr>
      <vt:lpstr>Times New Roman</vt:lpstr>
      <vt:lpstr>Times New Roman</vt:lpstr>
      <vt:lpstr>楷体</vt:lpstr>
      <vt:lpstr>Arial Unicode MS</vt:lpstr>
      <vt:lpstr>第一PPT模板网-WWW.1PPT.COM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469</cp:revision>
  <dcterms:created xsi:type="dcterms:W3CDTF">2016-01-06T06:02:00Z</dcterms:created>
  <dcterms:modified xsi:type="dcterms:W3CDTF">2023-01-29T09:30:42Z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48CA4FFC252F4225B8D5BE76E51E16B6</vt:lpwstr>
  </property>
</Properties>
</file>