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33" r:id="rId3"/>
    <p:sldId id="308" r:id="rId4"/>
    <p:sldId id="309" r:id="rId5"/>
    <p:sldId id="310" r:id="rId6"/>
    <p:sldId id="311" r:id="rId8"/>
    <p:sldId id="312" r:id="rId9"/>
    <p:sldId id="313" r:id="rId10"/>
    <p:sldId id="321" r:id="rId11"/>
    <p:sldId id="315" r:id="rId12"/>
    <p:sldId id="316" r:id="rId13"/>
    <p:sldId id="318" r:id="rId14"/>
    <p:sldId id="322" r:id="rId15"/>
    <p:sldId id="323" r:id="rId16"/>
    <p:sldId id="324" r:id="rId17"/>
    <p:sldId id="328" r:id="rId18"/>
    <p:sldId id="330" r:id="rId19"/>
    <p:sldId id="331" r:id="rId20"/>
    <p:sldId id="332" r:id="rId21"/>
    <p:sldId id="281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2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  <p:cmAuthor id="1" name="ww.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6"/>
        <p:guide pos="28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786497536">
    <p:pos x="28" y="1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88230460-7896-4F5E-B1F9-BD2E7B1E40C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30460-7896-4F5E-B1F9-BD2E7B1E40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690729D-D014-4C42-9956-F9D0C1CE50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34A945-3705-4A35-8E74-E7CF2FF2E3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C381B40-28C3-4DC7-8C43-731E9DD7A2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9DC4430-1E1F-4165-8062-810ACD667ECE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2C4B68A-21EC-44C3-9E4E-26CE2A5C497B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178D78F-A46A-44F0-9A57-72A85B1B983C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4335C-F73D-434D-86F9-5073646A63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48938-79DB-4555-9F25-364FD90ECE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7416C-CD6D-4DA6-A17E-735E5A2A53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5AEA7-1E97-43FB-96EC-13BAE04DD5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8671F-FFD7-47A8-B92B-EE09895D7B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2C372-E504-4BCC-8948-C414753003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544D0-D999-474F-9F35-9BAB08AC4C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8A39A-F03C-40EF-A621-D6ECE103C6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EF62A-8AF2-4108-B253-727193A671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653C8-C3D3-4E40-A3DB-6E3084566D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E868F-A95F-42D8-B430-0BC23722BC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6A6759F-9DDB-4DA7-846C-9653F721EBE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556792"/>
            <a:ext cx="2705100" cy="865187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2497138" y="2374354"/>
            <a:ext cx="6480175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80963" y="1663154"/>
            <a:ext cx="9320213" cy="711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七 单元   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以内的加法和减法（二）</a:t>
            </a:r>
            <a:endParaRPr lang="zh-CN" altLang="en-US" sz="3800" b="1" noProof="1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130550" y="3080792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231775" y="3104604"/>
            <a:ext cx="933450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课时   进位加</a:t>
            </a:r>
            <a:endParaRPr lang="zh-CN" altLang="en-US" sz="36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"/>
          <p:cNvSpPr>
            <a:spLocks noChangeArrowheads="1"/>
          </p:cNvSpPr>
          <p:nvPr/>
        </p:nvSpPr>
        <p:spPr bwMode="auto">
          <a:xfrm>
            <a:off x="428625" y="1858963"/>
            <a:ext cx="4094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、看图列式计算。</a:t>
            </a:r>
            <a:endParaRPr lang="zh-CN" altLang="en-US" dirty="0"/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1" cstate="email"/>
          <a:srcRect l="6416"/>
          <a:stretch>
            <a:fillRect/>
          </a:stretch>
        </p:blipFill>
        <p:spPr bwMode="auto">
          <a:xfrm>
            <a:off x="5364163" y="1787525"/>
            <a:ext cx="320833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0"/>
          <p:cNvSpPr>
            <a:spLocks noChangeArrowheads="1"/>
          </p:cNvSpPr>
          <p:nvPr/>
        </p:nvSpPr>
        <p:spPr bwMode="auto">
          <a:xfrm>
            <a:off x="393700" y="2816225"/>
            <a:ext cx="29924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36</a:t>
            </a:r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29 =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grpSp>
        <p:nvGrpSpPr>
          <p:cNvPr id="16389" name="组合 28"/>
          <p:cNvGrpSpPr/>
          <p:nvPr/>
        </p:nvGrpSpPr>
        <p:grpSpPr bwMode="auto">
          <a:xfrm>
            <a:off x="1716088" y="3822700"/>
            <a:ext cx="2141537" cy="1598613"/>
            <a:chOff x="261298" y="0"/>
            <a:chExt cx="2143140" cy="1598624"/>
          </a:xfrm>
        </p:grpSpPr>
        <p:sp>
          <p:nvSpPr>
            <p:cNvPr id="12294" name="Text Box 11"/>
            <p:cNvSpPr>
              <a:spLocks noChangeArrowheads="1"/>
            </p:cNvSpPr>
            <p:nvPr/>
          </p:nvSpPr>
          <p:spPr bwMode="auto">
            <a:xfrm>
              <a:off x="266967" y="0"/>
              <a:ext cx="1827627" cy="155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3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6</a:t>
              </a:r>
              <a:endParaRPr lang="zh-CN" alt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+  2  9</a:t>
              </a:r>
              <a:endParaRPr lang="zh-CN" altLang="en-US"/>
            </a:p>
          </p:txBody>
        </p:sp>
        <p:sp>
          <p:nvSpPr>
            <p:cNvPr id="12295" name="直接连接符 27"/>
            <p:cNvSpPr>
              <a:spLocks noChangeShapeType="1"/>
            </p:cNvSpPr>
            <p:nvPr/>
          </p:nvSpPr>
          <p:spPr bwMode="auto">
            <a:xfrm>
              <a:off x="261298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2" name="矩形 9"/>
          <p:cNvSpPr>
            <a:spLocks noChangeArrowheads="1"/>
          </p:cNvSpPr>
          <p:nvPr/>
        </p:nvSpPr>
        <p:spPr bwMode="auto">
          <a:xfrm>
            <a:off x="3019425" y="5387975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5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6393" name="矩形 10"/>
          <p:cNvSpPr>
            <a:spLocks noChangeArrowheads="1"/>
          </p:cNvSpPr>
          <p:nvPr/>
        </p:nvSpPr>
        <p:spPr bwMode="auto">
          <a:xfrm>
            <a:off x="2428875" y="5387975"/>
            <a:ext cx="4730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6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6394" name="矩形 11"/>
          <p:cNvSpPr>
            <a:spLocks noChangeArrowheads="1"/>
          </p:cNvSpPr>
          <p:nvPr/>
        </p:nvSpPr>
        <p:spPr bwMode="auto">
          <a:xfrm>
            <a:off x="2755900" y="4940300"/>
            <a:ext cx="352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6395" name="Text Box 40"/>
          <p:cNvSpPr>
            <a:spLocks noChangeArrowheads="1"/>
          </p:cNvSpPr>
          <p:nvPr/>
        </p:nvSpPr>
        <p:spPr bwMode="auto">
          <a:xfrm>
            <a:off x="3000375" y="2816225"/>
            <a:ext cx="26431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65</a:t>
            </a:r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（元）</a:t>
            </a:r>
            <a:endParaRPr lang="zh-CN" altLang="en-US" dirty="0"/>
          </a:p>
        </p:txBody>
      </p:sp>
      <p:sp>
        <p:nvSpPr>
          <p:cNvPr id="123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01" name="同侧圆角矩形 1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/>
      <p:bldP spid="16392" grpId="0" bldLvl="0"/>
      <p:bldP spid="16393" grpId="0" bldLvl="0"/>
      <p:bldP spid="16394" grpId="0" bldLvl="0"/>
      <p:bldP spid="16395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>
            <a:spLocks noChangeArrowheads="1"/>
          </p:cNvSpPr>
          <p:nvPr/>
        </p:nvSpPr>
        <p:spPr bwMode="auto">
          <a:xfrm>
            <a:off x="428625" y="2003425"/>
            <a:ext cx="36036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、用竖式计算。</a:t>
            </a:r>
            <a:endParaRPr lang="zh-CN" altLang="en-US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750" y="2894013"/>
            <a:ext cx="834231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矩形 13"/>
          <p:cNvSpPr>
            <a:spLocks noChangeArrowheads="1"/>
          </p:cNvSpPr>
          <p:nvPr/>
        </p:nvSpPr>
        <p:spPr bwMode="auto">
          <a:xfrm>
            <a:off x="928688" y="450373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37" name="矩形 14"/>
          <p:cNvSpPr>
            <a:spLocks noChangeArrowheads="1"/>
          </p:cNvSpPr>
          <p:nvPr/>
        </p:nvSpPr>
        <p:spPr bwMode="auto">
          <a:xfrm>
            <a:off x="1500188" y="450373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38" name="矩形 15"/>
          <p:cNvSpPr>
            <a:spLocks noChangeArrowheads="1"/>
          </p:cNvSpPr>
          <p:nvPr/>
        </p:nvSpPr>
        <p:spPr bwMode="auto">
          <a:xfrm>
            <a:off x="3956050" y="450373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39" name="矩形 16"/>
          <p:cNvSpPr>
            <a:spLocks noChangeArrowheads="1"/>
          </p:cNvSpPr>
          <p:nvPr/>
        </p:nvSpPr>
        <p:spPr bwMode="auto">
          <a:xfrm>
            <a:off x="4527550" y="450373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0" name="矩形 17"/>
          <p:cNvSpPr>
            <a:spLocks noChangeArrowheads="1"/>
          </p:cNvSpPr>
          <p:nvPr/>
        </p:nvSpPr>
        <p:spPr bwMode="auto">
          <a:xfrm>
            <a:off x="6956425" y="450373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1" name="矩形 18"/>
          <p:cNvSpPr>
            <a:spLocks noChangeArrowheads="1"/>
          </p:cNvSpPr>
          <p:nvPr/>
        </p:nvSpPr>
        <p:spPr bwMode="auto">
          <a:xfrm>
            <a:off x="7527925" y="450373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0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2" name="矩形 19"/>
          <p:cNvSpPr>
            <a:spLocks noChangeArrowheads="1"/>
          </p:cNvSpPr>
          <p:nvPr/>
        </p:nvSpPr>
        <p:spPr bwMode="auto">
          <a:xfrm>
            <a:off x="1143000" y="4205288"/>
            <a:ext cx="376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 sz="32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3" name="矩形 20"/>
          <p:cNvSpPr>
            <a:spLocks noChangeArrowheads="1"/>
          </p:cNvSpPr>
          <p:nvPr/>
        </p:nvSpPr>
        <p:spPr bwMode="auto">
          <a:xfrm>
            <a:off x="4195763" y="4217988"/>
            <a:ext cx="376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 sz="32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4" name="矩形 21"/>
          <p:cNvSpPr>
            <a:spLocks noChangeArrowheads="1"/>
          </p:cNvSpPr>
          <p:nvPr/>
        </p:nvSpPr>
        <p:spPr bwMode="auto">
          <a:xfrm>
            <a:off x="7196138" y="4217988"/>
            <a:ext cx="376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 sz="32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5" name="矩形 22"/>
          <p:cNvSpPr>
            <a:spLocks noChangeArrowheads="1"/>
          </p:cNvSpPr>
          <p:nvPr/>
        </p:nvSpPr>
        <p:spPr bwMode="auto">
          <a:xfrm>
            <a:off x="2227263" y="2852738"/>
            <a:ext cx="649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91</a:t>
            </a:r>
            <a:endParaRPr lang="zh-CN" altLang="en-US" sz="36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6" name="矩形 23"/>
          <p:cNvSpPr>
            <a:spLocks noChangeArrowheads="1"/>
          </p:cNvSpPr>
          <p:nvPr/>
        </p:nvSpPr>
        <p:spPr bwMode="auto">
          <a:xfrm>
            <a:off x="5146675" y="2851150"/>
            <a:ext cx="6492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72</a:t>
            </a:r>
            <a:endParaRPr lang="zh-CN" altLang="en-US" sz="36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47" name="矩形 24"/>
          <p:cNvSpPr>
            <a:spLocks noChangeArrowheads="1"/>
          </p:cNvSpPr>
          <p:nvPr/>
        </p:nvSpPr>
        <p:spPr bwMode="auto">
          <a:xfrm>
            <a:off x="8026400" y="2925763"/>
            <a:ext cx="650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80</a:t>
            </a:r>
            <a:endParaRPr lang="zh-CN" altLang="en-US" sz="36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332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3329" name="同侧圆角矩形 1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6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/>
      <p:bldP spid="18437" grpId="0" bldLvl="0"/>
      <p:bldP spid="18438" grpId="0" bldLvl="0"/>
      <p:bldP spid="18439" grpId="0" bldLvl="0"/>
      <p:bldP spid="18440" grpId="0" bldLvl="0"/>
      <p:bldP spid="18441" grpId="0" bldLvl="0"/>
      <p:bldP spid="18442" grpId="0" bldLvl="0"/>
      <p:bldP spid="18443" grpId="0" bldLvl="0"/>
      <p:bldP spid="18444" grpId="0" bldLvl="0"/>
      <p:bldP spid="18445" grpId="0" bldLvl="0"/>
      <p:bldP spid="18446" grpId="0" bldLvl="0"/>
      <p:bldP spid="1844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212850" y="930275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alibri" panose="020F0502020204030204" pitchFamily="34" charset="0"/>
              </a:rPr>
              <a:t>回收旧电池。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14339" name="图片 4" descr="正文 (78)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55975" y="730250"/>
            <a:ext cx="4857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28875" y="3571875"/>
          <a:ext cx="3929064" cy="1485900"/>
        </p:xfrm>
        <a:graphic>
          <a:graphicData uri="http://schemas.openxmlformats.org/drawingml/2006/table">
            <a:tbl>
              <a:tblPr/>
              <a:tblGrid>
                <a:gridCol w="1309688"/>
                <a:gridCol w="1309688"/>
                <a:gridCol w="1309688"/>
              </a:tblGrid>
              <a:tr h="642776"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一年级</a:t>
                      </a:r>
                      <a:endParaRPr lang="zh-CN" altLang="en-US" sz="2800" b="1" dirty="0"/>
                    </a:p>
                  </a:txBody>
                  <a:tcPr marL="91439" marR="91439" marT="45708" marB="4570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二年级</a:t>
                      </a:r>
                      <a:endParaRPr lang="zh-CN" altLang="en-US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合计</a:t>
                      </a:r>
                      <a:endParaRPr lang="zh-CN" altLang="en-US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843124"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25</a:t>
                      </a:r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08" marB="4570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48</a:t>
                      </a:r>
                      <a:r>
                        <a:rPr lang="zh-CN" alt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节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571750" y="5500688"/>
            <a:ext cx="4143375" cy="646112"/>
            <a:chOff x="2571736" y="5500949"/>
            <a:chExt cx="4143404" cy="646331"/>
          </a:xfrm>
        </p:grpSpPr>
        <p:sp>
          <p:nvSpPr>
            <p:cNvPr id="14356" name="TextBox 6"/>
            <p:cNvSpPr txBox="1">
              <a:spLocks noChangeArrowheads="1"/>
            </p:cNvSpPr>
            <p:nvPr/>
          </p:nvSpPr>
          <p:spPr bwMode="auto">
            <a:xfrm>
              <a:off x="2571736" y="5572140"/>
              <a:ext cx="41434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25 + 48 =            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（节）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57" name="TextBox 7"/>
            <p:cNvSpPr txBox="1">
              <a:spLocks noChangeArrowheads="1"/>
            </p:cNvSpPr>
            <p:nvPr/>
          </p:nvSpPr>
          <p:spPr bwMode="auto">
            <a:xfrm>
              <a:off x="4214810" y="5500949"/>
              <a:ext cx="857256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>
                <a:latin typeface="Calibri" panose="020F0502020204030204" pitchFamily="34" charset="0"/>
              </a:endParaRPr>
            </a:p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14938" y="4286250"/>
            <a:ext cx="107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357688" y="5475288"/>
            <a:ext cx="785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60" name="图片 11" descr="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913" y="858838"/>
            <a:ext cx="7048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 bwMode="auto">
          <a:xfrm>
            <a:off x="292100" y="812800"/>
            <a:ext cx="5011738" cy="2081213"/>
            <a:chOff x="-512128" y="537523"/>
            <a:chExt cx="5012690" cy="2080908"/>
          </a:xfrm>
        </p:grpSpPr>
        <p:pic>
          <p:nvPicPr>
            <p:cNvPr id="16387" name="图片 1" descr="正文 78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512128" y="537523"/>
              <a:ext cx="1774825" cy="2080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571068" y="642283"/>
              <a:ext cx="2929494" cy="1144420"/>
            </a:xfrm>
            <a:prstGeom prst="wedgeRoundRectCallout">
              <a:avLst>
                <a:gd name="adj1" fmla="val -51097"/>
                <a:gd name="adj2" fmla="val 76367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先判断和的十位上是几，再计算。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11"/>
          <p:cNvGrpSpPr/>
          <p:nvPr/>
        </p:nvGrpSpPr>
        <p:grpSpPr bwMode="auto">
          <a:xfrm>
            <a:off x="17463" y="3187700"/>
            <a:ext cx="3500437" cy="3384550"/>
            <a:chOff x="-357188" y="3000375"/>
            <a:chExt cx="3500438" cy="3384550"/>
          </a:xfrm>
        </p:grpSpPr>
        <p:pic>
          <p:nvPicPr>
            <p:cNvPr id="16390" name="图片 4" descr="正文 78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357188" y="4143375"/>
              <a:ext cx="1785938" cy="224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1357312" y="3000375"/>
              <a:ext cx="1785938" cy="1428750"/>
            </a:xfrm>
            <a:prstGeom prst="wedgeRoundRectCallout">
              <a:avLst>
                <a:gd name="adj1" fmla="val -49846"/>
                <a:gd name="adj2" fmla="val 73167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和的十位上应该是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800" b="1" dirty="0">
                  <a:solidFill>
                    <a:schemeClr val="tx1"/>
                  </a:solidFill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12"/>
          <p:cNvGrpSpPr/>
          <p:nvPr/>
        </p:nvGrpSpPr>
        <p:grpSpPr bwMode="auto">
          <a:xfrm>
            <a:off x="6807200" y="941388"/>
            <a:ext cx="1857375" cy="3429000"/>
            <a:chOff x="7072330" y="500042"/>
            <a:chExt cx="1857388" cy="3429021"/>
          </a:xfrm>
        </p:grpSpPr>
        <p:pic>
          <p:nvPicPr>
            <p:cNvPr id="16393" name="图片 6" descr="正文 78)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572375" y="928688"/>
              <a:ext cx="1214438" cy="300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标注 7"/>
            <p:cNvSpPr/>
            <p:nvPr/>
          </p:nvSpPr>
          <p:spPr>
            <a:xfrm>
              <a:off x="7072330" y="500042"/>
              <a:ext cx="1857388" cy="785817"/>
            </a:xfrm>
            <a:prstGeom prst="wedgeRoundRectCallout">
              <a:avLst>
                <a:gd name="adj1" fmla="val 599"/>
                <a:gd name="adj2" fmla="val 85287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有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70</a:t>
              </a:r>
              <a:r>
                <a:rPr lang="zh-CN" altLang="en-US" sz="2800" b="1" dirty="0">
                  <a:solidFill>
                    <a:schemeClr val="tx1"/>
                  </a:solidFill>
                </a:rPr>
                <a:t>多节。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13"/>
          <p:cNvGrpSpPr/>
          <p:nvPr/>
        </p:nvGrpSpPr>
        <p:grpSpPr bwMode="auto">
          <a:xfrm>
            <a:off x="4076700" y="3424238"/>
            <a:ext cx="3857625" cy="2901950"/>
            <a:chOff x="4286251" y="2928934"/>
            <a:chExt cx="3856989" cy="2901949"/>
          </a:xfrm>
        </p:grpSpPr>
        <p:pic>
          <p:nvPicPr>
            <p:cNvPr id="16396" name="图片 8" descr="正文 78)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571491" y="3642992"/>
              <a:ext cx="2571749" cy="218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圆角矩形标注 9"/>
            <p:cNvSpPr/>
            <p:nvPr/>
          </p:nvSpPr>
          <p:spPr>
            <a:xfrm>
              <a:off x="4286251" y="2928934"/>
              <a:ext cx="2857029" cy="928687"/>
            </a:xfrm>
            <a:prstGeom prst="wedgeRoundRectCallout">
              <a:avLst>
                <a:gd name="adj1" fmla="val 18163"/>
                <a:gd name="adj2" fmla="val 83177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说一说你是怎样判断的。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 bwMode="auto">
          <a:xfrm>
            <a:off x="530225" y="1203325"/>
            <a:ext cx="5286375" cy="3673475"/>
            <a:chOff x="-142558" y="1214422"/>
            <a:chExt cx="5286062" cy="3674126"/>
          </a:xfrm>
        </p:grpSpPr>
        <p:pic>
          <p:nvPicPr>
            <p:cNvPr id="18435" name="图片 4" descr="正文 78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142558" y="1843711"/>
              <a:ext cx="2576832" cy="3044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1929007" y="1214422"/>
              <a:ext cx="3214497" cy="1214653"/>
            </a:xfrm>
            <a:prstGeom prst="wedgeRoundRectCallout">
              <a:avLst>
                <a:gd name="adj1" fmla="val -42620"/>
                <a:gd name="adj2" fmla="val 76722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因为个位上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超过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，要进位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5426075" y="2933700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2     5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5068888" y="343376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9" name="TextBox 8"/>
          <p:cNvSpPr txBox="1">
            <a:spLocks noChangeArrowheads="1"/>
          </p:cNvSpPr>
          <p:nvPr/>
        </p:nvSpPr>
        <p:spPr bwMode="auto">
          <a:xfrm>
            <a:off x="5426075" y="3433763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4     8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26013" y="4005263"/>
            <a:ext cx="1928812" cy="158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41" name="组合 13"/>
          <p:cNvGrpSpPr/>
          <p:nvPr/>
        </p:nvGrpSpPr>
        <p:grpSpPr bwMode="auto">
          <a:xfrm>
            <a:off x="5354638" y="4148138"/>
            <a:ext cx="1143000" cy="646112"/>
            <a:chOff x="6072198" y="2928934"/>
            <a:chExt cx="1143008" cy="646331"/>
          </a:xfrm>
        </p:grpSpPr>
        <p:sp>
          <p:nvSpPr>
            <p:cNvPr id="18442" name="TextBox 11"/>
            <p:cNvSpPr txBox="1">
              <a:spLocks noChangeArrowheads="1"/>
            </p:cNvSpPr>
            <p:nvPr/>
          </p:nvSpPr>
          <p:spPr bwMode="auto">
            <a:xfrm>
              <a:off x="6072198" y="2928934"/>
              <a:ext cx="500066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>
                <a:latin typeface="Calibri" panose="020F0502020204030204" pitchFamily="34" charset="0"/>
              </a:endParaRPr>
            </a:p>
            <a:p>
              <a:r>
                <a:rPr lang="en-US" altLang="zh-CN">
                  <a:latin typeface="Calibri" panose="020F0502020204030204" pitchFamily="34" charset="0"/>
                </a:rPr>
                <a:t>       </a:t>
              </a: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43" name="TextBox 12"/>
            <p:cNvSpPr txBox="1">
              <a:spLocks noChangeArrowheads="1"/>
            </p:cNvSpPr>
            <p:nvPr/>
          </p:nvSpPr>
          <p:spPr bwMode="auto">
            <a:xfrm>
              <a:off x="6715140" y="2928934"/>
              <a:ext cx="500066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>
                <a:latin typeface="Calibri" panose="020F0502020204030204" pitchFamily="34" charset="0"/>
              </a:endParaRPr>
            </a:p>
            <a:p>
              <a:r>
                <a:rPr lang="en-US" altLang="zh-CN">
                  <a:latin typeface="Calibri" panose="020F0502020204030204" pitchFamily="34" charset="0"/>
                </a:rPr>
                <a:t>                      </a:t>
              </a:r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26075" y="4219575"/>
            <a:ext cx="2214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7     3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浇花_两位数加两位数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013" y="482600"/>
            <a:ext cx="8094662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403350" y="5661025"/>
            <a:ext cx="792163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" name="椭圆 2"/>
          <p:cNvSpPr/>
          <p:nvPr/>
        </p:nvSpPr>
        <p:spPr>
          <a:xfrm>
            <a:off x="2460625" y="5672138"/>
            <a:ext cx="439738" cy="460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>
            <a:off x="3243263" y="5638800"/>
            <a:ext cx="792162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4641850" y="5638800"/>
            <a:ext cx="792163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000125" y="714375"/>
            <a:ext cx="4768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Calibri" panose="020F0502020204030204" pitchFamily="34" charset="0"/>
              </a:rPr>
              <a:t>一共有多少枝玫瑰？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21507" name="图片 4" descr="正文 (80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4113" y="1374775"/>
            <a:ext cx="668496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8" name="组合 7"/>
          <p:cNvGrpSpPr/>
          <p:nvPr/>
        </p:nvGrpSpPr>
        <p:grpSpPr bwMode="auto">
          <a:xfrm>
            <a:off x="857250" y="3571875"/>
            <a:ext cx="3857625" cy="595313"/>
            <a:chOff x="2786050" y="3429000"/>
            <a:chExt cx="3857652" cy="594658"/>
          </a:xfrm>
        </p:grpSpPr>
        <p:sp>
          <p:nvSpPr>
            <p:cNvPr id="21509" name="TextBox 5"/>
            <p:cNvSpPr txBox="1">
              <a:spLocks noChangeArrowheads="1"/>
            </p:cNvSpPr>
            <p:nvPr/>
          </p:nvSpPr>
          <p:spPr bwMode="auto">
            <a:xfrm>
              <a:off x="2786050" y="3500438"/>
              <a:ext cx="38576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24 + 18 =           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（枚）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0" name="TextBox 6"/>
            <p:cNvSpPr txBox="1">
              <a:spLocks noChangeArrowheads="1"/>
            </p:cNvSpPr>
            <p:nvPr/>
          </p:nvSpPr>
          <p:spPr bwMode="auto">
            <a:xfrm>
              <a:off x="4357686" y="3429000"/>
              <a:ext cx="928694" cy="58477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>
                <a:latin typeface="Calibri" panose="020F0502020204030204" pitchFamily="34" charset="0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14500" y="4643438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2     4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85875" y="5286375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14500" y="5214938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1     8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43000" y="5786438"/>
            <a:ext cx="1857375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857375" y="5500688"/>
            <a:ext cx="10715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0" y="5857875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     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428750" y="5857875"/>
            <a:ext cx="1071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4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0"/>
          <p:cNvGrpSpPr/>
          <p:nvPr/>
        </p:nvGrpSpPr>
        <p:grpSpPr bwMode="auto">
          <a:xfrm>
            <a:off x="4406900" y="3857625"/>
            <a:ext cx="3665538" cy="2944813"/>
            <a:chOff x="4406900" y="3857628"/>
            <a:chExt cx="3665562" cy="2945127"/>
          </a:xfrm>
        </p:grpSpPr>
        <p:pic>
          <p:nvPicPr>
            <p:cNvPr id="21519" name="图片 17" descr="正文3 (5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06900" y="4469130"/>
              <a:ext cx="1500188" cy="2333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圆角矩形标注 18"/>
            <p:cNvSpPr/>
            <p:nvPr/>
          </p:nvSpPr>
          <p:spPr>
            <a:xfrm>
              <a:off x="5214943" y="3857628"/>
              <a:ext cx="2857519" cy="928787"/>
            </a:xfrm>
            <a:prstGeom prst="wedgeRoundRectCallout">
              <a:avLst>
                <a:gd name="adj1" fmla="val -44707"/>
                <a:gd name="adj2" fmla="val 68852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个位相加满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，向十位进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1521" name="图片 19" descr="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71500"/>
            <a:ext cx="7048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357438" y="3571875"/>
            <a:ext cx="107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42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6" grpId="0"/>
      <p:bldP spid="17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 bwMode="auto">
          <a:xfrm>
            <a:off x="479425" y="2490788"/>
            <a:ext cx="2928938" cy="2687637"/>
            <a:chOff x="214313" y="2071688"/>
            <a:chExt cx="2928937" cy="2687637"/>
          </a:xfrm>
        </p:grpSpPr>
        <p:pic>
          <p:nvPicPr>
            <p:cNvPr id="23555" name="图片 4" descr="正文 (80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4313" y="2500313"/>
              <a:ext cx="1643062" cy="2259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1643063" y="2071688"/>
              <a:ext cx="1500187" cy="1071562"/>
            </a:xfrm>
            <a:prstGeom prst="wedgeRoundRectCallout">
              <a:avLst>
                <a:gd name="adj1" fmla="val -56225"/>
                <a:gd name="adj2" fmla="val 65253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可以这样算：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流程图: 过程 6"/>
          <p:cNvSpPr/>
          <p:nvPr/>
        </p:nvSpPr>
        <p:spPr>
          <a:xfrm>
            <a:off x="1857375" y="4214813"/>
            <a:ext cx="2286000" cy="1643062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+ 10 = 34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 + 8 = 42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474663" y="781050"/>
            <a:ext cx="4071937" cy="2143125"/>
            <a:chOff x="357188" y="428603"/>
            <a:chExt cx="4071936" cy="2143147"/>
          </a:xfrm>
        </p:grpSpPr>
        <p:pic>
          <p:nvPicPr>
            <p:cNvPr id="23559" name="图片 1" descr="正文 (80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7188" y="642938"/>
              <a:ext cx="1285875" cy="192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1500188" y="428603"/>
              <a:ext cx="2928936" cy="857259"/>
            </a:xfrm>
            <a:prstGeom prst="wedgeRoundRectCallout">
              <a:avLst>
                <a:gd name="adj1" fmla="val -52041"/>
                <a:gd name="adj2" fmla="val 80392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可以怎样口算呢？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5626100" y="1012825"/>
            <a:ext cx="2714625" cy="3386138"/>
            <a:chOff x="5857884" y="571480"/>
            <a:chExt cx="2714632" cy="3386142"/>
          </a:xfrm>
        </p:grpSpPr>
        <p:pic>
          <p:nvPicPr>
            <p:cNvPr id="23562" name="图片 7" descr="正文 (80)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58016" y="1214422"/>
              <a:ext cx="1714500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5857884" y="571480"/>
              <a:ext cx="2500319" cy="785814"/>
            </a:xfrm>
            <a:prstGeom prst="wedgeRoundRectCallout">
              <a:avLst>
                <a:gd name="adj1" fmla="val 32633"/>
                <a:gd name="adj2" fmla="val 89044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也可以这样算：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流程图: 过程 9"/>
          <p:cNvSpPr/>
          <p:nvPr/>
        </p:nvSpPr>
        <p:spPr>
          <a:xfrm>
            <a:off x="5137150" y="3797300"/>
            <a:ext cx="2571750" cy="214312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+ 10 = 30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+ 8 = 12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+ 12 = 42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334963" y="1314450"/>
            <a:ext cx="3011487" cy="2663825"/>
            <a:chOff x="642938" y="907733"/>
            <a:chExt cx="3011162" cy="2664142"/>
          </a:xfrm>
        </p:grpSpPr>
        <p:pic>
          <p:nvPicPr>
            <p:cNvPr id="25603" name="图片 3" descr="正文 (80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2938" y="1285875"/>
              <a:ext cx="1357312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2011215" y="907733"/>
              <a:ext cx="1642885" cy="1071691"/>
            </a:xfrm>
            <a:prstGeom prst="wedgeRoundRectCallout">
              <a:avLst>
                <a:gd name="adj1" fmla="val -48360"/>
                <a:gd name="adj2" fmla="val 72134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我是这样算的：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流程图: 过程 7"/>
          <p:cNvSpPr/>
          <p:nvPr/>
        </p:nvSpPr>
        <p:spPr>
          <a:xfrm>
            <a:off x="1862138" y="3252788"/>
            <a:ext cx="2286000" cy="2000250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+ 20 = 44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= 42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4822825" y="1000125"/>
            <a:ext cx="3402013" cy="3995738"/>
            <a:chOff x="5715000" y="1000108"/>
            <a:chExt cx="3402361" cy="3996695"/>
          </a:xfrm>
        </p:grpSpPr>
        <p:pic>
          <p:nvPicPr>
            <p:cNvPr id="25607" name="图片 5" descr="正文 (80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62098" y="1785604"/>
              <a:ext cx="1967883" cy="3211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5715000" y="1000108"/>
              <a:ext cx="3402361" cy="786001"/>
            </a:xfrm>
            <a:prstGeom prst="wedgeRoundRectCallout">
              <a:avLst>
                <a:gd name="adj1" fmla="val -10750"/>
                <a:gd name="adj2" fmla="val 91403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丫丫为什么减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呢？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935538" y="4518025"/>
            <a:ext cx="30718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</a:rPr>
              <a:t>因为丫丫加的是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20,20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"/>
          <p:cNvSpPr>
            <a:spLocks noChangeArrowheads="1"/>
          </p:cNvSpPr>
          <p:nvPr/>
        </p:nvSpPr>
        <p:spPr bwMode="auto">
          <a:xfrm>
            <a:off x="2773363" y="981075"/>
            <a:ext cx="571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果园里一共有多少棵果树？</a:t>
            </a:r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844675"/>
            <a:ext cx="7777162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1" name="同侧圆角矩形 25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情境导入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2643188" y="857250"/>
            <a:ext cx="2857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36</a:t>
            </a:r>
            <a:r>
              <a:rPr lang="zh-CN" alt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18</a:t>
            </a:r>
            <a:r>
              <a:rPr lang="zh-CN" alt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endParaRPr lang="zh-CN" altLang="en-US" dirty="0"/>
          </a:p>
        </p:txBody>
      </p:sp>
      <p:sp>
        <p:nvSpPr>
          <p:cNvPr id="5123" name="TextBox 7"/>
          <p:cNvSpPr>
            <a:spLocks noChangeArrowheads="1"/>
          </p:cNvSpPr>
          <p:nvPr/>
        </p:nvSpPr>
        <p:spPr bwMode="auto">
          <a:xfrm>
            <a:off x="214313" y="1782763"/>
            <a:ext cx="3500437" cy="646112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方法一：摆小棒</a:t>
            </a:r>
            <a:endParaRPr lang="zh-CN" altLang="en-US" dirty="0"/>
          </a:p>
        </p:txBody>
      </p:sp>
      <p:sp>
        <p:nvSpPr>
          <p:cNvPr id="9220" name="任意多边形 8"/>
          <p:cNvSpPr>
            <a:spLocks noChangeArrowheads="1"/>
          </p:cNvSpPr>
          <p:nvPr/>
        </p:nvSpPr>
        <p:spPr bwMode="auto">
          <a:xfrm>
            <a:off x="3578225" y="2274888"/>
            <a:ext cx="3595688" cy="4011612"/>
          </a:xfrm>
          <a:custGeom>
            <a:avLst/>
            <a:gdLst>
              <a:gd name="T0" fmla="*/ 1449917 w 3596217"/>
              <a:gd name="T1" fmla="*/ 165100 h 4011083"/>
              <a:gd name="T2" fmla="*/ 1157817 w 3596217"/>
              <a:gd name="T3" fmla="*/ 1168400 h 4011083"/>
              <a:gd name="T4" fmla="*/ 383117 w 3596217"/>
              <a:gd name="T5" fmla="*/ 3327400 h 4011083"/>
              <a:gd name="T6" fmla="*/ 268817 w 3596217"/>
              <a:gd name="T7" fmla="*/ 3848100 h 4011083"/>
              <a:gd name="T8" fmla="*/ 1996017 w 3596217"/>
              <a:gd name="T9" fmla="*/ 3924300 h 4011083"/>
              <a:gd name="T10" fmla="*/ 2300817 w 3596217"/>
              <a:gd name="T11" fmla="*/ 3327400 h 4011083"/>
              <a:gd name="T12" fmla="*/ 3037417 w 3596217"/>
              <a:gd name="T13" fmla="*/ 1155700 h 4011083"/>
              <a:gd name="T14" fmla="*/ 3329517 w 3596217"/>
              <a:gd name="T15" fmla="*/ 177800 h 4011083"/>
              <a:gd name="T16" fmla="*/ 1449917 w 3596217"/>
              <a:gd name="T17" fmla="*/ 165100 h 401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96217" h="4011083">
                <a:moveTo>
                  <a:pt x="1449917" y="165100"/>
                </a:moveTo>
                <a:cubicBezTo>
                  <a:pt x="1087967" y="330200"/>
                  <a:pt x="1335617" y="641350"/>
                  <a:pt x="1157817" y="1168400"/>
                </a:cubicBezTo>
                <a:cubicBezTo>
                  <a:pt x="980017" y="1695450"/>
                  <a:pt x="531284" y="2880783"/>
                  <a:pt x="383117" y="3327400"/>
                </a:cubicBezTo>
                <a:cubicBezTo>
                  <a:pt x="234950" y="3774017"/>
                  <a:pt x="0" y="3748617"/>
                  <a:pt x="268817" y="3848100"/>
                </a:cubicBezTo>
                <a:cubicBezTo>
                  <a:pt x="537634" y="3947583"/>
                  <a:pt x="1657350" y="4011083"/>
                  <a:pt x="1996017" y="3924300"/>
                </a:cubicBezTo>
                <a:cubicBezTo>
                  <a:pt x="2334684" y="3837517"/>
                  <a:pt x="2127250" y="3788833"/>
                  <a:pt x="2300817" y="3327400"/>
                </a:cubicBezTo>
                <a:cubicBezTo>
                  <a:pt x="2474384" y="2865967"/>
                  <a:pt x="2865967" y="1680633"/>
                  <a:pt x="3037417" y="1155700"/>
                </a:cubicBezTo>
                <a:cubicBezTo>
                  <a:pt x="3208867" y="630767"/>
                  <a:pt x="3596217" y="349250"/>
                  <a:pt x="3329517" y="177800"/>
                </a:cubicBezTo>
                <a:cubicBezTo>
                  <a:pt x="3062817" y="6350"/>
                  <a:pt x="1811867" y="0"/>
                  <a:pt x="1449917" y="165100"/>
                </a:cubicBezTo>
                <a:close/>
              </a:path>
            </a:pathLst>
          </a:custGeom>
          <a:noFill/>
          <a:ln w="381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1" name="组合 48"/>
          <p:cNvGrpSpPr/>
          <p:nvPr/>
        </p:nvGrpSpPr>
        <p:grpSpPr bwMode="auto">
          <a:xfrm rot="-10595325">
            <a:off x="4910138" y="3424238"/>
            <a:ext cx="496887" cy="1782762"/>
            <a:chOff x="0" y="0"/>
            <a:chExt cx="496757" cy="1782356"/>
          </a:xfrm>
        </p:grpSpPr>
        <p:grpSp>
          <p:nvGrpSpPr>
            <p:cNvPr id="5126" name="组合 25"/>
            <p:cNvGrpSpPr/>
            <p:nvPr/>
          </p:nvGrpSpPr>
          <p:grpSpPr bwMode="auto">
            <a:xfrm>
              <a:off x="107977" y="0"/>
              <a:ext cx="372424" cy="1639480"/>
              <a:chOff x="0" y="0"/>
              <a:chExt cx="372424" cy="1639480"/>
            </a:xfrm>
          </p:grpSpPr>
          <p:sp>
            <p:nvSpPr>
              <p:cNvPr id="5127" name="圆柱形 60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28" name="圆柱形 61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29" name="圆柱形 62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30" name="组合 19"/>
            <p:cNvGrpSpPr/>
            <p:nvPr/>
          </p:nvGrpSpPr>
          <p:grpSpPr bwMode="auto">
            <a:xfrm>
              <a:off x="10954" y="49471"/>
              <a:ext cx="485803" cy="1691255"/>
              <a:chOff x="0" y="0"/>
              <a:chExt cx="485803" cy="1691255"/>
            </a:xfrm>
          </p:grpSpPr>
          <p:sp>
            <p:nvSpPr>
              <p:cNvPr id="5131" name="圆柱形 56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32" name="圆柱形 57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33" name="圆柱形 58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34" name="圆柱形 59"/>
              <p:cNvSpPr>
                <a:spLocks noChangeArrowheads="1"/>
              </p:cNvSpPr>
              <p:nvPr/>
            </p:nvSpPr>
            <p:spPr bwMode="auto">
              <a:xfrm rot="1140553">
                <a:off x="359803" y="133044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35" name="组合 20"/>
            <p:cNvGrpSpPr/>
            <p:nvPr/>
          </p:nvGrpSpPr>
          <p:grpSpPr bwMode="auto">
            <a:xfrm>
              <a:off x="36539" y="142876"/>
              <a:ext cx="372424" cy="1639480"/>
              <a:chOff x="0" y="0"/>
              <a:chExt cx="372424" cy="1639480"/>
            </a:xfrm>
          </p:grpSpPr>
          <p:sp>
            <p:nvSpPr>
              <p:cNvPr id="5136" name="圆柱形 53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37" name="圆柱形 54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38" name="圆柱形 55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39" name="任意多边形 52"/>
            <p:cNvSpPr>
              <a:spLocks noChangeArrowheads="1"/>
            </p:cNvSpPr>
            <p:nvPr/>
          </p:nvSpPr>
          <p:spPr bwMode="auto">
            <a:xfrm>
              <a:off x="0" y="812695"/>
              <a:ext cx="481781" cy="237568"/>
            </a:xfrm>
            <a:custGeom>
              <a:avLst/>
              <a:gdLst>
                <a:gd name="T0" fmla="*/ 0 w 481781"/>
                <a:gd name="T1" fmla="*/ 0 h 237568"/>
                <a:gd name="T2" fmla="*/ 19665 w 481781"/>
                <a:gd name="T3" fmla="*/ 58993 h 237568"/>
                <a:gd name="T4" fmla="*/ 58994 w 481781"/>
                <a:gd name="T5" fmla="*/ 117987 h 237568"/>
                <a:gd name="T6" fmla="*/ 98323 w 481781"/>
                <a:gd name="T7" fmla="*/ 176980 h 237568"/>
                <a:gd name="T8" fmla="*/ 157316 w 481781"/>
                <a:gd name="T9" fmla="*/ 196645 h 237568"/>
                <a:gd name="T10" fmla="*/ 481781 w 481781"/>
                <a:gd name="T11" fmla="*/ 206477 h 237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781" h="237568">
                  <a:moveTo>
                    <a:pt x="0" y="0"/>
                  </a:moveTo>
                  <a:cubicBezTo>
                    <a:pt x="6555" y="19664"/>
                    <a:pt x="8167" y="41746"/>
                    <a:pt x="19665" y="58993"/>
                  </a:cubicBezTo>
                  <a:lnTo>
                    <a:pt x="58994" y="117987"/>
                  </a:lnTo>
                  <a:cubicBezTo>
                    <a:pt x="68233" y="145704"/>
                    <a:pt x="68193" y="160241"/>
                    <a:pt x="98323" y="176980"/>
                  </a:cubicBezTo>
                  <a:cubicBezTo>
                    <a:pt x="116443" y="187047"/>
                    <a:pt x="137652" y="190090"/>
                    <a:pt x="157316" y="196645"/>
                  </a:cubicBezTo>
                  <a:cubicBezTo>
                    <a:pt x="280085" y="237568"/>
                    <a:pt x="176501" y="206477"/>
                    <a:pt x="481781" y="206477"/>
                  </a:cubicBezTo>
                </a:path>
              </a:pathLst>
            </a:custGeom>
            <a:noFill/>
            <a:ln w="19050">
              <a:solidFill>
                <a:srgbClr val="FFFF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圆柱形 63"/>
          <p:cNvSpPr>
            <a:spLocks noChangeArrowheads="1"/>
          </p:cNvSpPr>
          <p:nvPr/>
        </p:nvSpPr>
        <p:spPr bwMode="auto">
          <a:xfrm rot="-9454772">
            <a:off x="4292600" y="4519613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37" name="圆柱形 64"/>
          <p:cNvSpPr>
            <a:spLocks noChangeArrowheads="1"/>
          </p:cNvSpPr>
          <p:nvPr/>
        </p:nvSpPr>
        <p:spPr bwMode="auto">
          <a:xfrm rot="-9454772">
            <a:off x="4649788" y="4519613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38" name="圆柱形 65"/>
          <p:cNvSpPr>
            <a:spLocks noChangeArrowheads="1"/>
          </p:cNvSpPr>
          <p:nvPr/>
        </p:nvSpPr>
        <p:spPr bwMode="auto">
          <a:xfrm rot="-9454772">
            <a:off x="5006975" y="4519613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39" name="圆柱形 66"/>
          <p:cNvSpPr>
            <a:spLocks noChangeArrowheads="1"/>
          </p:cNvSpPr>
          <p:nvPr/>
        </p:nvSpPr>
        <p:spPr bwMode="auto">
          <a:xfrm rot="-9454772">
            <a:off x="5364163" y="4519613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40" name="圆柱形 67"/>
          <p:cNvSpPr>
            <a:spLocks noChangeArrowheads="1"/>
          </p:cNvSpPr>
          <p:nvPr/>
        </p:nvSpPr>
        <p:spPr bwMode="auto">
          <a:xfrm rot="-9454772">
            <a:off x="5721350" y="4519613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9241" name="组合 32"/>
          <p:cNvGrpSpPr/>
          <p:nvPr/>
        </p:nvGrpSpPr>
        <p:grpSpPr bwMode="auto">
          <a:xfrm rot="-10595325">
            <a:off x="3127375" y="2495550"/>
            <a:ext cx="496888" cy="1782763"/>
            <a:chOff x="0" y="0"/>
            <a:chExt cx="496757" cy="1782356"/>
          </a:xfrm>
        </p:grpSpPr>
        <p:grpSp>
          <p:nvGrpSpPr>
            <p:cNvPr id="5146" name="组合 25"/>
            <p:cNvGrpSpPr/>
            <p:nvPr/>
          </p:nvGrpSpPr>
          <p:grpSpPr bwMode="auto">
            <a:xfrm>
              <a:off x="107977" y="0"/>
              <a:ext cx="372424" cy="1639480"/>
              <a:chOff x="0" y="0"/>
              <a:chExt cx="372424" cy="1639480"/>
            </a:xfrm>
          </p:grpSpPr>
          <p:sp>
            <p:nvSpPr>
              <p:cNvPr id="5147" name="圆柱形 26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48" name="圆柱形 27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49" name="圆柱形 28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50" name="组合 19"/>
            <p:cNvGrpSpPr/>
            <p:nvPr/>
          </p:nvGrpSpPr>
          <p:grpSpPr bwMode="auto">
            <a:xfrm>
              <a:off x="10954" y="49471"/>
              <a:ext cx="485803" cy="1691255"/>
              <a:chOff x="0" y="0"/>
              <a:chExt cx="485803" cy="1691255"/>
            </a:xfrm>
          </p:grpSpPr>
          <p:sp>
            <p:nvSpPr>
              <p:cNvPr id="5151" name="圆柱形 15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52" name="圆柱形 16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53" name="圆柱形 17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54" name="圆柱形 18"/>
              <p:cNvSpPr>
                <a:spLocks noChangeArrowheads="1"/>
              </p:cNvSpPr>
              <p:nvPr/>
            </p:nvSpPr>
            <p:spPr bwMode="auto">
              <a:xfrm rot="1140553">
                <a:off x="359803" y="133044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55" name="组合 20"/>
            <p:cNvGrpSpPr/>
            <p:nvPr/>
          </p:nvGrpSpPr>
          <p:grpSpPr bwMode="auto">
            <a:xfrm>
              <a:off x="36539" y="142876"/>
              <a:ext cx="372424" cy="1639480"/>
              <a:chOff x="0" y="0"/>
              <a:chExt cx="372424" cy="1639480"/>
            </a:xfrm>
          </p:grpSpPr>
          <p:sp>
            <p:nvSpPr>
              <p:cNvPr id="5156" name="圆柱形 21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57" name="圆柱形 22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58" name="圆柱形 23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59" name="任意多边形 31"/>
            <p:cNvSpPr>
              <a:spLocks noChangeArrowheads="1"/>
            </p:cNvSpPr>
            <p:nvPr/>
          </p:nvSpPr>
          <p:spPr bwMode="auto">
            <a:xfrm>
              <a:off x="0" y="812695"/>
              <a:ext cx="481781" cy="237568"/>
            </a:xfrm>
            <a:custGeom>
              <a:avLst/>
              <a:gdLst>
                <a:gd name="T0" fmla="*/ 0 w 481781"/>
                <a:gd name="T1" fmla="*/ 0 h 237568"/>
                <a:gd name="T2" fmla="*/ 19665 w 481781"/>
                <a:gd name="T3" fmla="*/ 58993 h 237568"/>
                <a:gd name="T4" fmla="*/ 58994 w 481781"/>
                <a:gd name="T5" fmla="*/ 117987 h 237568"/>
                <a:gd name="T6" fmla="*/ 98323 w 481781"/>
                <a:gd name="T7" fmla="*/ 176980 h 237568"/>
                <a:gd name="T8" fmla="*/ 157316 w 481781"/>
                <a:gd name="T9" fmla="*/ 196645 h 237568"/>
                <a:gd name="T10" fmla="*/ 481781 w 481781"/>
                <a:gd name="T11" fmla="*/ 206477 h 237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781" h="237568">
                  <a:moveTo>
                    <a:pt x="0" y="0"/>
                  </a:moveTo>
                  <a:cubicBezTo>
                    <a:pt x="6555" y="19664"/>
                    <a:pt x="8167" y="41746"/>
                    <a:pt x="19665" y="58993"/>
                  </a:cubicBezTo>
                  <a:lnTo>
                    <a:pt x="58994" y="117987"/>
                  </a:lnTo>
                  <a:cubicBezTo>
                    <a:pt x="68233" y="145704"/>
                    <a:pt x="68193" y="160241"/>
                    <a:pt x="98323" y="176980"/>
                  </a:cubicBezTo>
                  <a:cubicBezTo>
                    <a:pt x="116443" y="187047"/>
                    <a:pt x="137652" y="190090"/>
                    <a:pt x="157316" y="196645"/>
                  </a:cubicBezTo>
                  <a:cubicBezTo>
                    <a:pt x="280085" y="237568"/>
                    <a:pt x="176501" y="206477"/>
                    <a:pt x="481781" y="206477"/>
                  </a:cubicBezTo>
                </a:path>
              </a:pathLst>
            </a:custGeom>
            <a:noFill/>
            <a:ln w="19050">
              <a:solidFill>
                <a:srgbClr val="FFFF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6" name="组合 33"/>
          <p:cNvGrpSpPr/>
          <p:nvPr/>
        </p:nvGrpSpPr>
        <p:grpSpPr bwMode="auto">
          <a:xfrm rot="-10595325">
            <a:off x="2198688" y="2495550"/>
            <a:ext cx="496887" cy="1782763"/>
            <a:chOff x="0" y="0"/>
            <a:chExt cx="496757" cy="1782356"/>
          </a:xfrm>
        </p:grpSpPr>
        <p:grpSp>
          <p:nvGrpSpPr>
            <p:cNvPr id="5161" name="组合 25"/>
            <p:cNvGrpSpPr/>
            <p:nvPr/>
          </p:nvGrpSpPr>
          <p:grpSpPr bwMode="auto">
            <a:xfrm>
              <a:off x="107977" y="0"/>
              <a:ext cx="372424" cy="1639480"/>
              <a:chOff x="0" y="0"/>
              <a:chExt cx="372424" cy="1639480"/>
            </a:xfrm>
          </p:grpSpPr>
          <p:sp>
            <p:nvSpPr>
              <p:cNvPr id="5162" name="圆柱形 45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3" name="圆柱形 46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4" name="圆柱形 47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65" name="组合 19"/>
            <p:cNvGrpSpPr/>
            <p:nvPr/>
          </p:nvGrpSpPr>
          <p:grpSpPr bwMode="auto">
            <a:xfrm>
              <a:off x="10954" y="49471"/>
              <a:ext cx="485803" cy="1691255"/>
              <a:chOff x="0" y="0"/>
              <a:chExt cx="485803" cy="1691255"/>
            </a:xfrm>
          </p:grpSpPr>
          <p:sp>
            <p:nvSpPr>
              <p:cNvPr id="5166" name="圆柱形 41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7" name="圆柱形 42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8" name="圆柱形 43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69" name="圆柱形 44"/>
              <p:cNvSpPr>
                <a:spLocks noChangeArrowheads="1"/>
              </p:cNvSpPr>
              <p:nvPr/>
            </p:nvSpPr>
            <p:spPr bwMode="auto">
              <a:xfrm rot="1140553">
                <a:off x="359803" y="133044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70" name="组合 20"/>
            <p:cNvGrpSpPr/>
            <p:nvPr/>
          </p:nvGrpSpPr>
          <p:grpSpPr bwMode="auto">
            <a:xfrm>
              <a:off x="36539" y="142876"/>
              <a:ext cx="372424" cy="1639480"/>
              <a:chOff x="0" y="0"/>
              <a:chExt cx="372424" cy="1639480"/>
            </a:xfrm>
          </p:grpSpPr>
          <p:sp>
            <p:nvSpPr>
              <p:cNvPr id="5171" name="圆柱形 38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72" name="圆柱形 39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73" name="圆柱形 40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74" name="任意多边形 37"/>
            <p:cNvSpPr>
              <a:spLocks noChangeArrowheads="1"/>
            </p:cNvSpPr>
            <p:nvPr/>
          </p:nvSpPr>
          <p:spPr bwMode="auto">
            <a:xfrm>
              <a:off x="0" y="812695"/>
              <a:ext cx="481781" cy="237568"/>
            </a:xfrm>
            <a:custGeom>
              <a:avLst/>
              <a:gdLst>
                <a:gd name="T0" fmla="*/ 0 w 481781"/>
                <a:gd name="T1" fmla="*/ 0 h 237568"/>
                <a:gd name="T2" fmla="*/ 19665 w 481781"/>
                <a:gd name="T3" fmla="*/ 58993 h 237568"/>
                <a:gd name="T4" fmla="*/ 58994 w 481781"/>
                <a:gd name="T5" fmla="*/ 117987 h 237568"/>
                <a:gd name="T6" fmla="*/ 98323 w 481781"/>
                <a:gd name="T7" fmla="*/ 176980 h 237568"/>
                <a:gd name="T8" fmla="*/ 157316 w 481781"/>
                <a:gd name="T9" fmla="*/ 196645 h 237568"/>
                <a:gd name="T10" fmla="*/ 481781 w 481781"/>
                <a:gd name="T11" fmla="*/ 206477 h 237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781" h="237568">
                  <a:moveTo>
                    <a:pt x="0" y="0"/>
                  </a:moveTo>
                  <a:cubicBezTo>
                    <a:pt x="6555" y="19664"/>
                    <a:pt x="8167" y="41746"/>
                    <a:pt x="19665" y="58993"/>
                  </a:cubicBezTo>
                  <a:lnTo>
                    <a:pt x="58994" y="117987"/>
                  </a:lnTo>
                  <a:cubicBezTo>
                    <a:pt x="68233" y="145704"/>
                    <a:pt x="68193" y="160241"/>
                    <a:pt x="98323" y="176980"/>
                  </a:cubicBezTo>
                  <a:cubicBezTo>
                    <a:pt x="116443" y="187047"/>
                    <a:pt x="137652" y="190090"/>
                    <a:pt x="157316" y="196645"/>
                  </a:cubicBezTo>
                  <a:cubicBezTo>
                    <a:pt x="280085" y="237568"/>
                    <a:pt x="176501" y="206477"/>
                    <a:pt x="481781" y="206477"/>
                  </a:cubicBezTo>
                </a:path>
              </a:pathLst>
            </a:custGeom>
            <a:noFill/>
            <a:ln w="19050">
              <a:solidFill>
                <a:srgbClr val="FFFF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71" name="组合 48"/>
          <p:cNvGrpSpPr/>
          <p:nvPr/>
        </p:nvGrpSpPr>
        <p:grpSpPr bwMode="auto">
          <a:xfrm rot="-10595325">
            <a:off x="4056063" y="2495550"/>
            <a:ext cx="496887" cy="1782763"/>
            <a:chOff x="0" y="0"/>
            <a:chExt cx="496757" cy="1782356"/>
          </a:xfrm>
        </p:grpSpPr>
        <p:grpSp>
          <p:nvGrpSpPr>
            <p:cNvPr id="5176" name="组合 25"/>
            <p:cNvGrpSpPr/>
            <p:nvPr/>
          </p:nvGrpSpPr>
          <p:grpSpPr bwMode="auto">
            <a:xfrm>
              <a:off x="107977" y="0"/>
              <a:ext cx="372424" cy="1639480"/>
              <a:chOff x="0" y="0"/>
              <a:chExt cx="372424" cy="1639480"/>
            </a:xfrm>
          </p:grpSpPr>
          <p:sp>
            <p:nvSpPr>
              <p:cNvPr id="5177" name="圆柱形 60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78" name="圆柱形 61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79" name="圆柱形 62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80" name="组合 19"/>
            <p:cNvGrpSpPr/>
            <p:nvPr/>
          </p:nvGrpSpPr>
          <p:grpSpPr bwMode="auto">
            <a:xfrm>
              <a:off x="10954" y="49471"/>
              <a:ext cx="485803" cy="1691255"/>
              <a:chOff x="0" y="0"/>
              <a:chExt cx="485803" cy="1691255"/>
            </a:xfrm>
          </p:grpSpPr>
          <p:sp>
            <p:nvSpPr>
              <p:cNvPr id="5181" name="圆柱形 56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82" name="圆柱形 57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83" name="圆柱形 58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84" name="圆柱形 59"/>
              <p:cNvSpPr>
                <a:spLocks noChangeArrowheads="1"/>
              </p:cNvSpPr>
              <p:nvPr/>
            </p:nvSpPr>
            <p:spPr bwMode="auto">
              <a:xfrm rot="1140553">
                <a:off x="359803" y="133044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185" name="组合 20"/>
            <p:cNvGrpSpPr/>
            <p:nvPr/>
          </p:nvGrpSpPr>
          <p:grpSpPr bwMode="auto">
            <a:xfrm>
              <a:off x="36539" y="142876"/>
              <a:ext cx="372424" cy="1639480"/>
              <a:chOff x="0" y="0"/>
              <a:chExt cx="372424" cy="1639480"/>
            </a:xfrm>
          </p:grpSpPr>
          <p:sp>
            <p:nvSpPr>
              <p:cNvPr id="5186" name="圆柱形 53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87" name="圆柱形 54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88" name="圆柱形 55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89" name="任意多边形 52"/>
            <p:cNvSpPr>
              <a:spLocks noChangeArrowheads="1"/>
            </p:cNvSpPr>
            <p:nvPr/>
          </p:nvSpPr>
          <p:spPr bwMode="auto">
            <a:xfrm>
              <a:off x="0" y="812695"/>
              <a:ext cx="481781" cy="237568"/>
            </a:xfrm>
            <a:custGeom>
              <a:avLst/>
              <a:gdLst>
                <a:gd name="T0" fmla="*/ 0 w 481781"/>
                <a:gd name="T1" fmla="*/ 0 h 237568"/>
                <a:gd name="T2" fmla="*/ 19665 w 481781"/>
                <a:gd name="T3" fmla="*/ 58993 h 237568"/>
                <a:gd name="T4" fmla="*/ 58994 w 481781"/>
                <a:gd name="T5" fmla="*/ 117987 h 237568"/>
                <a:gd name="T6" fmla="*/ 98323 w 481781"/>
                <a:gd name="T7" fmla="*/ 176980 h 237568"/>
                <a:gd name="T8" fmla="*/ 157316 w 481781"/>
                <a:gd name="T9" fmla="*/ 196645 h 237568"/>
                <a:gd name="T10" fmla="*/ 481781 w 481781"/>
                <a:gd name="T11" fmla="*/ 206477 h 237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781" h="237568">
                  <a:moveTo>
                    <a:pt x="0" y="0"/>
                  </a:moveTo>
                  <a:cubicBezTo>
                    <a:pt x="6555" y="19664"/>
                    <a:pt x="8167" y="41746"/>
                    <a:pt x="19665" y="58993"/>
                  </a:cubicBezTo>
                  <a:lnTo>
                    <a:pt x="58994" y="117987"/>
                  </a:lnTo>
                  <a:cubicBezTo>
                    <a:pt x="68233" y="145704"/>
                    <a:pt x="68193" y="160241"/>
                    <a:pt x="98323" y="176980"/>
                  </a:cubicBezTo>
                  <a:cubicBezTo>
                    <a:pt x="116443" y="187047"/>
                    <a:pt x="137652" y="190090"/>
                    <a:pt x="157316" y="196645"/>
                  </a:cubicBezTo>
                  <a:cubicBezTo>
                    <a:pt x="280085" y="237568"/>
                    <a:pt x="176501" y="206477"/>
                    <a:pt x="481781" y="206477"/>
                  </a:cubicBezTo>
                </a:path>
              </a:pathLst>
            </a:custGeom>
            <a:noFill/>
            <a:ln w="19050">
              <a:solidFill>
                <a:srgbClr val="FFFF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86" name="圆柱形 63"/>
          <p:cNvSpPr>
            <a:spLocks noChangeArrowheads="1"/>
          </p:cNvSpPr>
          <p:nvPr/>
        </p:nvSpPr>
        <p:spPr bwMode="auto">
          <a:xfrm rot="-9454772">
            <a:off x="4938713" y="2590800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87" name="圆柱形 64"/>
          <p:cNvSpPr>
            <a:spLocks noChangeArrowheads="1"/>
          </p:cNvSpPr>
          <p:nvPr/>
        </p:nvSpPr>
        <p:spPr bwMode="auto">
          <a:xfrm rot="-9454772">
            <a:off x="5295900" y="2590800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88" name="圆柱形 65"/>
          <p:cNvSpPr>
            <a:spLocks noChangeArrowheads="1"/>
          </p:cNvSpPr>
          <p:nvPr/>
        </p:nvSpPr>
        <p:spPr bwMode="auto">
          <a:xfrm rot="-9454772">
            <a:off x="5653088" y="2590800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89" name="圆柱形 66"/>
          <p:cNvSpPr>
            <a:spLocks noChangeArrowheads="1"/>
          </p:cNvSpPr>
          <p:nvPr/>
        </p:nvSpPr>
        <p:spPr bwMode="auto">
          <a:xfrm rot="-9454772">
            <a:off x="6010275" y="2590800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90" name="圆柱形 67"/>
          <p:cNvSpPr>
            <a:spLocks noChangeArrowheads="1"/>
          </p:cNvSpPr>
          <p:nvPr/>
        </p:nvSpPr>
        <p:spPr bwMode="auto">
          <a:xfrm rot="-9454772">
            <a:off x="6367463" y="2590800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91" name="圆柱形 67"/>
          <p:cNvSpPr>
            <a:spLocks noChangeArrowheads="1"/>
          </p:cNvSpPr>
          <p:nvPr/>
        </p:nvSpPr>
        <p:spPr bwMode="auto">
          <a:xfrm rot="-9454772">
            <a:off x="6796088" y="2590800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9292" name="组合 33"/>
          <p:cNvGrpSpPr/>
          <p:nvPr/>
        </p:nvGrpSpPr>
        <p:grpSpPr bwMode="auto">
          <a:xfrm rot="-10595325">
            <a:off x="2879725" y="4352925"/>
            <a:ext cx="496888" cy="1782763"/>
            <a:chOff x="0" y="0"/>
            <a:chExt cx="496757" cy="1782356"/>
          </a:xfrm>
        </p:grpSpPr>
        <p:grpSp>
          <p:nvGrpSpPr>
            <p:cNvPr id="5197" name="组合 25"/>
            <p:cNvGrpSpPr/>
            <p:nvPr/>
          </p:nvGrpSpPr>
          <p:grpSpPr bwMode="auto">
            <a:xfrm>
              <a:off x="107977" y="0"/>
              <a:ext cx="372424" cy="1639480"/>
              <a:chOff x="0" y="0"/>
              <a:chExt cx="372424" cy="1639480"/>
            </a:xfrm>
          </p:grpSpPr>
          <p:sp>
            <p:nvSpPr>
              <p:cNvPr id="5198" name="圆柱形 45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199" name="圆柱形 46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200" name="圆柱形 47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201" name="组合 19"/>
            <p:cNvGrpSpPr/>
            <p:nvPr/>
          </p:nvGrpSpPr>
          <p:grpSpPr bwMode="auto">
            <a:xfrm>
              <a:off x="10954" y="49471"/>
              <a:ext cx="485803" cy="1691255"/>
              <a:chOff x="0" y="0"/>
              <a:chExt cx="485803" cy="1691255"/>
            </a:xfrm>
          </p:grpSpPr>
          <p:sp>
            <p:nvSpPr>
              <p:cNvPr id="5202" name="圆柱形 41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203" name="圆柱形 42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204" name="圆柱形 43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205" name="圆柱形 44"/>
              <p:cNvSpPr>
                <a:spLocks noChangeArrowheads="1"/>
              </p:cNvSpPr>
              <p:nvPr/>
            </p:nvSpPr>
            <p:spPr bwMode="auto">
              <a:xfrm rot="1140553">
                <a:off x="359803" y="133044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206" name="组合 20"/>
            <p:cNvGrpSpPr/>
            <p:nvPr/>
          </p:nvGrpSpPr>
          <p:grpSpPr bwMode="auto">
            <a:xfrm>
              <a:off x="36539" y="142876"/>
              <a:ext cx="372424" cy="1639480"/>
              <a:chOff x="0" y="0"/>
              <a:chExt cx="372424" cy="1639480"/>
            </a:xfrm>
          </p:grpSpPr>
          <p:sp>
            <p:nvSpPr>
              <p:cNvPr id="5207" name="圆柱形 38"/>
              <p:cNvSpPr>
                <a:spLocks noChangeArrowheads="1"/>
              </p:cNvSpPr>
              <p:nvPr/>
            </p:nvSpPr>
            <p:spPr bwMode="auto">
              <a:xfrm rot="1140553">
                <a:off x="120899" y="48381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208" name="圆柱形 39"/>
              <p:cNvSpPr>
                <a:spLocks noChangeArrowheads="1"/>
              </p:cNvSpPr>
              <p:nvPr/>
            </p:nvSpPr>
            <p:spPr bwMode="auto">
              <a:xfrm rot="1140553">
                <a:off x="0" y="0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5209" name="圆柱形 40"/>
              <p:cNvSpPr>
                <a:spLocks noChangeArrowheads="1"/>
              </p:cNvSpPr>
              <p:nvPr/>
            </p:nvSpPr>
            <p:spPr bwMode="auto">
              <a:xfrm rot="1140553">
                <a:off x="246424" y="81269"/>
                <a:ext cx="126000" cy="1558211"/>
              </a:xfrm>
              <a:prstGeom prst="can">
                <a:avLst>
                  <a:gd name="adj" fmla="val 44600"/>
                </a:avLst>
              </a:prstGeom>
              <a:solidFill>
                <a:srgbClr val="A25100"/>
              </a:solidFill>
              <a:ln w="9525">
                <a:solidFill>
                  <a:srgbClr val="000000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210" name="任意多边形 37"/>
            <p:cNvSpPr>
              <a:spLocks noChangeArrowheads="1"/>
            </p:cNvSpPr>
            <p:nvPr/>
          </p:nvSpPr>
          <p:spPr bwMode="auto">
            <a:xfrm>
              <a:off x="0" y="812695"/>
              <a:ext cx="481781" cy="237568"/>
            </a:xfrm>
            <a:custGeom>
              <a:avLst/>
              <a:gdLst>
                <a:gd name="T0" fmla="*/ 0 w 481781"/>
                <a:gd name="T1" fmla="*/ 0 h 237568"/>
                <a:gd name="T2" fmla="*/ 19665 w 481781"/>
                <a:gd name="T3" fmla="*/ 58993 h 237568"/>
                <a:gd name="T4" fmla="*/ 58994 w 481781"/>
                <a:gd name="T5" fmla="*/ 117987 h 237568"/>
                <a:gd name="T6" fmla="*/ 98323 w 481781"/>
                <a:gd name="T7" fmla="*/ 176980 h 237568"/>
                <a:gd name="T8" fmla="*/ 157316 w 481781"/>
                <a:gd name="T9" fmla="*/ 196645 h 237568"/>
                <a:gd name="T10" fmla="*/ 481781 w 481781"/>
                <a:gd name="T11" fmla="*/ 206477 h 237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781" h="237568">
                  <a:moveTo>
                    <a:pt x="0" y="0"/>
                  </a:moveTo>
                  <a:cubicBezTo>
                    <a:pt x="6555" y="19664"/>
                    <a:pt x="8167" y="41746"/>
                    <a:pt x="19665" y="58993"/>
                  </a:cubicBezTo>
                  <a:lnTo>
                    <a:pt x="58994" y="117987"/>
                  </a:lnTo>
                  <a:cubicBezTo>
                    <a:pt x="68233" y="145704"/>
                    <a:pt x="68193" y="160241"/>
                    <a:pt x="98323" y="176980"/>
                  </a:cubicBezTo>
                  <a:cubicBezTo>
                    <a:pt x="116443" y="187047"/>
                    <a:pt x="137652" y="190090"/>
                    <a:pt x="157316" y="196645"/>
                  </a:cubicBezTo>
                  <a:cubicBezTo>
                    <a:pt x="280085" y="237568"/>
                    <a:pt x="176501" y="206477"/>
                    <a:pt x="481781" y="206477"/>
                  </a:cubicBezTo>
                </a:path>
              </a:pathLst>
            </a:custGeom>
            <a:noFill/>
            <a:ln w="19050">
              <a:solidFill>
                <a:srgbClr val="FFFF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07" name="圆柱形 65"/>
          <p:cNvSpPr>
            <a:spLocks noChangeArrowheads="1"/>
          </p:cNvSpPr>
          <p:nvPr/>
        </p:nvSpPr>
        <p:spPr bwMode="auto">
          <a:xfrm rot="-9454772">
            <a:off x="6224588" y="4537075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308" name="圆柱形 66"/>
          <p:cNvSpPr>
            <a:spLocks noChangeArrowheads="1"/>
          </p:cNvSpPr>
          <p:nvPr/>
        </p:nvSpPr>
        <p:spPr bwMode="auto">
          <a:xfrm rot="-9454772">
            <a:off x="6581775" y="4537075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309" name="圆柱形 67"/>
          <p:cNvSpPr>
            <a:spLocks noChangeArrowheads="1"/>
          </p:cNvSpPr>
          <p:nvPr/>
        </p:nvSpPr>
        <p:spPr bwMode="auto">
          <a:xfrm rot="-9454772">
            <a:off x="6938963" y="4537075"/>
            <a:ext cx="127000" cy="1558925"/>
          </a:xfrm>
          <a:prstGeom prst="can">
            <a:avLst>
              <a:gd name="adj" fmla="val 44270"/>
            </a:avLst>
          </a:prstGeom>
          <a:solidFill>
            <a:srgbClr val="A25100"/>
          </a:solidFill>
          <a:ln w="9525">
            <a:solidFill>
              <a:srgbClr val="000000"/>
            </a:solidFill>
            <a:beve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310" name="TextBox 131"/>
          <p:cNvSpPr>
            <a:spLocks noChangeArrowheads="1"/>
          </p:cNvSpPr>
          <p:nvPr/>
        </p:nvSpPr>
        <p:spPr bwMode="auto">
          <a:xfrm>
            <a:off x="5249863" y="857250"/>
            <a:ext cx="2608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54</a:t>
            </a:r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（棵）</a:t>
            </a:r>
            <a:endParaRPr lang="zh-CN" altLang="en-US" dirty="0"/>
          </a:p>
        </p:txBody>
      </p:sp>
      <p:sp>
        <p:nvSpPr>
          <p:cNvPr id="5215" name="同侧圆角矩形 25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探索新知</a:t>
            </a:r>
            <a:endParaRPr lang="zh-CN" altLang="en-US" dirty="0"/>
          </a:p>
        </p:txBody>
      </p:sp>
      <p:sp>
        <p:nvSpPr>
          <p:cNvPr id="521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1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5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9" dur="500"/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3" dur="5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1" dur="500"/>
                                        <p:tgtEl>
                                          <p:spTgt spid="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5" dur="500"/>
                                        <p:tgtEl>
                                          <p:spTgt spid="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9" dur="500"/>
                                        <p:tgtEl>
                                          <p:spTgt spid="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4" dur="500"/>
                                        <p:tgtEl>
                                          <p:spTgt spid="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8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52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56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6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64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68" dur="500"/>
                                        <p:tgtEl>
                                          <p:spTgt spid="9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2" dur="500"/>
                                        <p:tgtEl>
                                          <p:spTgt spid="9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6" dur="500"/>
                                        <p:tgtEl>
                                          <p:spTgt spid="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8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8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5" dur="500"/>
                                        <p:tgtEl>
                                          <p:spTgt spid="9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9220" grpId="1" bldLvl="0" animBg="1"/>
      <p:bldP spid="9236" grpId="0" bldLvl="0" animBg="1"/>
      <p:bldP spid="9236" grpId="1" bldLvl="0" animBg="1"/>
      <p:bldP spid="9237" grpId="0" bldLvl="0" animBg="1"/>
      <p:bldP spid="9237" grpId="1" bldLvl="0" animBg="1"/>
      <p:bldP spid="9238" grpId="0" bldLvl="0" animBg="1"/>
      <p:bldP spid="9238" grpId="1" bldLvl="0" animBg="1"/>
      <p:bldP spid="9239" grpId="0" bldLvl="0" animBg="1"/>
      <p:bldP spid="9239" grpId="1" bldLvl="0" animBg="1"/>
      <p:bldP spid="9240" grpId="0" bldLvl="0" animBg="1"/>
      <p:bldP spid="9240" grpId="1" bldLvl="0" animBg="1"/>
      <p:bldP spid="9286" grpId="0" bldLvl="0" animBg="1"/>
      <p:bldP spid="9286" grpId="1" bldLvl="0" animBg="1"/>
      <p:bldP spid="9287" grpId="0" bldLvl="0" animBg="1"/>
      <p:bldP spid="9287" grpId="1" bldLvl="0" animBg="1"/>
      <p:bldP spid="9288" grpId="0" bldLvl="0" animBg="1"/>
      <p:bldP spid="9288" grpId="1" bldLvl="0" animBg="1"/>
      <p:bldP spid="9289" grpId="0" bldLvl="0" animBg="1"/>
      <p:bldP spid="9289" grpId="1" bldLvl="0" animBg="1"/>
      <p:bldP spid="9290" grpId="0" bldLvl="0" animBg="1"/>
      <p:bldP spid="9290" grpId="1" bldLvl="0" animBg="1"/>
      <p:bldP spid="9291" grpId="0" bldLvl="0" animBg="1"/>
      <p:bldP spid="9307" grpId="0" bldLvl="0" animBg="1"/>
      <p:bldP spid="9308" grpId="0" bldLvl="0" animBg="1"/>
      <p:bldP spid="9309" grpId="0" bldLvl="0" animBg="1"/>
      <p:bldP spid="931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2643188" y="857250"/>
            <a:ext cx="2857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36</a:t>
            </a:r>
            <a:r>
              <a:rPr lang="zh-CN" alt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18</a:t>
            </a:r>
            <a:r>
              <a:rPr lang="zh-CN" alt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＝</a:t>
            </a:r>
            <a:endParaRPr lang="zh-CN" altLang="en-US"/>
          </a:p>
        </p:txBody>
      </p:sp>
      <p:sp>
        <p:nvSpPr>
          <p:cNvPr id="6147" name="TextBox 7"/>
          <p:cNvSpPr>
            <a:spLocks noChangeArrowheads="1"/>
          </p:cNvSpPr>
          <p:nvPr/>
        </p:nvSpPr>
        <p:spPr bwMode="auto">
          <a:xfrm>
            <a:off x="357188" y="1998663"/>
            <a:ext cx="3857625" cy="646112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方法二：竖式计算</a:t>
            </a:r>
            <a:endParaRPr lang="zh-CN" altLang="en-US" dirty="0"/>
          </a:p>
        </p:txBody>
      </p:sp>
      <p:sp>
        <p:nvSpPr>
          <p:cNvPr id="10244" name="TextBox 131"/>
          <p:cNvSpPr>
            <a:spLocks noChangeArrowheads="1"/>
          </p:cNvSpPr>
          <p:nvPr/>
        </p:nvSpPr>
        <p:spPr bwMode="auto">
          <a:xfrm>
            <a:off x="5249863" y="857250"/>
            <a:ext cx="2608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54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（棵）</a:t>
            </a:r>
            <a:endParaRPr lang="zh-CN" altLang="en-US"/>
          </a:p>
        </p:txBody>
      </p:sp>
      <p:sp>
        <p:nvSpPr>
          <p:cNvPr id="10245" name="Text Box 36"/>
          <p:cNvSpPr>
            <a:spLocks noChangeArrowheads="1"/>
          </p:cNvSpPr>
          <p:nvPr/>
        </p:nvSpPr>
        <p:spPr bwMode="auto">
          <a:xfrm>
            <a:off x="4757738" y="2944813"/>
            <a:ext cx="53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楷体_GB2312" pitchFamily="1" charset="-122"/>
              </a:rPr>
              <a:t>个</a:t>
            </a:r>
            <a:endParaRPr lang="zh-CN" altLang="en-US"/>
          </a:p>
        </p:txBody>
      </p:sp>
      <p:sp>
        <p:nvSpPr>
          <p:cNvPr id="10246" name="Text Box 37"/>
          <p:cNvSpPr>
            <a:spLocks noChangeArrowheads="1"/>
          </p:cNvSpPr>
          <p:nvPr/>
        </p:nvSpPr>
        <p:spPr bwMode="auto">
          <a:xfrm>
            <a:off x="3851275" y="2940050"/>
            <a:ext cx="53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楷体_GB2312" pitchFamily="1" charset="-122"/>
              </a:rPr>
              <a:t>十</a:t>
            </a:r>
            <a:endParaRPr lang="zh-CN" altLang="en-US"/>
          </a:p>
        </p:txBody>
      </p:sp>
      <p:grpSp>
        <p:nvGrpSpPr>
          <p:cNvPr id="10247" name="组合 28"/>
          <p:cNvGrpSpPr/>
          <p:nvPr/>
        </p:nvGrpSpPr>
        <p:grpSpPr bwMode="auto">
          <a:xfrm>
            <a:off x="2952750" y="3392488"/>
            <a:ext cx="2405063" cy="1598612"/>
            <a:chOff x="0" y="0"/>
            <a:chExt cx="2404438" cy="1598624"/>
          </a:xfrm>
        </p:grpSpPr>
        <p:sp>
          <p:nvSpPr>
            <p:cNvPr id="6152" name="Text Box 11"/>
            <p:cNvSpPr>
              <a:spLocks noChangeArrowheads="1"/>
            </p:cNvSpPr>
            <p:nvPr/>
          </p:nvSpPr>
          <p:spPr bwMode="auto">
            <a:xfrm>
              <a:off x="0" y="0"/>
              <a:ext cx="2361561" cy="1569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 3   6</a:t>
              </a:r>
              <a:endParaRPr 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+  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1  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8</a:t>
              </a:r>
              <a:endParaRPr lang="zh-CN" altLang="en-US"/>
            </a:p>
          </p:txBody>
        </p:sp>
        <p:sp>
          <p:nvSpPr>
            <p:cNvPr id="6153" name="直接连接符 27"/>
            <p:cNvSpPr>
              <a:spLocks noChangeShapeType="1"/>
            </p:cNvSpPr>
            <p:nvPr/>
          </p:nvSpPr>
          <p:spPr bwMode="auto">
            <a:xfrm>
              <a:off x="261298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0" name="矩形 99"/>
          <p:cNvSpPr>
            <a:spLocks noChangeArrowheads="1"/>
          </p:cNvSpPr>
          <p:nvPr/>
        </p:nvSpPr>
        <p:spPr bwMode="auto">
          <a:xfrm>
            <a:off x="4818063" y="4957763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0251" name="矩形 100"/>
          <p:cNvSpPr>
            <a:spLocks noChangeArrowheads="1"/>
          </p:cNvSpPr>
          <p:nvPr/>
        </p:nvSpPr>
        <p:spPr bwMode="auto">
          <a:xfrm>
            <a:off x="3930650" y="4940300"/>
            <a:ext cx="4730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5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0252" name="矩形 112"/>
          <p:cNvSpPr>
            <a:spLocks noChangeArrowheads="1"/>
          </p:cNvSpPr>
          <p:nvPr/>
        </p:nvSpPr>
        <p:spPr bwMode="auto">
          <a:xfrm>
            <a:off x="4283075" y="4579938"/>
            <a:ext cx="352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6157" name="同侧圆角矩形 25"/>
          <p:cNvSpPr>
            <a:spLocks noChangeArrowheads="1"/>
          </p:cNvSpPr>
          <p:nvPr/>
        </p:nvSpPr>
        <p:spPr bwMode="auto">
          <a:xfrm>
            <a:off x="484188" y="966788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探索新知</a:t>
            </a:r>
            <a:endParaRPr lang="zh-CN" altLang="en-US"/>
          </a:p>
        </p:txBody>
      </p:sp>
      <p:sp>
        <p:nvSpPr>
          <p:cNvPr id="615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5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  <p:bldP spid="10245" grpId="0" bldLvl="0"/>
      <p:bldP spid="10246" grpId="0" bldLvl="0"/>
      <p:bldP spid="10250" grpId="0" bldLvl="0"/>
      <p:bldP spid="10251" grpId="0" bldLvl="0"/>
      <p:bldP spid="1025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38303" y="216189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7170" name="TextBox 7"/>
          <p:cNvSpPr>
            <a:spLocks noChangeArrowheads="1"/>
          </p:cNvSpPr>
          <p:nvPr/>
        </p:nvSpPr>
        <p:spPr bwMode="auto">
          <a:xfrm>
            <a:off x="969963" y="1917700"/>
            <a:ext cx="2197100" cy="6397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归纳总结：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7171" name="TextBox 12"/>
          <p:cNvSpPr>
            <a:spLocks noChangeArrowheads="1"/>
          </p:cNvSpPr>
          <p:nvPr/>
        </p:nvSpPr>
        <p:spPr bwMode="auto">
          <a:xfrm>
            <a:off x="896938" y="2492375"/>
            <a:ext cx="7580312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笔算两位数加两位数（进位）的方法：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）相同数位对齐；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）从个位加起；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）十位相加满十，向十位进</a:t>
            </a:r>
            <a:r>
              <a:rPr 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直线连接符 21"/>
          <p:cNvSpPr>
            <a:spLocks noChangeShapeType="1"/>
          </p:cNvSpPr>
          <p:nvPr/>
        </p:nvSpPr>
        <p:spPr bwMode="auto">
          <a:xfrm flipV="1">
            <a:off x="96996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73" name="同侧圆角矩形 25"/>
          <p:cNvSpPr>
            <a:spLocks noChangeArrowheads="1"/>
          </p:cNvSpPr>
          <p:nvPr/>
        </p:nvSpPr>
        <p:spPr bwMode="auto">
          <a:xfrm>
            <a:off x="985838" y="966788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探索新知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0"/>
          <p:cNvSpPr>
            <a:spLocks noChangeArrowheads="1"/>
          </p:cNvSpPr>
          <p:nvPr/>
        </p:nvSpPr>
        <p:spPr bwMode="auto">
          <a:xfrm>
            <a:off x="2428875" y="2100263"/>
            <a:ext cx="41433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3</a:t>
            </a: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</a:t>
            </a:r>
            <a:r>
              <a:rPr lang="zh-CN" alt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47 =</a:t>
            </a:r>
            <a:r>
              <a:rPr lang="en-US" sz="4800" b="1" u="sng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    </a:t>
            </a:r>
            <a:endParaRPr lang="zh-CN" altLang="en-US" sz="48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12291" name="TextBox 23"/>
          <p:cNvSpPr>
            <a:spLocks noChangeArrowheads="1"/>
          </p:cNvSpPr>
          <p:nvPr/>
        </p:nvSpPr>
        <p:spPr bwMode="auto">
          <a:xfrm>
            <a:off x="5095875" y="2100263"/>
            <a:ext cx="76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81</a:t>
            </a:r>
            <a:endParaRPr lang="zh-CN" altLang="en-US" sz="4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grpSp>
        <p:nvGrpSpPr>
          <p:cNvPr id="12292" name="组合 28"/>
          <p:cNvGrpSpPr/>
          <p:nvPr/>
        </p:nvGrpSpPr>
        <p:grpSpPr bwMode="auto">
          <a:xfrm>
            <a:off x="2809875" y="3249613"/>
            <a:ext cx="2405063" cy="1598612"/>
            <a:chOff x="0" y="0"/>
            <a:chExt cx="2404438" cy="1598624"/>
          </a:xfrm>
        </p:grpSpPr>
        <p:sp>
          <p:nvSpPr>
            <p:cNvPr id="8197" name="Text Box 11"/>
            <p:cNvSpPr>
              <a:spLocks noChangeArrowheads="1"/>
            </p:cNvSpPr>
            <p:nvPr/>
          </p:nvSpPr>
          <p:spPr bwMode="auto">
            <a:xfrm>
              <a:off x="0" y="0"/>
              <a:ext cx="2361561" cy="1569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 3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4</a:t>
              </a:r>
              <a:endParaRPr lang="zh-CN" alt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+ 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4  7</a:t>
              </a:r>
              <a:endParaRPr lang="zh-CN" altLang="en-US"/>
            </a:p>
          </p:txBody>
        </p:sp>
        <p:sp>
          <p:nvSpPr>
            <p:cNvPr id="8198" name="直接连接符 27"/>
            <p:cNvSpPr>
              <a:spLocks noChangeShapeType="1"/>
            </p:cNvSpPr>
            <p:nvPr/>
          </p:nvSpPr>
          <p:spPr bwMode="auto">
            <a:xfrm>
              <a:off x="261298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5" name="矩形 28"/>
          <p:cNvSpPr>
            <a:spLocks noChangeArrowheads="1"/>
          </p:cNvSpPr>
          <p:nvPr/>
        </p:nvSpPr>
        <p:spPr bwMode="auto">
          <a:xfrm>
            <a:off x="4675188" y="481488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2296" name="矩形 29"/>
          <p:cNvSpPr>
            <a:spLocks noChangeArrowheads="1"/>
          </p:cNvSpPr>
          <p:nvPr/>
        </p:nvSpPr>
        <p:spPr bwMode="auto">
          <a:xfrm>
            <a:off x="3786188" y="4814888"/>
            <a:ext cx="62071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8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 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2297" name="矩形 31"/>
          <p:cNvSpPr>
            <a:spLocks noChangeArrowheads="1"/>
          </p:cNvSpPr>
          <p:nvPr/>
        </p:nvSpPr>
        <p:spPr bwMode="auto">
          <a:xfrm>
            <a:off x="4067175" y="4362450"/>
            <a:ext cx="3159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8202" name="同侧圆角矩形 25"/>
          <p:cNvSpPr>
            <a:spLocks noChangeArrowheads="1"/>
          </p:cNvSpPr>
          <p:nvPr/>
        </p:nvSpPr>
        <p:spPr bwMode="auto">
          <a:xfrm>
            <a:off x="484188" y="966788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巩固练习</a:t>
            </a:r>
            <a:endParaRPr lang="zh-CN" altLang="en-US" dirty="0"/>
          </a:p>
        </p:txBody>
      </p:sp>
      <p:sp>
        <p:nvSpPr>
          <p:cNvPr id="8203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  <p:bldP spid="12295" grpId="0" bldLvl="0"/>
      <p:bldP spid="12296" grpId="0" bldLvl="0"/>
      <p:bldP spid="1229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0"/>
          <p:cNvSpPr>
            <a:spLocks noChangeArrowheads="1"/>
          </p:cNvSpPr>
          <p:nvPr/>
        </p:nvSpPr>
        <p:spPr bwMode="auto">
          <a:xfrm>
            <a:off x="2428875" y="2173288"/>
            <a:ext cx="41433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27</a:t>
            </a:r>
            <a:r>
              <a:rPr lang="zh-CN" alt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63 =</a:t>
            </a:r>
            <a:r>
              <a:rPr lang="en-US" sz="4800" b="1" u="sng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    </a:t>
            </a:r>
            <a:endParaRPr lang="zh-CN" altLang="en-US" sz="48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13315" name="TextBox 23"/>
          <p:cNvSpPr>
            <a:spLocks noChangeArrowheads="1"/>
          </p:cNvSpPr>
          <p:nvPr/>
        </p:nvSpPr>
        <p:spPr bwMode="auto">
          <a:xfrm>
            <a:off x="5095875" y="2173288"/>
            <a:ext cx="76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90</a:t>
            </a:r>
            <a:endParaRPr lang="zh-CN" altLang="en-US" sz="4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grpSp>
        <p:nvGrpSpPr>
          <p:cNvPr id="13316" name="组合 28"/>
          <p:cNvGrpSpPr/>
          <p:nvPr/>
        </p:nvGrpSpPr>
        <p:grpSpPr bwMode="auto">
          <a:xfrm>
            <a:off x="2809875" y="3322638"/>
            <a:ext cx="2405063" cy="1598612"/>
            <a:chOff x="0" y="0"/>
            <a:chExt cx="2404438" cy="1598624"/>
          </a:xfrm>
        </p:grpSpPr>
        <p:sp>
          <p:nvSpPr>
            <p:cNvPr id="9221" name="Text Box 11"/>
            <p:cNvSpPr>
              <a:spLocks noChangeArrowheads="1"/>
            </p:cNvSpPr>
            <p:nvPr/>
          </p:nvSpPr>
          <p:spPr bwMode="auto">
            <a:xfrm>
              <a:off x="0" y="0"/>
              <a:ext cx="2361561" cy="1569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2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7</a:t>
              </a:r>
              <a:endParaRPr lang="zh-CN" altLang="en-US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+  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6  3</a:t>
              </a:r>
              <a:endParaRPr lang="zh-CN" altLang="en-US"/>
            </a:p>
          </p:txBody>
        </p:sp>
        <p:sp>
          <p:nvSpPr>
            <p:cNvPr id="9222" name="直接连接符 27"/>
            <p:cNvSpPr>
              <a:spLocks noChangeShapeType="1"/>
            </p:cNvSpPr>
            <p:nvPr/>
          </p:nvSpPr>
          <p:spPr bwMode="auto">
            <a:xfrm>
              <a:off x="261298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9" name="矩形 28"/>
          <p:cNvSpPr>
            <a:spLocks noChangeArrowheads="1"/>
          </p:cNvSpPr>
          <p:nvPr/>
        </p:nvSpPr>
        <p:spPr bwMode="auto">
          <a:xfrm>
            <a:off x="4427538" y="4868863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0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3320" name="矩形 29"/>
          <p:cNvSpPr>
            <a:spLocks noChangeArrowheads="1"/>
          </p:cNvSpPr>
          <p:nvPr/>
        </p:nvSpPr>
        <p:spPr bwMode="auto">
          <a:xfrm>
            <a:off x="3786188" y="4887913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3321" name="矩形 31"/>
          <p:cNvSpPr>
            <a:spLocks noChangeArrowheads="1"/>
          </p:cNvSpPr>
          <p:nvPr/>
        </p:nvSpPr>
        <p:spPr bwMode="auto">
          <a:xfrm>
            <a:off x="4067175" y="4508500"/>
            <a:ext cx="352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9226" name="同侧圆角矩形 25"/>
          <p:cNvSpPr>
            <a:spLocks noChangeArrowheads="1"/>
          </p:cNvSpPr>
          <p:nvPr/>
        </p:nvSpPr>
        <p:spPr bwMode="auto">
          <a:xfrm>
            <a:off x="395288" y="981075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巩固练习</a:t>
            </a:r>
            <a:endParaRPr lang="zh-CN" altLang="en-US"/>
          </a:p>
        </p:txBody>
      </p:sp>
      <p:sp>
        <p:nvSpPr>
          <p:cNvPr id="9227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  <p:bldP spid="13319" grpId="0" bldLvl="0"/>
      <p:bldP spid="13320" grpId="0" bldLvl="0"/>
      <p:bldP spid="1332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0"/>
          <p:cNvSpPr>
            <a:spLocks noChangeArrowheads="1"/>
          </p:cNvSpPr>
          <p:nvPr/>
        </p:nvSpPr>
        <p:spPr bwMode="auto">
          <a:xfrm>
            <a:off x="2428875" y="2100263"/>
            <a:ext cx="41433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43</a:t>
            </a:r>
            <a:r>
              <a:rPr lang="zh-CN" alt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48 =</a:t>
            </a:r>
            <a:r>
              <a:rPr lang="en-US" sz="4800" b="1" u="sng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    </a:t>
            </a:r>
            <a:endParaRPr lang="zh-CN" altLang="en-US" sz="48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13315" name="TextBox 23"/>
          <p:cNvSpPr>
            <a:spLocks noChangeArrowheads="1"/>
          </p:cNvSpPr>
          <p:nvPr/>
        </p:nvSpPr>
        <p:spPr bwMode="auto">
          <a:xfrm>
            <a:off x="5095875" y="2100263"/>
            <a:ext cx="7556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r>
              <a:rPr lang="en-US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en-US" altLang="en-US" sz="4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grpSp>
        <p:nvGrpSpPr>
          <p:cNvPr id="13316" name="组合 28"/>
          <p:cNvGrpSpPr/>
          <p:nvPr/>
        </p:nvGrpSpPr>
        <p:grpSpPr bwMode="auto">
          <a:xfrm>
            <a:off x="2709863" y="3249613"/>
            <a:ext cx="2505075" cy="1598612"/>
            <a:chOff x="-100633" y="0"/>
            <a:chExt cx="2505071" cy="1598624"/>
          </a:xfrm>
        </p:grpSpPr>
        <p:sp>
          <p:nvSpPr>
            <p:cNvPr id="10245" name="Text Box 11"/>
            <p:cNvSpPr>
              <a:spLocks noChangeArrowheads="1"/>
            </p:cNvSpPr>
            <p:nvPr/>
          </p:nvSpPr>
          <p:spPr bwMode="auto">
            <a:xfrm>
              <a:off x="-100633" y="0"/>
              <a:ext cx="2132411" cy="1554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     </a:t>
              </a:r>
              <a:r>
                <a:rPr lang="en-US" altLang="zh-CN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4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altLang="zh-CN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3</a:t>
              </a:r>
              <a:endParaRPr lang="en-US" altLang="zh-CN" sz="4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endParaRPr>
            </a:p>
            <a:p>
              <a:pPr algn="just"/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+  </a:t>
              </a:r>
              <a:r>
                <a:rPr lang="zh-CN" alt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  </a:t>
              </a:r>
              <a:r>
                <a:rPr lang="en-US" sz="4800" b="1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4  8</a:t>
              </a:r>
              <a:endParaRPr lang="zh-CN" altLang="en-US"/>
            </a:p>
          </p:txBody>
        </p:sp>
        <p:sp>
          <p:nvSpPr>
            <p:cNvPr id="10246" name="直接连接符 27"/>
            <p:cNvSpPr>
              <a:spLocks noChangeShapeType="1"/>
            </p:cNvSpPr>
            <p:nvPr/>
          </p:nvSpPr>
          <p:spPr bwMode="auto">
            <a:xfrm>
              <a:off x="261298" y="1597036"/>
              <a:ext cx="2143140" cy="158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9" name="矩形 28"/>
          <p:cNvSpPr>
            <a:spLocks noChangeArrowheads="1"/>
          </p:cNvSpPr>
          <p:nvPr/>
        </p:nvSpPr>
        <p:spPr bwMode="auto">
          <a:xfrm>
            <a:off x="4427538" y="4795838"/>
            <a:ext cx="4699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3320" name="矩形 29"/>
          <p:cNvSpPr>
            <a:spLocks noChangeArrowheads="1"/>
          </p:cNvSpPr>
          <p:nvPr/>
        </p:nvSpPr>
        <p:spPr bwMode="auto">
          <a:xfrm>
            <a:off x="3786188" y="4814888"/>
            <a:ext cx="473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9</a:t>
            </a:r>
            <a:endParaRPr lang="zh-CN" altLang="en-US" sz="480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3321" name="矩形 31"/>
          <p:cNvSpPr>
            <a:spLocks noChangeArrowheads="1"/>
          </p:cNvSpPr>
          <p:nvPr/>
        </p:nvSpPr>
        <p:spPr bwMode="auto">
          <a:xfrm>
            <a:off x="4067175" y="4435475"/>
            <a:ext cx="352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endParaRPr lang="zh-CN" altLang="en-US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0250" name="同侧圆角矩形 25"/>
          <p:cNvSpPr>
            <a:spLocks noChangeArrowheads="1"/>
          </p:cNvSpPr>
          <p:nvPr/>
        </p:nvSpPr>
        <p:spPr bwMode="auto">
          <a:xfrm>
            <a:off x="395288" y="981075"/>
            <a:ext cx="2000250" cy="517525"/>
          </a:xfrm>
          <a:custGeom>
            <a:avLst/>
            <a:gdLst>
              <a:gd name="T0" fmla="*/ 2000250 w 2000250"/>
              <a:gd name="T1" fmla="*/ 258763 h 517525"/>
              <a:gd name="T2" fmla="*/ 1000125 w 2000250"/>
              <a:gd name="T3" fmla="*/ 517525 h 517525"/>
              <a:gd name="T4" fmla="*/ 0 w 2000250"/>
              <a:gd name="T5" fmla="*/ 258763 h 517525"/>
              <a:gd name="T6" fmla="*/ 1000125 w 2000250"/>
              <a:gd name="T7" fmla="*/ 0 h 517525"/>
              <a:gd name="T8" fmla="*/ 0 60000 65536"/>
              <a:gd name="T9" fmla="*/ 0 60000 65536"/>
              <a:gd name="T10" fmla="*/ 0 60000 65536"/>
              <a:gd name="T11" fmla="*/ 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巩固练习</a:t>
            </a:r>
            <a:endParaRPr lang="zh-CN" altLang="en-US"/>
          </a:p>
        </p:txBody>
      </p:sp>
      <p:sp>
        <p:nvSpPr>
          <p:cNvPr id="10251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  <p:bldP spid="13319" grpId="0" bldLvl="0"/>
      <p:bldP spid="13320" grpId="0" bldLvl="0"/>
      <p:bldP spid="1332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>
            <a:spLocks noChangeArrowheads="1"/>
          </p:cNvSpPr>
          <p:nvPr/>
        </p:nvSpPr>
        <p:spPr bwMode="auto">
          <a:xfrm>
            <a:off x="501650" y="1858963"/>
            <a:ext cx="7662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、幼儿园有</a:t>
            </a:r>
            <a:r>
              <a:rPr 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70</a:t>
            </a:r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名小朋友。把下面这些苹果</a:t>
            </a:r>
            <a:endParaRPr lang="zh-CN" altLang="en-US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分给小朋友，每人分一个，够吗？</a:t>
            </a:r>
            <a:endParaRPr lang="zh-CN" altLang="en-US" sz="32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87638" y="3222625"/>
            <a:ext cx="5765800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0"/>
          <p:cNvSpPr>
            <a:spLocks noChangeArrowheads="1"/>
          </p:cNvSpPr>
          <p:nvPr/>
        </p:nvSpPr>
        <p:spPr bwMode="auto">
          <a:xfrm>
            <a:off x="2644775" y="5314950"/>
            <a:ext cx="52149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46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＋</a:t>
            </a:r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27 =73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（个）</a:t>
            </a:r>
            <a:r>
              <a:rPr lang="en-US" sz="4800" b="1" u="sng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    </a:t>
            </a:r>
            <a:endParaRPr lang="zh-CN" altLang="en-US" sz="4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15365" name="Text Box 40"/>
          <p:cNvSpPr>
            <a:spLocks noChangeArrowheads="1"/>
          </p:cNvSpPr>
          <p:nvPr/>
        </p:nvSpPr>
        <p:spPr bwMode="auto">
          <a:xfrm>
            <a:off x="501650" y="3787775"/>
            <a:ext cx="22145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73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＞</a:t>
            </a:r>
            <a:r>
              <a:rPr 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70</a:t>
            </a:r>
            <a:endParaRPr lang="zh-CN" altLang="en-US" sz="4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</p:txBody>
      </p:sp>
      <p:sp>
        <p:nvSpPr>
          <p:cNvPr id="11270" name="同侧圆角矩形 1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dirty="0"/>
          </a:p>
        </p:txBody>
      </p:sp>
      <p:sp>
        <p:nvSpPr>
          <p:cNvPr id="11271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/>
      <p:bldP spid="15365" grpId="0" bldLvl="0"/>
    </p:bldLst>
  </p:timing>
</p:sld>
</file>

<file path=ppt/tags/tag1.xml><?xml version="1.0" encoding="utf-8"?>
<p:tagLst xmlns:p="http://schemas.openxmlformats.org/presentationml/2006/main">
  <p:tag name="KSO_WPP_MARK_KEY" val="13db7e15-6dbb-4631-80a3-4d8430417d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WPS 演示</Application>
  <PresentationFormat>全屏显示(4:3)</PresentationFormat>
  <Paragraphs>241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华文楷体</vt:lpstr>
      <vt:lpstr>华文新魏</vt:lpstr>
      <vt:lpstr>楷体_GB2312</vt:lpstr>
      <vt:lpstr>Arial Unicode MS</vt:lpstr>
      <vt:lpstr>Times New Roman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10</cp:revision>
  <dcterms:created xsi:type="dcterms:W3CDTF">2015-01-08T02:46:00Z</dcterms:created>
  <dcterms:modified xsi:type="dcterms:W3CDTF">2023-01-29T09:34:22Z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E8EB8C21D7084F5B93687FAEDFBE9724</vt:lpwstr>
  </property>
</Properties>
</file>