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0" r:id="rId3"/>
    <p:sldId id="336" r:id="rId4"/>
    <p:sldId id="337" r:id="rId6"/>
    <p:sldId id="338" r:id="rId7"/>
    <p:sldId id="339" r:id="rId8"/>
    <p:sldId id="341" r:id="rId9"/>
    <p:sldId id="356" r:id="rId10"/>
    <p:sldId id="359" r:id="rId11"/>
    <p:sldId id="281" r:id="rId12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050" userDrawn="1">
          <p15:clr>
            <a:srgbClr val="A4A3A4"/>
          </p15:clr>
        </p15:guide>
        <p15:guide id="2" pos="288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kb1.com" initials="x" lastIdx="3" clrIdx="0"/>
  <p:cmAuthor id="2" name="ww.xkb1.com" initials="w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CCF65"/>
    <a:srgbClr val="76865D"/>
    <a:srgbClr val="D3C640"/>
    <a:srgbClr val="FFD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94" y="-264"/>
      </p:cViewPr>
      <p:guideLst>
        <p:guide orient="horz" pos="2050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commentAuthors" Target="commentAuthors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024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024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3.wav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0" y="1484784"/>
            <a:ext cx="2705100" cy="865188"/>
          </a:xfrm>
          <a:prstGeom prst="round1Rect">
            <a:avLst>
              <a:gd name="adj" fmla="val 48412"/>
            </a:avLst>
          </a:prstGeom>
          <a:solidFill>
            <a:srgbClr val="8DD2EB"/>
          </a:solidFill>
          <a:ln>
            <a:solidFill>
              <a:srgbClr val="8DD2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075" name="Line 10"/>
          <p:cNvSpPr/>
          <p:nvPr/>
        </p:nvSpPr>
        <p:spPr>
          <a:xfrm flipV="1">
            <a:off x="2497138" y="2302346"/>
            <a:ext cx="6480175" cy="26988"/>
          </a:xfrm>
          <a:prstGeom prst="line">
            <a:avLst/>
          </a:prstGeom>
          <a:ln w="57150" cap="flat" cmpd="thinThick">
            <a:solidFill>
              <a:srgbClr val="8DD2EB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eaLnBrk="0" hangingPunct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9"/>
          <p:cNvSpPr/>
          <p:nvPr/>
        </p:nvSpPr>
        <p:spPr>
          <a:xfrm>
            <a:off x="-80804" y="1591146"/>
            <a:ext cx="9319895" cy="711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en-US" altLang="zh-CN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zh-CN" altLang="en-US" sz="3800" b="1" noProof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</a:rPr>
              <a:t>第 七 单元   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 </a:t>
            </a:r>
            <a:r>
              <a:rPr lang="en-US" altLang="zh-CN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100</a:t>
            </a:r>
            <a:r>
              <a:rPr lang="zh-CN" altLang="en-US" sz="3800" b="1" noProof="1"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+mn-ea"/>
              </a:rPr>
              <a:t>以内的加法和减法（二）</a:t>
            </a:r>
            <a:endParaRPr lang="zh-CN" altLang="en-US" sz="3800" b="1" noProof="1"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  <p:sp>
        <p:nvSpPr>
          <p:cNvPr id="3077" name="Oval 5"/>
          <p:cNvSpPr/>
          <p:nvPr/>
        </p:nvSpPr>
        <p:spPr>
          <a:xfrm>
            <a:off x="2878088" y="2996952"/>
            <a:ext cx="685800" cy="685800"/>
          </a:xfrm>
          <a:prstGeom prst="ellipse">
            <a:avLst/>
          </a:prstGeom>
          <a:solidFill>
            <a:srgbClr val="8DD2EB"/>
          </a:solidFill>
          <a:ln w="9525">
            <a:noFill/>
          </a:ln>
        </p:spPr>
        <p:txBody>
          <a:bodyPr wrap="none" anchor="ctr"/>
          <a:lstStyle/>
          <a:p>
            <a:pPr algn="ctr" eaLnBrk="0" hangingPunct="0"/>
            <a:endParaRPr lang="zh-CN" altLang="en-US" dirty="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-231775" y="3032596"/>
            <a:ext cx="9334500" cy="6788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 eaLnBrk="0" hangingPunct="0"/>
            <a:r>
              <a:rPr lang="en-US" altLang="zh-CN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第  </a:t>
            </a:r>
            <a:r>
              <a:rPr lang="en-US" altLang="zh-CN" sz="36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r>
              <a:rPr lang="en-US" altLang="zh-CN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课时   不退位减</a:t>
            </a:r>
            <a:endParaRPr lang="zh-CN" altLang="en-US" sz="36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 descr="正文 (82).jp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930275" y="2003425"/>
            <a:ext cx="3849688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图片 4" descr="正文 (82)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5062538" y="2003425"/>
            <a:ext cx="2786062" cy="23574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3"/>
          <p:cNvGrpSpPr/>
          <p:nvPr/>
        </p:nvGrpSpPr>
        <p:grpSpPr>
          <a:xfrm>
            <a:off x="5280025" y="4730750"/>
            <a:ext cx="3587750" cy="1546225"/>
            <a:chOff x="5725809" y="3836674"/>
            <a:chExt cx="3587775" cy="1546871"/>
          </a:xfrm>
        </p:grpSpPr>
        <p:pic>
          <p:nvPicPr>
            <p:cNvPr id="5125" name="图片 5" descr="正文 (58)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8036590" y="3851280"/>
              <a:ext cx="1276994" cy="1532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圆角矩形标注 6"/>
            <p:cNvSpPr/>
            <p:nvPr/>
          </p:nvSpPr>
          <p:spPr>
            <a:xfrm>
              <a:off x="5725809" y="3836674"/>
              <a:ext cx="2094879" cy="665485"/>
            </a:xfrm>
            <a:prstGeom prst="wedgeRoundRectCallout">
              <a:avLst>
                <a:gd name="adj1" fmla="val 36450"/>
                <a:gd name="adj2" fmla="val 83778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我们赢了！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sp>
        <p:nvSpPr>
          <p:cNvPr id="5127" name="TextBox 7"/>
          <p:cNvSpPr txBox="1"/>
          <p:nvPr/>
        </p:nvSpPr>
        <p:spPr>
          <a:xfrm>
            <a:off x="1241425" y="1077913"/>
            <a:ext cx="4859338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北京比多伦多多得多少票？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10"/>
          <p:cNvGrpSpPr/>
          <p:nvPr/>
        </p:nvGrpSpPr>
        <p:grpSpPr>
          <a:xfrm>
            <a:off x="1073150" y="5002213"/>
            <a:ext cx="3571875" cy="571500"/>
            <a:chOff x="1857331" y="4286256"/>
            <a:chExt cx="3571927" cy="571504"/>
          </a:xfrm>
        </p:grpSpPr>
        <p:sp>
          <p:nvSpPr>
            <p:cNvPr id="5129" name="TextBox 8"/>
            <p:cNvSpPr txBox="1"/>
            <p:nvPr/>
          </p:nvSpPr>
          <p:spPr>
            <a:xfrm>
              <a:off x="1857331" y="4286257"/>
              <a:ext cx="3571927" cy="52322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>
                <a:buFont typeface="Arial" panose="020B0604020202020204" pitchFamily="34" charset="0"/>
                <a:buNone/>
              </a:pPr>
              <a:r>
                <a:rPr lang="en-US" altLang="zh-CN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56 </a:t>
              </a:r>
              <a:r>
                <a: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－</a:t>
              </a:r>
              <a:r>
                <a:rPr lang="en-US" altLang="zh-CN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22 =     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（票）</a:t>
              </a:r>
              <a:r>
                <a:rPr lang="en-US" altLang="zh-CN" sz="2800" b="1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   </a:t>
              </a:r>
              <a:endPara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71856" y="4286256"/>
              <a:ext cx="1000140" cy="57150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5131" name="图片 12" descr="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488" y="933450"/>
            <a:ext cx="704850" cy="75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6"/>
          <p:cNvGrpSpPr/>
          <p:nvPr/>
        </p:nvGrpSpPr>
        <p:grpSpPr>
          <a:xfrm>
            <a:off x="1430338" y="1344613"/>
            <a:ext cx="2857500" cy="3055937"/>
            <a:chOff x="1000100" y="2214554"/>
            <a:chExt cx="2857520" cy="3055641"/>
          </a:xfrm>
        </p:grpSpPr>
        <p:pic>
          <p:nvPicPr>
            <p:cNvPr id="7171" name="图片 1" descr="正文 (71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1000735" y="3269931"/>
              <a:ext cx="1435970" cy="200026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标注 2"/>
            <p:cNvSpPr/>
            <p:nvPr/>
          </p:nvSpPr>
          <p:spPr>
            <a:xfrm>
              <a:off x="1000100" y="2214554"/>
              <a:ext cx="2857520" cy="714380"/>
            </a:xfrm>
            <a:prstGeom prst="wedgeRoundRectCallout">
              <a:avLst>
                <a:gd name="adj1" fmla="val -26733"/>
                <a:gd name="adj2" fmla="val 103822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自己试着算一算。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7"/>
          <p:cNvGrpSpPr/>
          <p:nvPr/>
        </p:nvGrpSpPr>
        <p:grpSpPr>
          <a:xfrm>
            <a:off x="6153150" y="1187450"/>
            <a:ext cx="2217738" cy="3252788"/>
            <a:chOff x="6483363" y="1142984"/>
            <a:chExt cx="2216483" cy="3253128"/>
          </a:xfrm>
        </p:grpSpPr>
        <p:pic>
          <p:nvPicPr>
            <p:cNvPr id="7174" name="图片 3" descr="正文 78)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7485400" y="1395716"/>
              <a:ext cx="1214446" cy="30003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圆角矩形标注 4"/>
            <p:cNvSpPr/>
            <p:nvPr/>
          </p:nvSpPr>
          <p:spPr>
            <a:xfrm>
              <a:off x="6483363" y="1142984"/>
              <a:ext cx="2089165" cy="714380"/>
            </a:xfrm>
            <a:prstGeom prst="wedgeRoundRectCallout">
              <a:avLst>
                <a:gd name="adj1" fmla="val -16532"/>
                <a:gd name="adj2" fmla="val 83145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我这样算：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6" name="流程图: 过程 5"/>
          <p:cNvSpPr/>
          <p:nvPr/>
        </p:nvSpPr>
        <p:spPr>
          <a:xfrm>
            <a:off x="3916363" y="3268663"/>
            <a:ext cx="2428875" cy="1785938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 = 36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= 34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91880" y="406241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grpSp>
        <p:nvGrpSpPr>
          <p:cNvPr id="9218" name="组合 7"/>
          <p:cNvGrpSpPr/>
          <p:nvPr/>
        </p:nvGrpSpPr>
        <p:grpSpPr>
          <a:xfrm>
            <a:off x="269875" y="1419225"/>
            <a:ext cx="3830638" cy="2541588"/>
            <a:chOff x="0" y="1342145"/>
            <a:chExt cx="3830946" cy="2542959"/>
          </a:xfrm>
        </p:grpSpPr>
        <p:pic>
          <p:nvPicPr>
            <p:cNvPr id="9219" name="图片 1" descr="正文 78)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0" y="1643050"/>
              <a:ext cx="1785918" cy="224205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标注 2"/>
            <p:cNvSpPr/>
            <p:nvPr/>
          </p:nvSpPr>
          <p:spPr>
            <a:xfrm>
              <a:off x="2045013" y="1342145"/>
              <a:ext cx="1785933" cy="1000290"/>
            </a:xfrm>
            <a:prstGeom prst="wedgeRoundRectCallout">
              <a:avLst>
                <a:gd name="adj1" fmla="val -43130"/>
                <a:gd name="adj2" fmla="val 72823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还可以这样算：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" name="流程图: 过程 3"/>
          <p:cNvSpPr/>
          <p:nvPr/>
        </p:nvSpPr>
        <p:spPr>
          <a:xfrm>
            <a:off x="2617788" y="3182938"/>
            <a:ext cx="2571750" cy="2000250"/>
          </a:xfrm>
          <a:prstGeom prst="flowChart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20 = 30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－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 = 4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30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＋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4 = 34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5" name="组合 8"/>
          <p:cNvGrpSpPr/>
          <p:nvPr/>
        </p:nvGrpSpPr>
        <p:grpSpPr>
          <a:xfrm>
            <a:off x="5472113" y="1452563"/>
            <a:ext cx="2357437" cy="2976562"/>
            <a:chOff x="6000760" y="1000108"/>
            <a:chExt cx="2357771" cy="2977536"/>
          </a:xfrm>
        </p:grpSpPr>
        <p:pic>
          <p:nvPicPr>
            <p:cNvPr id="9223" name="图片 5" descr="正文 (82)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6837061" y="2118351"/>
              <a:ext cx="1521470" cy="18592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" name="圆角矩形标注 6"/>
            <p:cNvSpPr/>
            <p:nvPr/>
          </p:nvSpPr>
          <p:spPr>
            <a:xfrm>
              <a:off x="6000760" y="1000108"/>
              <a:ext cx="2357454" cy="714380"/>
            </a:xfrm>
            <a:prstGeom prst="wedgeRoundRectCallout">
              <a:avLst>
                <a:gd name="adj1" fmla="val -814"/>
                <a:gd name="adj2" fmla="val 118241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啊！多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34</a:t>
              </a: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票！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2143742" y="2360283"/>
            <a:ext cx="1428760" cy="857256"/>
            <a:chOff x="1500166" y="1857364"/>
            <a:chExt cx="1428760" cy="857256"/>
          </a:xfrm>
          <a:solidFill>
            <a:srgbClr val="FFC000"/>
          </a:solidFill>
        </p:grpSpPr>
        <p:sp>
          <p:nvSpPr>
            <p:cNvPr id="5" name="矩形 4"/>
            <p:cNvSpPr/>
            <p:nvPr/>
          </p:nvSpPr>
          <p:spPr>
            <a:xfrm>
              <a:off x="1500166" y="1857364"/>
              <a:ext cx="714380" cy="8572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十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214546" y="1857364"/>
              <a:ext cx="714380" cy="857256"/>
            </a:xfrm>
            <a:prstGeom prst="rect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个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2286000" y="3289300"/>
            <a:ext cx="250031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5      6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5938" y="3717925"/>
            <a:ext cx="1143000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－ 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6000" y="3717925"/>
            <a:ext cx="250031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2      2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857375" y="4217988"/>
            <a:ext cx="1928813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0" y="4289425"/>
            <a:ext cx="2500313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3      4</a:t>
            </a:r>
            <a:endParaRPr lang="zh-CN" altLang="en-US" sz="28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1272" name="组合 14"/>
          <p:cNvGrpSpPr/>
          <p:nvPr/>
        </p:nvGrpSpPr>
        <p:grpSpPr>
          <a:xfrm>
            <a:off x="5110163" y="1516063"/>
            <a:ext cx="2711450" cy="3071812"/>
            <a:chOff x="5286380" y="2000240"/>
            <a:chExt cx="2711997" cy="3071834"/>
          </a:xfrm>
        </p:grpSpPr>
        <p:sp>
          <p:nvSpPr>
            <p:cNvPr id="3" name="圆角矩形标注 2"/>
            <p:cNvSpPr/>
            <p:nvPr/>
          </p:nvSpPr>
          <p:spPr>
            <a:xfrm>
              <a:off x="5286380" y="2000240"/>
              <a:ext cx="2500817" cy="642942"/>
            </a:xfrm>
            <a:prstGeom prst="wedgeRoundRectCallout">
              <a:avLst>
                <a:gd name="adj1" fmla="val -1958"/>
                <a:gd name="adj2" fmla="val 115260"/>
                <a:gd name="adj3" fmla="val 16667"/>
              </a:avLst>
            </a:prstGeom>
            <a:solidFill>
              <a:srgbClr val="FF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用竖式这样算</a:t>
              </a: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+mn-ea"/>
                  <a:cs typeface="Times New Roman" panose="02020603050405020304" pitchFamily="18" charset="0"/>
                </a:rPr>
                <a:t>:</a:t>
              </a: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Times New Roman" panose="02020603050405020304" pitchFamily="18" charset="0"/>
              </a:endParaRPr>
            </a:p>
          </p:txBody>
        </p:sp>
        <p:pic>
          <p:nvPicPr>
            <p:cNvPr id="11274" name="图片 13" descr="3.png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072198" y="3214686"/>
              <a:ext cx="1926179" cy="18573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>
          <a:xfrm flipH="1">
            <a:off x="636588" y="527050"/>
            <a:ext cx="4927600" cy="2076450"/>
            <a:chOff x="4143372" y="-106680"/>
            <a:chExt cx="4926968" cy="2076450"/>
          </a:xfrm>
        </p:grpSpPr>
        <p:pic>
          <p:nvPicPr>
            <p:cNvPr id="13315" name="Picture 2" descr="正文 (2)3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6941819" y="-106680"/>
              <a:ext cx="2128521" cy="20764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9" name="AutoShape 3"/>
            <p:cNvSpPr/>
            <p:nvPr/>
          </p:nvSpPr>
          <p:spPr>
            <a:xfrm flipH="1" flipV="1">
              <a:off x="4143372" y="928670"/>
              <a:ext cx="2786082" cy="785818"/>
            </a:xfrm>
            <a:prstGeom prst="wedgeRoundRectCallout">
              <a:avLst>
                <a:gd name="adj1" fmla="val -52329"/>
                <a:gd name="adj2" fmla="val 75125"/>
                <a:gd name="adj3" fmla="val 16667"/>
              </a:avLst>
            </a:prstGeom>
            <a:solidFill>
              <a:srgbClr val="FFFFCC"/>
            </a:solidFill>
            <a:ln w="9525">
              <a:solidFill>
                <a:schemeClr val="accent6">
                  <a:lumMod val="75000"/>
                </a:schemeClr>
              </a:solidFill>
            </a:ln>
          </p:spPr>
          <p:txBody>
            <a:bodyPr rot="10800000" wrap="none" anchor="ctr"/>
            <a:lstStyle/>
            <a:p>
              <a:pPr lvl="0" algn="ctr" eaLnBrk="1" fontAlgn="base" hangingPunct="1"/>
              <a:r>
                <a:rPr lang="zh-CN" altLang="en-US" sz="2800" b="1" strike="noStrike" noProof="1"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用竖式算一算。</a:t>
              </a:r>
              <a:endParaRPr lang="zh-CN" altLang="en-US" sz="2800" b="1" strike="noStrike" noProof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17" name="Text Box 4"/>
          <p:cNvSpPr txBox="1"/>
          <p:nvPr/>
        </p:nvSpPr>
        <p:spPr>
          <a:xfrm>
            <a:off x="857250" y="2994025"/>
            <a:ext cx="73485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36－14 =           79－48 =            85－65 =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1042988" y="3930650"/>
            <a:ext cx="1471612" cy="17986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3  6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－   1  4  </a:t>
            </a:r>
            <a:endParaRPr lang="zh-CN" altLang="en-US" sz="28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2482850" y="2997200"/>
            <a:ext cx="66833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3562350" y="4003675"/>
            <a:ext cx="1471613" cy="181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7  9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－   4  8  </a:t>
            </a:r>
            <a:endParaRPr lang="zh-CN" altLang="en-US" sz="28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3  1</a:t>
            </a:r>
            <a:endParaRPr lang="zh-CN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5075238" y="2994025"/>
            <a:ext cx="668337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31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1" name="Text Box 9"/>
          <p:cNvSpPr txBox="1"/>
          <p:nvPr/>
        </p:nvSpPr>
        <p:spPr>
          <a:xfrm>
            <a:off x="6299200" y="4002088"/>
            <a:ext cx="1471613" cy="179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8  5</a:t>
            </a:r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－   6  5  </a:t>
            </a:r>
            <a:endParaRPr lang="zh-CN" altLang="en-US" sz="2800" b="1" u="sng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2  0</a:t>
            </a:r>
            <a:endParaRPr lang="zh-CN" altLang="en-US" sz="2800" b="1" u="sng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/>
            <a:endParaRPr lang="zh-CN" altLang="en-US" sz="28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82" name="Text Box 10"/>
          <p:cNvSpPr txBox="1"/>
          <p:nvPr/>
        </p:nvSpPr>
        <p:spPr>
          <a:xfrm>
            <a:off x="7904163" y="2998788"/>
            <a:ext cx="668337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zh-CN" alt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 bldLvl="0"/>
      <p:bldP spid="3078" grpId="0" bldLvl="0"/>
      <p:bldP spid="3079" grpId="0" bldLvl="0"/>
      <p:bldP spid="3080" grpId="0" bldLvl="0"/>
      <p:bldP spid="3081" grpId="0" bldLvl="0"/>
      <p:bldP spid="308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Line 3"/>
          <p:cNvSpPr/>
          <p:nvPr/>
        </p:nvSpPr>
        <p:spPr>
          <a:xfrm flipH="1">
            <a:off x="1863725" y="4951413"/>
            <a:ext cx="576263" cy="5032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5" name="Line 4"/>
          <p:cNvSpPr/>
          <p:nvPr/>
        </p:nvSpPr>
        <p:spPr>
          <a:xfrm>
            <a:off x="1863725" y="4951413"/>
            <a:ext cx="576263" cy="5032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6" name="Line 5"/>
          <p:cNvSpPr/>
          <p:nvPr/>
        </p:nvSpPr>
        <p:spPr>
          <a:xfrm>
            <a:off x="4240213" y="5094288"/>
            <a:ext cx="287337" cy="2873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7" name="Line 6"/>
          <p:cNvSpPr/>
          <p:nvPr/>
        </p:nvSpPr>
        <p:spPr>
          <a:xfrm flipH="1">
            <a:off x="4527550" y="4878388"/>
            <a:ext cx="576263" cy="5032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8" name="Line 7"/>
          <p:cNvSpPr/>
          <p:nvPr/>
        </p:nvSpPr>
        <p:spPr>
          <a:xfrm flipH="1">
            <a:off x="6786563" y="4878388"/>
            <a:ext cx="576262" cy="5032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319" name="Line 8"/>
          <p:cNvSpPr/>
          <p:nvPr/>
        </p:nvSpPr>
        <p:spPr>
          <a:xfrm>
            <a:off x="6786563" y="4878388"/>
            <a:ext cx="576262" cy="503237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3320" name="Group 9"/>
          <p:cNvGrpSpPr/>
          <p:nvPr/>
        </p:nvGrpSpPr>
        <p:grpSpPr>
          <a:xfrm>
            <a:off x="838200" y="2525713"/>
            <a:ext cx="7178675" cy="2138362"/>
            <a:chOff x="0" y="0"/>
            <a:chExt cx="4522" cy="1347"/>
          </a:xfrm>
        </p:grpSpPr>
        <p:sp>
          <p:nvSpPr>
            <p:cNvPr id="14345" name="Text Box 10"/>
            <p:cNvSpPr/>
            <p:nvPr/>
          </p:nvSpPr>
          <p:spPr>
            <a:xfrm>
              <a:off x="0" y="0"/>
              <a:ext cx="4522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sym typeface="宋体" panose="02010600030101010101" pitchFamily="2" charset="-122"/>
                </a:rPr>
                <a:t>      你能看出下面哪道题做错了吗？为什么？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6" name="Text Box 11"/>
            <p:cNvSpPr/>
            <p:nvPr/>
          </p:nvSpPr>
          <p:spPr>
            <a:xfrm>
              <a:off x="523" y="480"/>
              <a:ext cx="629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4  8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3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lvl="0" indent="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1  8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7" name="Line 12"/>
            <p:cNvSpPr/>
            <p:nvPr/>
          </p:nvSpPr>
          <p:spPr>
            <a:xfrm>
              <a:off x="432" y="1027"/>
              <a:ext cx="665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48" name="Text Box 13"/>
            <p:cNvSpPr/>
            <p:nvPr/>
          </p:nvSpPr>
          <p:spPr>
            <a:xfrm>
              <a:off x="3696" y="480"/>
              <a:ext cx="622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457200" lvl="0" indent="-457200" eaLnBrk="0" hangingPunct="0">
                <a:buAutoNum type="arabicPlain" startAt="6"/>
              </a:pPr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457200" lvl="0" indent="-45720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2   2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457200" lvl="0" indent="-45720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8   9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49" name="Line 14"/>
            <p:cNvSpPr/>
            <p:nvPr/>
          </p:nvSpPr>
          <p:spPr>
            <a:xfrm>
              <a:off x="1867" y="1030"/>
              <a:ext cx="81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50" name="Text Box 15"/>
            <p:cNvSpPr/>
            <p:nvPr/>
          </p:nvSpPr>
          <p:spPr>
            <a:xfrm>
              <a:off x="2110" y="483"/>
              <a:ext cx="674" cy="8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marL="457200" lvl="0" indent="-457200" eaLnBrk="0" hangingPunct="0">
                <a:buAutoNum type="arabicPlain" startAt="5"/>
              </a:pPr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9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457200" lvl="0" indent="-457200" eaLnBrk="0" hangingPunct="0">
                <a:buAutoNum type="arabicPlain" startAt="3"/>
              </a:pPr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7  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457200" lvl="0" indent="-457200" eaLnBrk="0" hangingPunc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2   2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1" name="Line 16"/>
            <p:cNvSpPr/>
            <p:nvPr/>
          </p:nvSpPr>
          <p:spPr>
            <a:xfrm>
              <a:off x="3455" y="1030"/>
              <a:ext cx="817" cy="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352" name="Text Box 17"/>
            <p:cNvSpPr/>
            <p:nvPr/>
          </p:nvSpPr>
          <p:spPr>
            <a:xfrm>
              <a:off x="379" y="729"/>
              <a:ext cx="34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－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3" name="Text Box 18"/>
            <p:cNvSpPr/>
            <p:nvPr/>
          </p:nvSpPr>
          <p:spPr>
            <a:xfrm>
              <a:off x="1867" y="730"/>
              <a:ext cx="34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－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54" name="Text Box 19"/>
            <p:cNvSpPr/>
            <p:nvPr/>
          </p:nvSpPr>
          <p:spPr>
            <a:xfrm>
              <a:off x="3408" y="730"/>
              <a:ext cx="341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/>
              <a:r>
                <a:rPr lang="zh-CN" altLang="en-US" sz="2800" dirty="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－</a:t>
              </a:r>
              <a:endPara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3331" name="Text Box 20"/>
          <p:cNvSpPr/>
          <p:nvPr/>
        </p:nvSpPr>
        <p:spPr>
          <a:xfrm>
            <a:off x="1420813" y="1720850"/>
            <a:ext cx="22606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en-US" altLang="zh-CN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1.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做一做：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56" name="直线连接符 21"/>
          <p:cNvSpPr/>
          <p:nvPr/>
        </p:nvSpPr>
        <p:spPr>
          <a:xfrm flipV="1">
            <a:off x="395288" y="1341438"/>
            <a:ext cx="2071687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bevel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57" name="同侧圆角矩形 25"/>
          <p:cNvSpPr/>
          <p:nvPr/>
        </p:nvSpPr>
        <p:spPr>
          <a:xfrm>
            <a:off x="468313" y="765175"/>
            <a:ext cx="2000250" cy="517525"/>
          </a:xfrm>
          <a:custGeom>
            <a:avLst/>
            <a:gdLst>
              <a:gd name="txL" fmla="*/ 0 w 2000250"/>
              <a:gd name="txT" fmla="*/ 0 h 517525"/>
              <a:gd name="txR" fmla="*/ 2000250 w 2000250"/>
              <a:gd name="txB" fmla="*/ 517525 h 517525"/>
            </a:gdLst>
            <a:ahLst/>
            <a:cxnLst>
              <a:cxn ang="0">
                <a:pos x="2000250" y="258763"/>
              </a:cxn>
              <a:cxn ang="0">
                <a:pos x="1000125" y="517525"/>
              </a:cxn>
              <a:cxn ang="0">
                <a:pos x="0" y="258763"/>
              </a:cxn>
              <a:cxn ang="0">
                <a:pos x="1000125" y="0"/>
              </a:cxn>
            </a:cxnLst>
            <a:rect l="txL" t="txT" r="txR" b="txB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>
                  <a:alpha val="100000"/>
                </a:srgbClr>
              </a:gs>
              <a:gs pos="35001">
                <a:srgbClr val="DAE7FF">
                  <a:alpha val="100000"/>
                </a:srgbClr>
              </a:gs>
              <a:gs pos="100000">
                <a:srgbClr val="F0F5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典题精讲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8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>
                                      <p:cBhvr>
                                        <p:cTn id="31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3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4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/>
      <p:bldP spid="13315" grpId="0" bldLvl="0" animBg="1"/>
      <p:bldP spid="13316" grpId="0" bldLvl="0" animBg="1"/>
      <p:bldP spid="13317" grpId="0" bldLvl="0" animBg="1"/>
      <p:bldP spid="13318" grpId="0" bldLvl="0" animBg="1"/>
      <p:bldP spid="13319" grpId="0" bldLvl="0" animBg="1"/>
      <p:bldP spid="13331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/>
          <p:nvPr/>
        </p:nvSpPr>
        <p:spPr>
          <a:xfrm>
            <a:off x="927100" y="1554163"/>
            <a:ext cx="7191375" cy="1030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lnSpc>
                <a:spcPct val="110000"/>
              </a:lnSpc>
            </a:pPr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2. 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大猴子摘了65个桃子，送了23个给小猴子后，大猴子还剩下几个桃子？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2" name="Picture 5" descr="hz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7625" y="2644775"/>
            <a:ext cx="3816350" cy="25860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9" name="Text Box 4"/>
          <p:cNvSpPr/>
          <p:nvPr/>
        </p:nvSpPr>
        <p:spPr>
          <a:xfrm>
            <a:off x="1333500" y="5370513"/>
            <a:ext cx="30829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65 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－ 2</a:t>
            </a:r>
            <a:r>
              <a:rPr lang="en-US" altLang="x-none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3 =</a:t>
            </a:r>
            <a:endParaRPr lang="en-US" altLang="x-none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6390" name="Text Box 4"/>
          <p:cNvSpPr/>
          <p:nvPr/>
        </p:nvSpPr>
        <p:spPr>
          <a:xfrm>
            <a:off x="3506788" y="5370513"/>
            <a:ext cx="3082925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en-US" altLang="x-none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42(</a:t>
            </a:r>
            <a:r>
              <a:rPr lang="zh-CN" altLang="en-US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</a:t>
            </a:r>
            <a:r>
              <a:rPr lang="en-US" altLang="x-none" sz="32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)</a:t>
            </a:r>
            <a:endParaRPr lang="en-US" altLang="x-none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6391" name="Text Box 4"/>
          <p:cNvSpPr/>
          <p:nvPr/>
        </p:nvSpPr>
        <p:spPr>
          <a:xfrm>
            <a:off x="1262063" y="5876925"/>
            <a:ext cx="5832475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答：大猴子还剩下</a:t>
            </a:r>
            <a:r>
              <a:rPr lang="en-US" altLang="x-none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Calibri" panose="020F0502020204030204" pitchFamily="34" charset="0"/>
              </a:rPr>
              <a:t>42</a:t>
            </a:r>
            <a:r>
              <a:rPr lang="zh-CN" altLang="en-US" sz="280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个桃子</a:t>
            </a:r>
            <a:r>
              <a:rPr lang="zh-CN" altLang="en-US" sz="3200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 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67" name="同侧圆角矩形 25"/>
          <p:cNvSpPr/>
          <p:nvPr/>
        </p:nvSpPr>
        <p:spPr>
          <a:xfrm>
            <a:off x="468313" y="765175"/>
            <a:ext cx="2000250" cy="517525"/>
          </a:xfrm>
          <a:custGeom>
            <a:avLst/>
            <a:gdLst>
              <a:gd name="txL" fmla="*/ 0 w 2000250"/>
              <a:gd name="txT" fmla="*/ 0 h 517525"/>
              <a:gd name="txR" fmla="*/ 2000250 w 2000250"/>
              <a:gd name="txB" fmla="*/ 517525 h 517525"/>
            </a:gdLst>
            <a:ahLst/>
            <a:cxnLst>
              <a:cxn ang="0">
                <a:pos x="2000250" y="258763"/>
              </a:cxn>
              <a:cxn ang="0">
                <a:pos x="1000125" y="517525"/>
              </a:cxn>
              <a:cxn ang="0">
                <a:pos x="0" y="258763"/>
              </a:cxn>
              <a:cxn ang="0">
                <a:pos x="1000125" y="0"/>
              </a:cxn>
            </a:cxnLst>
            <a:rect l="txL" t="txT" r="txR" b="txB"/>
            <a:pathLst>
              <a:path w="2000250" h="517525">
                <a:moveTo>
                  <a:pt x="86256" y="0"/>
                </a:moveTo>
                <a:lnTo>
                  <a:pt x="1913994" y="0"/>
                </a:lnTo>
                <a:lnTo>
                  <a:pt x="1913993" y="0"/>
                </a:lnTo>
                <a:cubicBezTo>
                  <a:pt x="1961631" y="0"/>
                  <a:pt x="2000250" y="38618"/>
                  <a:pt x="2000250" y="86256"/>
                </a:cubicBezTo>
                <a:lnTo>
                  <a:pt x="2000250" y="517525"/>
                </a:lnTo>
                <a:lnTo>
                  <a:pt x="0" y="517525"/>
                </a:lnTo>
                <a:lnTo>
                  <a:pt x="0" y="86256"/>
                </a:lnTo>
                <a:cubicBezTo>
                  <a:pt x="0" y="38618"/>
                  <a:pt x="38618" y="0"/>
                  <a:pt x="86255" y="0"/>
                </a:cubicBezTo>
                <a:close/>
              </a:path>
            </a:pathLst>
          </a:custGeom>
          <a:gradFill rotWithShape="1">
            <a:gsLst>
              <a:gs pos="0">
                <a:srgbClr val="CCDEFF">
                  <a:alpha val="100000"/>
                </a:srgbClr>
              </a:gs>
              <a:gs pos="35001">
                <a:srgbClr val="DAE7FF">
                  <a:alpha val="100000"/>
                </a:srgbClr>
              </a:gs>
              <a:gs pos="100000">
                <a:srgbClr val="F0F5FF">
                  <a:alpha val="100000"/>
                </a:srgbClr>
              </a:gs>
            </a:gsLst>
            <a:lin ang="5400000" scaled="1"/>
            <a:tileRect/>
          </a:gradFill>
          <a:ln w="9525">
            <a:noFill/>
          </a:ln>
        </p:spPr>
        <p:txBody>
          <a:bodyPr anchor="ctr"/>
          <a:lstStyle/>
          <a:p>
            <a:pPr lvl="0" indent="0" algn="ctr"/>
            <a:r>
              <a:rPr lang="zh-CN" altLang="en-US" sz="30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华文新魏" panose="02010800040101010101" pitchFamily="2" charset="-122"/>
              </a:rPr>
              <a:t>典题精讲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8" name="直线连接符 21"/>
          <p:cNvSpPr/>
          <p:nvPr/>
        </p:nvSpPr>
        <p:spPr>
          <a:xfrm flipV="1">
            <a:off x="395288" y="1341438"/>
            <a:ext cx="2071687" cy="6350"/>
          </a:xfrm>
          <a:prstGeom prst="line">
            <a:avLst/>
          </a:prstGeom>
          <a:ln w="38100" cap="flat" cmpd="sng">
            <a:solidFill>
              <a:srgbClr val="93B3D7"/>
            </a:solidFill>
            <a:prstDash val="dash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1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2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/>
      <p:bldP spid="16389" grpId="0" bldLvl="0"/>
      <p:bldP spid="16390" grpId="0" bldLvl="0"/>
      <p:bldP spid="16391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5" descr="未标题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0763" y="2667000"/>
            <a:ext cx="5105400" cy="1263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0b25296a-610d-46a2-ba59-62790d182f4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全屏显示(4:3)</PresentationFormat>
  <Paragraphs>110</Paragraphs>
  <Slides>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微软雅黑</vt:lpstr>
      <vt:lpstr>黑体</vt:lpstr>
      <vt:lpstr>Times New Roman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8</cp:revision>
  <dcterms:created xsi:type="dcterms:W3CDTF">2015-01-08T02:46:00Z</dcterms:created>
  <dcterms:modified xsi:type="dcterms:W3CDTF">2023-01-29T09:35:21Z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5EFC95FB3E8D42DFBC491904CE054DBA</vt:lpwstr>
  </property>
</Properties>
</file>