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42" r:id="rId4"/>
    <p:sldId id="343" r:id="rId6"/>
    <p:sldId id="351" r:id="rId7"/>
    <p:sldId id="352" r:id="rId8"/>
    <p:sldId id="354" r:id="rId9"/>
    <p:sldId id="344" r:id="rId10"/>
    <p:sldId id="345" r:id="rId11"/>
    <p:sldId id="350" r:id="rId12"/>
    <p:sldId id="346" r:id="rId13"/>
    <p:sldId id="347" r:id="rId14"/>
    <p:sldId id="348" r:id="rId15"/>
    <p:sldId id="340" r:id="rId16"/>
    <p:sldId id="349" r:id="rId17"/>
    <p:sldId id="360" r:id="rId18"/>
    <p:sldId id="361" r:id="rId19"/>
    <p:sldId id="281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  <p:cmAuthor id="1" name="ww.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F65"/>
    <a:srgbClr val="76865D"/>
    <a:srgbClr val="D3C640"/>
    <a:srgbClr val="FFD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EB7423C-8996-4D25-A406-3D1774DEE96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B3F1056-9E9C-4363-9B73-90AE73DF35B5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BD0502-5A8C-450A-A113-653C0E49F107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BB57C24-7590-4B7B-BFD8-8B32D64587AE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7423C-8996-4D25-A406-3D1774DEE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C1D4837-6F15-44D1-A6E9-90B39C5040BB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91DB25-0501-43DD-AC6C-318EB036A288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BE5C16F-444C-4AEC-862B-D91B2B73837D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C7ACE7-1E13-4752-B768-0F70A69DDA58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CBBF2E-6BB0-409E-B313-558079E87C3F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CF8F7FE-AC99-4615-9833-D480BC234E9D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556792"/>
            <a:ext cx="2705100" cy="865187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2497138" y="2374354"/>
            <a:ext cx="6480175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80963" y="1663154"/>
            <a:ext cx="9320213" cy="711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七 单元   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以内的加法和减法（二）</a:t>
            </a:r>
            <a:endParaRPr lang="zh-CN" altLang="en-US" sz="3800" b="1" noProof="1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253805" y="314096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108520" y="3164780"/>
            <a:ext cx="93345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课时   退位减</a:t>
            </a:r>
            <a:endParaRPr lang="zh-CN" altLang="en-US" sz="36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 descr="正文 (87)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050" y="1417638"/>
            <a:ext cx="70866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组合 6"/>
          <p:cNvGrpSpPr/>
          <p:nvPr/>
        </p:nvGrpSpPr>
        <p:grpSpPr bwMode="auto">
          <a:xfrm>
            <a:off x="500063" y="644525"/>
            <a:ext cx="7429500" cy="752475"/>
            <a:chOff x="213965" y="357166"/>
            <a:chExt cx="7429869" cy="752580"/>
          </a:xfrm>
        </p:grpSpPr>
        <p:sp>
          <p:nvSpPr>
            <p:cNvPr id="16388" name="TextBox 4"/>
            <p:cNvSpPr txBox="1">
              <a:spLocks noChangeArrowheads="1"/>
            </p:cNvSpPr>
            <p:nvPr/>
          </p:nvSpPr>
          <p:spPr bwMode="auto">
            <a:xfrm>
              <a:off x="785786" y="500042"/>
              <a:ext cx="685804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/>
                <a:t>一辆大客车比一辆中巴车多载客多少人？</a:t>
              </a:r>
              <a:endParaRPr lang="zh-CN" altLang="en-US" sz="2800" b="1"/>
            </a:p>
          </p:txBody>
        </p:sp>
        <p:pic>
          <p:nvPicPr>
            <p:cNvPr id="16389" name="图片 5" descr="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3965" y="357166"/>
              <a:ext cx="704948" cy="752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9"/>
          <p:cNvGrpSpPr/>
          <p:nvPr/>
        </p:nvGrpSpPr>
        <p:grpSpPr bwMode="auto">
          <a:xfrm>
            <a:off x="925513" y="3571875"/>
            <a:ext cx="4357687" cy="646113"/>
            <a:chOff x="1643023" y="3500438"/>
            <a:chExt cx="4357718" cy="646331"/>
          </a:xfrm>
        </p:grpSpPr>
        <p:sp>
          <p:nvSpPr>
            <p:cNvPr id="16391" name="TextBox 7"/>
            <p:cNvSpPr txBox="1">
              <a:spLocks noChangeArrowheads="1"/>
            </p:cNvSpPr>
            <p:nvPr/>
          </p:nvSpPr>
          <p:spPr bwMode="auto">
            <a:xfrm>
              <a:off x="1643023" y="3500438"/>
              <a:ext cx="435771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42 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27 =              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（人）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92" name="TextBox 8"/>
            <p:cNvSpPr txBox="1">
              <a:spLocks noChangeArrowheads="1"/>
            </p:cNvSpPr>
            <p:nvPr/>
          </p:nvSpPr>
          <p:spPr bwMode="auto">
            <a:xfrm>
              <a:off x="3714744" y="3500438"/>
              <a:ext cx="1000132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>
                <a:latin typeface="Calibri" panose="020F0502020204030204" pitchFamily="34" charset="0"/>
              </a:endParaRPr>
            </a:p>
            <a:p>
              <a:endParaRPr lang="zh-CN" altLang="en-US"/>
            </a:p>
          </p:txBody>
        </p:sp>
      </p:grpSp>
      <p:sp>
        <p:nvSpPr>
          <p:cNvPr id="2053" name="TextBox 10"/>
          <p:cNvSpPr txBox="1">
            <a:spLocks noChangeArrowheads="1"/>
          </p:cNvSpPr>
          <p:nvPr/>
        </p:nvSpPr>
        <p:spPr bwMode="auto">
          <a:xfrm>
            <a:off x="3140075" y="3643313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2282825" y="4643438"/>
            <a:ext cx="2214563" cy="954087"/>
            <a:chOff x="3357544" y="4572008"/>
            <a:chExt cx="2214578" cy="954107"/>
          </a:xfrm>
        </p:grpSpPr>
        <p:sp>
          <p:nvSpPr>
            <p:cNvPr id="16395" name="TextBox 11"/>
            <p:cNvSpPr txBox="1">
              <a:spLocks noChangeArrowheads="1"/>
            </p:cNvSpPr>
            <p:nvPr/>
          </p:nvSpPr>
          <p:spPr bwMode="auto">
            <a:xfrm>
              <a:off x="3357544" y="4572008"/>
              <a:ext cx="221457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4   2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2   7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500420" y="5500714"/>
              <a:ext cx="157163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9"/>
          <p:cNvGrpSpPr/>
          <p:nvPr/>
        </p:nvGrpSpPr>
        <p:grpSpPr bwMode="auto">
          <a:xfrm>
            <a:off x="4813300" y="4424363"/>
            <a:ext cx="3867150" cy="1755775"/>
            <a:chOff x="5154299" y="4491683"/>
            <a:chExt cx="3867781" cy="1755784"/>
          </a:xfrm>
        </p:grpSpPr>
        <p:pic>
          <p:nvPicPr>
            <p:cNvPr id="16398" name="图片 17" descr="正文 (58)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777481" y="4753302"/>
              <a:ext cx="1244599" cy="1494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圆角矩形标注 18"/>
            <p:cNvSpPr/>
            <p:nvPr/>
          </p:nvSpPr>
          <p:spPr>
            <a:xfrm>
              <a:off x="5154299" y="4491683"/>
              <a:ext cx="2357823" cy="1285882"/>
            </a:xfrm>
            <a:prstGeom prst="wedgeRoundRectCallout">
              <a:avLst>
                <a:gd name="adj1" fmla="val 59898"/>
                <a:gd name="adj2" fmla="val 45036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个位上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减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不够减，向十位借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925763" y="42148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Calibri" panose="020F0502020204030204" pitchFamily="34" charset="0"/>
              </a:rPr>
              <a:t>.</a:t>
            </a:r>
            <a:endParaRPr lang="zh-CN" altLang="en-US" sz="3200" b="1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82888" y="5572125"/>
            <a:ext cx="107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1   5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3"/>
          <p:cNvGrpSpPr/>
          <p:nvPr/>
        </p:nvGrpSpPr>
        <p:grpSpPr bwMode="auto">
          <a:xfrm>
            <a:off x="984250" y="792163"/>
            <a:ext cx="6062663" cy="1978025"/>
            <a:chOff x="43815" y="109855"/>
            <a:chExt cx="6062350" cy="1978039"/>
          </a:xfrm>
        </p:grpSpPr>
        <p:pic>
          <p:nvPicPr>
            <p:cNvPr id="18435" name="图片 1" descr="正文 (71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815" y="109855"/>
              <a:ext cx="1200151" cy="1978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1428044" y="428944"/>
              <a:ext cx="4678121" cy="571504"/>
            </a:xfrm>
            <a:prstGeom prst="wedgeRoundRectCallout">
              <a:avLst>
                <a:gd name="adj1" fmla="val -58091"/>
                <a:gd name="adj2" fmla="val 78414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42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减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可以怎样口算呢？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358775" y="2917825"/>
            <a:ext cx="3714750" cy="2697163"/>
            <a:chOff x="0" y="2571744"/>
            <a:chExt cx="3714744" cy="2696785"/>
          </a:xfrm>
        </p:grpSpPr>
        <p:pic>
          <p:nvPicPr>
            <p:cNvPr id="18438" name="图片 4" descr="正文 (93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2714620"/>
              <a:ext cx="1571636" cy="255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1571622" y="2571744"/>
              <a:ext cx="2143122" cy="642848"/>
            </a:xfrm>
            <a:prstGeom prst="wedgeRoundRectCallout">
              <a:avLst>
                <a:gd name="adj1" fmla="val -53712"/>
                <a:gd name="adj2" fmla="val 68092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可以这样算：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151063" y="4491038"/>
            <a:ext cx="2357437" cy="10779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 = 22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= 15 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5" name="组合 11"/>
          <p:cNvGrpSpPr/>
          <p:nvPr/>
        </p:nvGrpSpPr>
        <p:grpSpPr bwMode="auto">
          <a:xfrm>
            <a:off x="5556250" y="2659063"/>
            <a:ext cx="3284538" cy="2305050"/>
            <a:chOff x="5357818" y="1591932"/>
            <a:chExt cx="3285593" cy="2303797"/>
          </a:xfrm>
        </p:grpSpPr>
        <p:pic>
          <p:nvPicPr>
            <p:cNvPr id="18442" name="图片 9" descr="正文 (8)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967905" y="1591932"/>
              <a:ext cx="1675506" cy="2303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5357818" y="1856900"/>
              <a:ext cx="1786512" cy="571189"/>
            </a:xfrm>
            <a:prstGeom prst="wedgeRoundRectCallout">
              <a:avLst>
                <a:gd name="adj1" fmla="val 57083"/>
                <a:gd name="adj2" fmla="val 91031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我这样算：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80000" y="4491038"/>
            <a:ext cx="2357438" cy="10779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 = 12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= 15 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4"/>
          <p:cNvGrpSpPr/>
          <p:nvPr/>
        </p:nvGrpSpPr>
        <p:grpSpPr bwMode="auto">
          <a:xfrm>
            <a:off x="3019425" y="1463675"/>
            <a:ext cx="4957763" cy="2243138"/>
            <a:chOff x="3736334" y="1401737"/>
            <a:chExt cx="4958114" cy="2243410"/>
          </a:xfrm>
        </p:grpSpPr>
        <p:pic>
          <p:nvPicPr>
            <p:cNvPr id="20483" name="图片 1" descr="正文 (93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65688" y="1808170"/>
              <a:ext cx="1428760" cy="183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3736334" y="1401737"/>
              <a:ext cx="3621344" cy="768443"/>
            </a:xfrm>
            <a:prstGeom prst="wedgeRoundRectCallout">
              <a:avLst>
                <a:gd name="adj1" fmla="val 57083"/>
                <a:gd name="adj2" fmla="val 91031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聪聪为什么加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呢？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07704" y="2996952"/>
            <a:ext cx="4357688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因为他减得是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算一算_两位数减两位数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6600" y="1266825"/>
            <a:ext cx="7500938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265238" y="5313363"/>
            <a:ext cx="1079500" cy="64293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2862263" y="5576888"/>
            <a:ext cx="242887" cy="279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3556000" y="5313363"/>
            <a:ext cx="1081088" cy="64293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7" name="矩形 6"/>
          <p:cNvSpPr/>
          <p:nvPr/>
        </p:nvSpPr>
        <p:spPr>
          <a:xfrm>
            <a:off x="5551488" y="5307013"/>
            <a:ext cx="1079500" cy="64293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2535" name="Text Box 2"/>
          <p:cNvSpPr txBox="1">
            <a:spLocks noChangeArrowheads="1"/>
          </p:cNvSpPr>
          <p:nvPr/>
        </p:nvSpPr>
        <p:spPr bwMode="auto">
          <a:xfrm>
            <a:off x="731838" y="658813"/>
            <a:ext cx="1812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Times New Roman" panose="02020603050405020304" pitchFamily="18" charset="0"/>
              </a:rPr>
              <a:t>练一练：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放砝码_两位数减两位数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1625" y="1423988"/>
            <a:ext cx="8447088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099050" y="3673475"/>
            <a:ext cx="496888" cy="730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>
            <a:off x="3060700" y="2462213"/>
            <a:ext cx="704850" cy="10271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3171825" y="3749675"/>
            <a:ext cx="495300" cy="73183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8096250" y="2484438"/>
            <a:ext cx="704850" cy="10271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7" name="矩形 6"/>
          <p:cNvSpPr/>
          <p:nvPr/>
        </p:nvSpPr>
        <p:spPr>
          <a:xfrm>
            <a:off x="4505325" y="3695700"/>
            <a:ext cx="495300" cy="730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8" name="矩形 7"/>
          <p:cNvSpPr/>
          <p:nvPr/>
        </p:nvSpPr>
        <p:spPr>
          <a:xfrm>
            <a:off x="3028950" y="4587875"/>
            <a:ext cx="704850" cy="10287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" name="矩形 8"/>
          <p:cNvSpPr/>
          <p:nvPr/>
        </p:nvSpPr>
        <p:spPr>
          <a:xfrm>
            <a:off x="3787775" y="3684588"/>
            <a:ext cx="496888" cy="730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1" name="矩形 10"/>
          <p:cNvSpPr/>
          <p:nvPr/>
        </p:nvSpPr>
        <p:spPr>
          <a:xfrm>
            <a:off x="8062913" y="4721225"/>
            <a:ext cx="704850" cy="102711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3563" name="Text Box 2"/>
          <p:cNvSpPr txBox="1">
            <a:spLocks noChangeArrowheads="1"/>
          </p:cNvSpPr>
          <p:nvPr/>
        </p:nvSpPr>
        <p:spPr bwMode="auto">
          <a:xfrm>
            <a:off x="731838" y="658813"/>
            <a:ext cx="1812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Times New Roman" panose="02020603050405020304" pitchFamily="18" charset="0"/>
              </a:rPr>
              <a:t>练一练：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/>
          <p:nvPr/>
        </p:nvGrpSpPr>
        <p:grpSpPr bwMode="auto">
          <a:xfrm>
            <a:off x="334963" y="522288"/>
            <a:ext cx="3571875" cy="752475"/>
            <a:chOff x="428596" y="357166"/>
            <a:chExt cx="3571900" cy="752580"/>
          </a:xfrm>
        </p:grpSpPr>
        <p:pic>
          <p:nvPicPr>
            <p:cNvPr id="24579" name="图片 1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28596" y="357166"/>
              <a:ext cx="704948" cy="752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0" name="TextBox 2"/>
            <p:cNvSpPr txBox="1">
              <a:spLocks noChangeArrowheads="1"/>
            </p:cNvSpPr>
            <p:nvPr/>
          </p:nvSpPr>
          <p:spPr bwMode="auto">
            <a:xfrm>
              <a:off x="1071538" y="500042"/>
              <a:ext cx="29289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Calibri" panose="020F0502020204030204" pitchFamily="34" charset="0"/>
                </a:rPr>
                <a:t>提问题，并解答。</a:t>
              </a:r>
              <a:endParaRPr lang="zh-CN" altLang="en-US" sz="2800" b="1" dirty="0">
                <a:latin typeface="Calibri" panose="020F0502020204030204" pitchFamily="34" charset="0"/>
              </a:endParaRPr>
            </a:p>
          </p:txBody>
        </p:sp>
      </p:grpSp>
      <p:pic>
        <p:nvPicPr>
          <p:cNvPr id="24581" name="图片 4" descr="正文 (89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1281113"/>
            <a:ext cx="47688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标注 2"/>
          <p:cNvSpPr/>
          <p:nvPr/>
        </p:nvSpPr>
        <p:spPr>
          <a:xfrm>
            <a:off x="5372100" y="3533775"/>
            <a:ext cx="3235325" cy="1636713"/>
          </a:xfrm>
          <a:prstGeom prst="wedgeRectCallout">
            <a:avLst>
              <a:gd name="adj1" fmla="val -44660"/>
              <a:gd name="adj2" fmla="val 82001"/>
            </a:avLst>
          </a:prstGeom>
          <a:solidFill>
            <a:schemeClr val="tx1"/>
          </a:solidFill>
          <a:ln>
            <a:solidFill>
              <a:srgbClr val="7686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坐小火车的有</a:t>
            </a:r>
            <a:r>
              <a:rPr lang="en-US" altLang="zh-CN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zh-CN" altLang="en-US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人</a:t>
            </a:r>
            <a:endParaRPr lang="zh-CN" altLang="en-US" sz="2800" dirty="0">
              <a:solidFill>
                <a:srgbClr val="DCCF6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坐摩天轮的有</a:t>
            </a:r>
            <a:r>
              <a:rPr lang="en-US" altLang="zh-CN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37</a:t>
            </a:r>
            <a:r>
              <a:rPr lang="zh-CN" altLang="en-US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人</a:t>
            </a:r>
            <a:endParaRPr lang="zh-CN" altLang="en-US" sz="2800" dirty="0">
              <a:solidFill>
                <a:srgbClr val="DCCF6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坐过山车的有</a:t>
            </a:r>
            <a:r>
              <a:rPr lang="en-US" altLang="zh-CN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46</a:t>
            </a:r>
            <a:r>
              <a:rPr lang="zh-CN" altLang="en-US" sz="2800" dirty="0">
                <a:solidFill>
                  <a:srgbClr val="DCCF6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人</a:t>
            </a:r>
            <a:endParaRPr lang="zh-CN" altLang="en-US" sz="2800" dirty="0">
              <a:solidFill>
                <a:srgbClr val="DCCF6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  <p:bldP spid="3" grpId="9" animBg="1"/>
      <p:bldP spid="3" grpId="10" animBg="1"/>
      <p:bldP spid="3" grpId="11" animBg="1"/>
      <p:bldP spid="3" grpId="12" animBg="1"/>
      <p:bldP spid="3" grpId="13" animBg="1"/>
      <p:bldP spid="3" grpId="14" animBg="1"/>
      <p:bldP spid="3" grpId="15" animBg="1"/>
      <p:bldP spid="3" grpId="16" animBg="1"/>
      <p:bldP spid="3" grpId="17" animBg="1"/>
      <p:bldP spid="3" grpId="18" animBg="1"/>
      <p:bldP spid="3" grpId="19" animBg="1"/>
      <p:bldP spid="3" grpId="21" animBg="1"/>
      <p:bldP spid="3" grpId="22" animBg="1"/>
      <p:bldP spid="3" grpId="23" animBg="1"/>
      <p:bldP spid="3" grpId="24" animBg="1"/>
      <p:bldP spid="3" grpId="25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-642938" y="1363663"/>
            <a:ext cx="5000626" cy="2725737"/>
            <a:chOff x="-857288" y="285728"/>
            <a:chExt cx="5000660" cy="2725635"/>
          </a:xfrm>
        </p:grpSpPr>
        <p:pic>
          <p:nvPicPr>
            <p:cNvPr id="26627" name="图片 2" descr="正文 (93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857288" y="714356"/>
              <a:ext cx="2714644" cy="2297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1500166" y="285728"/>
              <a:ext cx="2643206" cy="1285827"/>
            </a:xfrm>
            <a:prstGeom prst="wedgeRoundRectCallout">
              <a:avLst>
                <a:gd name="adj1" fmla="val -54964"/>
                <a:gd name="adj2" fmla="val 79562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坐小火车和坐过山车的一共有多少人？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73175" y="4254500"/>
            <a:ext cx="27654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+ 46 = 70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7"/>
          <p:cNvGrpSpPr/>
          <p:nvPr/>
        </p:nvGrpSpPr>
        <p:grpSpPr bwMode="auto">
          <a:xfrm>
            <a:off x="4873625" y="1260475"/>
            <a:ext cx="3929063" cy="3071813"/>
            <a:chOff x="4929190" y="642918"/>
            <a:chExt cx="3929090" cy="3071834"/>
          </a:xfrm>
        </p:grpSpPr>
        <p:pic>
          <p:nvPicPr>
            <p:cNvPr id="26631" name="图片 1" descr="正文 (93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715140" y="1571612"/>
              <a:ext cx="2143140" cy="2143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4929190" y="642918"/>
              <a:ext cx="2643206" cy="1285884"/>
            </a:xfrm>
            <a:prstGeom prst="wedgeRoundRectCallout">
              <a:avLst>
                <a:gd name="adj1" fmla="val 44783"/>
                <a:gd name="adj2" fmla="val 80747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坐过山车的比坐小火车的多多少人？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63294" y="4291013"/>
            <a:ext cx="28638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46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 = 22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正文 (84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6175" y="1639888"/>
            <a:ext cx="2000250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646238" y="931863"/>
            <a:ext cx="48815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北京比巴黎多得多少票？</a:t>
            </a:r>
            <a:endParaRPr lang="zh-CN" altLang="en-US" sz="2800" b="1" dirty="0"/>
          </a:p>
        </p:txBody>
      </p:sp>
      <p:grpSp>
        <p:nvGrpSpPr>
          <p:cNvPr id="4100" name="组合 3"/>
          <p:cNvGrpSpPr/>
          <p:nvPr/>
        </p:nvGrpSpPr>
        <p:grpSpPr bwMode="auto">
          <a:xfrm>
            <a:off x="3360738" y="2217738"/>
            <a:ext cx="3857625" cy="595312"/>
            <a:chOff x="2643160" y="3429000"/>
            <a:chExt cx="3857652" cy="594658"/>
          </a:xfrm>
        </p:grpSpPr>
        <p:sp>
          <p:nvSpPr>
            <p:cNvPr id="4101" name="TextBox 4"/>
            <p:cNvSpPr txBox="1">
              <a:spLocks noChangeArrowheads="1"/>
            </p:cNvSpPr>
            <p:nvPr/>
          </p:nvSpPr>
          <p:spPr bwMode="auto">
            <a:xfrm>
              <a:off x="2643160" y="3500438"/>
              <a:ext cx="38576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56 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18 =             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（票）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02" name="TextBox 5"/>
            <p:cNvSpPr txBox="1">
              <a:spLocks noChangeArrowheads="1"/>
            </p:cNvSpPr>
            <p:nvPr/>
          </p:nvSpPr>
          <p:spPr bwMode="auto">
            <a:xfrm>
              <a:off x="4357686" y="3429000"/>
              <a:ext cx="928694" cy="58477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/>
            </a:p>
          </p:txBody>
        </p:sp>
      </p:grpSp>
      <p:grpSp>
        <p:nvGrpSpPr>
          <p:cNvPr id="3" name="组合 10"/>
          <p:cNvGrpSpPr/>
          <p:nvPr/>
        </p:nvGrpSpPr>
        <p:grpSpPr bwMode="auto">
          <a:xfrm>
            <a:off x="614363" y="3778250"/>
            <a:ext cx="7440612" cy="2365375"/>
            <a:chOff x="-410879" y="3039424"/>
            <a:chExt cx="7439710" cy="2365708"/>
          </a:xfrm>
        </p:grpSpPr>
        <p:pic>
          <p:nvPicPr>
            <p:cNvPr id="4104" name="图片 6" descr="正文 (80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10879" y="3047678"/>
              <a:ext cx="1571636" cy="235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标注 7"/>
            <p:cNvSpPr/>
            <p:nvPr/>
          </p:nvSpPr>
          <p:spPr>
            <a:xfrm>
              <a:off x="1022459" y="3039424"/>
              <a:ext cx="6006372" cy="663668"/>
            </a:xfrm>
            <a:prstGeom prst="wedgeRoundRectCallout">
              <a:avLst>
                <a:gd name="adj1" fmla="val -36001"/>
                <a:gd name="adj2" fmla="val 69382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用小棒摆一摆，再试着用竖式计算。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106" name="图片 9" descr="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1863" y="788988"/>
            <a:ext cx="7048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18113" y="22891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图片 12" descr="图片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65475" y="4660900"/>
            <a:ext cx="4297363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4"/>
          <p:cNvGrpSpPr/>
          <p:nvPr/>
        </p:nvGrpSpPr>
        <p:grpSpPr bwMode="auto">
          <a:xfrm>
            <a:off x="11113" y="930275"/>
            <a:ext cx="4500562" cy="3651250"/>
            <a:chOff x="0" y="357166"/>
            <a:chExt cx="4500562" cy="3650803"/>
          </a:xfrm>
        </p:grpSpPr>
        <p:pic>
          <p:nvPicPr>
            <p:cNvPr id="6147" name="图片 1" descr="正文 (84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1142984"/>
              <a:ext cx="2137570" cy="2864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1714500" y="357166"/>
              <a:ext cx="2786062" cy="1000003"/>
            </a:xfrm>
            <a:prstGeom prst="wedgeRoundRectCallout">
              <a:avLst>
                <a:gd name="adj1" fmla="val -47830"/>
                <a:gd name="adj2" fmla="val 75772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用竖式这样算：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86125" y="2786063"/>
            <a:ext cx="1357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5     6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0" y="3405188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86125" y="3357563"/>
            <a:ext cx="1428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1     8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14625" y="3929063"/>
            <a:ext cx="1857375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429000" y="4000500"/>
            <a:ext cx="1857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8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7563" y="2214563"/>
            <a:ext cx="571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000" dirty="0">
                <a:latin typeface="+mn-ea"/>
                <a:ea typeface="+mn-ea"/>
              </a:rPr>
              <a:t>.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000375" y="4000500"/>
            <a:ext cx="1857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571875" y="3284538"/>
            <a:ext cx="2224088" cy="9302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7"/>
          <p:cNvGrpSpPr/>
          <p:nvPr/>
        </p:nvGrpSpPr>
        <p:grpSpPr bwMode="auto">
          <a:xfrm>
            <a:off x="4962525" y="1008063"/>
            <a:ext cx="3571875" cy="2870200"/>
            <a:chOff x="5214942" y="642918"/>
            <a:chExt cx="3571900" cy="2870979"/>
          </a:xfrm>
        </p:grpSpPr>
        <p:pic>
          <p:nvPicPr>
            <p:cNvPr id="6158" name="图片 5" descr="图片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929322" y="642918"/>
              <a:ext cx="2017609" cy="2870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圆角矩形标注 16"/>
            <p:cNvSpPr/>
            <p:nvPr/>
          </p:nvSpPr>
          <p:spPr>
            <a:xfrm>
              <a:off x="5214942" y="714374"/>
              <a:ext cx="3571900" cy="1000396"/>
            </a:xfrm>
            <a:prstGeom prst="wedgeRoundRectCallout">
              <a:avLst>
                <a:gd name="adj1" fmla="val -9685"/>
                <a:gd name="adj2" fmla="val 68399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十位上的“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”是怎么算出来的？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086100" y="4859338"/>
            <a:ext cx="3929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借一位再减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得来的。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  <p:bldP spid="14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>
            <a:spLocks noChangeArrowheads="1"/>
          </p:cNvSpPr>
          <p:nvPr/>
        </p:nvSpPr>
        <p:spPr bwMode="auto">
          <a:xfrm>
            <a:off x="947738" y="3640138"/>
            <a:ext cx="71643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、多伦多比巴黎多多得多少票？</a:t>
            </a:r>
            <a:endParaRPr lang="zh-CN" altLang="en-US" dirty="0"/>
          </a:p>
        </p:txBody>
      </p:sp>
      <p:sp>
        <p:nvSpPr>
          <p:cNvPr id="18436" name="TextBox 21"/>
          <p:cNvSpPr>
            <a:spLocks noChangeArrowheads="1"/>
          </p:cNvSpPr>
          <p:nvPr/>
        </p:nvSpPr>
        <p:spPr bwMode="auto">
          <a:xfrm>
            <a:off x="2266950" y="4625975"/>
            <a:ext cx="4000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22</a:t>
            </a:r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18</a:t>
            </a:r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</a:t>
            </a:r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（票）</a:t>
            </a:r>
            <a:endParaRPr lang="zh-CN" altLang="en-US" dirty="0"/>
          </a:p>
        </p:txBody>
      </p:sp>
      <p:sp>
        <p:nvSpPr>
          <p:cNvPr id="8196" name="直线连接符 21"/>
          <p:cNvSpPr>
            <a:spLocks noChangeShapeType="1"/>
          </p:cNvSpPr>
          <p:nvPr/>
        </p:nvSpPr>
        <p:spPr bwMode="auto">
          <a:xfrm flipV="1">
            <a:off x="919163" y="18097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8197" name="同侧圆角矩形 25"/>
          <p:cNvSpPr>
            <a:spLocks noChangeArrowheads="1"/>
          </p:cNvSpPr>
          <p:nvPr/>
        </p:nvSpPr>
        <p:spPr bwMode="auto">
          <a:xfrm>
            <a:off x="992188" y="1233488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学以致用</a:t>
            </a:r>
            <a:endParaRPr lang="zh-CN" altLang="en-US" dirty="0"/>
          </a:p>
        </p:txBody>
      </p:sp>
      <p:pic>
        <p:nvPicPr>
          <p:cNvPr id="8198" name="图片 1" descr="正文 (84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48275" y="747713"/>
            <a:ext cx="2749550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655762" y="183118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9218" name="TextBox 5"/>
          <p:cNvSpPr>
            <a:spLocks noChangeArrowheads="1"/>
          </p:cNvSpPr>
          <p:nvPr/>
        </p:nvSpPr>
        <p:spPr bwMode="auto">
          <a:xfrm>
            <a:off x="393700" y="1628775"/>
            <a:ext cx="8143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、用竖式计算。</a:t>
            </a:r>
            <a:endParaRPr lang="zh-CN" altLang="en-US" dirty="0"/>
          </a:p>
        </p:txBody>
      </p:sp>
      <p:sp>
        <p:nvSpPr>
          <p:cNvPr id="9219" name="TextBox 5"/>
          <p:cNvSpPr>
            <a:spLocks noChangeArrowheads="1"/>
          </p:cNvSpPr>
          <p:nvPr/>
        </p:nvSpPr>
        <p:spPr bwMode="auto">
          <a:xfrm>
            <a:off x="500063" y="2438400"/>
            <a:ext cx="2500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40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16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endParaRPr lang="zh-CN" altLang="en-US" dirty="0"/>
          </a:p>
        </p:txBody>
      </p:sp>
      <p:sp>
        <p:nvSpPr>
          <p:cNvPr id="9220" name="TextBox 5"/>
          <p:cNvSpPr>
            <a:spLocks noChangeArrowheads="1"/>
          </p:cNvSpPr>
          <p:nvPr/>
        </p:nvSpPr>
        <p:spPr bwMode="auto">
          <a:xfrm>
            <a:off x="3286125" y="2432050"/>
            <a:ext cx="2500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83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45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endParaRPr lang="zh-CN" altLang="en-US" dirty="0"/>
          </a:p>
        </p:txBody>
      </p:sp>
      <p:sp>
        <p:nvSpPr>
          <p:cNvPr id="9221" name="TextBox 6"/>
          <p:cNvSpPr>
            <a:spLocks noChangeArrowheads="1"/>
          </p:cNvSpPr>
          <p:nvPr/>
        </p:nvSpPr>
        <p:spPr bwMode="auto">
          <a:xfrm>
            <a:off x="6072188" y="2432050"/>
            <a:ext cx="2500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62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38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endParaRPr lang="zh-CN" altLang="en-US" dirty="0"/>
          </a:p>
        </p:txBody>
      </p:sp>
      <p:grpSp>
        <p:nvGrpSpPr>
          <p:cNvPr id="19462" name="组合 28"/>
          <p:cNvGrpSpPr/>
          <p:nvPr/>
        </p:nvGrpSpPr>
        <p:grpSpPr bwMode="auto">
          <a:xfrm>
            <a:off x="501650" y="3394075"/>
            <a:ext cx="2144713" cy="1598613"/>
            <a:chOff x="339839" y="0"/>
            <a:chExt cx="2143140" cy="1598624"/>
          </a:xfrm>
        </p:grpSpPr>
        <p:sp>
          <p:nvSpPr>
            <p:cNvPr id="9223" name="Text Box 11"/>
            <p:cNvSpPr>
              <a:spLocks noChangeArrowheads="1"/>
            </p:cNvSpPr>
            <p:nvPr/>
          </p:nvSpPr>
          <p:spPr bwMode="auto">
            <a:xfrm>
              <a:off x="346606" y="0"/>
              <a:ext cx="1979334" cy="155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4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0</a:t>
              </a:r>
              <a:endParaRPr 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－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1  6</a:t>
              </a:r>
              <a:endParaRPr lang="zh-CN" altLang="en-US"/>
            </a:p>
          </p:txBody>
        </p:sp>
        <p:sp>
          <p:nvSpPr>
            <p:cNvPr id="9224" name="直接连接符 27"/>
            <p:cNvSpPr>
              <a:spLocks noChangeShapeType="1"/>
            </p:cNvSpPr>
            <p:nvPr/>
          </p:nvSpPr>
          <p:spPr bwMode="auto">
            <a:xfrm>
              <a:off x="339839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5" name="矩形 10"/>
          <p:cNvSpPr>
            <a:spLocks noChangeArrowheads="1"/>
          </p:cNvSpPr>
          <p:nvPr/>
        </p:nvSpPr>
        <p:spPr bwMode="auto">
          <a:xfrm>
            <a:off x="2224088" y="4959350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66" name="矩形 11"/>
          <p:cNvSpPr>
            <a:spLocks noChangeArrowheads="1"/>
          </p:cNvSpPr>
          <p:nvPr/>
        </p:nvSpPr>
        <p:spPr bwMode="auto">
          <a:xfrm>
            <a:off x="1419225" y="4959350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67" name="矩形 12"/>
          <p:cNvSpPr>
            <a:spLocks noChangeArrowheads="1"/>
          </p:cNvSpPr>
          <p:nvPr/>
        </p:nvSpPr>
        <p:spPr bwMode="auto">
          <a:xfrm>
            <a:off x="1458913" y="2465388"/>
            <a:ext cx="411162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8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.</a:t>
            </a:r>
            <a:endParaRPr lang="zh-CN" altLang="en-US" sz="80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68" name="TextBox 5"/>
          <p:cNvSpPr>
            <a:spLocks noChangeArrowheads="1"/>
          </p:cNvSpPr>
          <p:nvPr/>
        </p:nvSpPr>
        <p:spPr bwMode="auto">
          <a:xfrm>
            <a:off x="2438400" y="2432050"/>
            <a:ext cx="77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24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grpSp>
        <p:nvGrpSpPr>
          <p:cNvPr id="19469" name="组合 28"/>
          <p:cNvGrpSpPr/>
          <p:nvPr/>
        </p:nvGrpSpPr>
        <p:grpSpPr bwMode="auto">
          <a:xfrm>
            <a:off x="3287713" y="3394075"/>
            <a:ext cx="2144712" cy="1598613"/>
            <a:chOff x="339839" y="0"/>
            <a:chExt cx="2143140" cy="1598624"/>
          </a:xfrm>
        </p:grpSpPr>
        <p:sp>
          <p:nvSpPr>
            <p:cNvPr id="9230" name="Text Box 11"/>
            <p:cNvSpPr>
              <a:spLocks noChangeArrowheads="1"/>
            </p:cNvSpPr>
            <p:nvPr/>
          </p:nvSpPr>
          <p:spPr bwMode="auto">
            <a:xfrm>
              <a:off x="346606" y="0"/>
              <a:ext cx="1979334" cy="155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8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3</a:t>
              </a:r>
              <a:endParaRPr 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－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4  5</a:t>
              </a:r>
              <a:endParaRPr lang="zh-CN" altLang="en-US"/>
            </a:p>
          </p:txBody>
        </p:sp>
        <p:sp>
          <p:nvSpPr>
            <p:cNvPr id="9231" name="直接连接符 27"/>
            <p:cNvSpPr>
              <a:spLocks noChangeShapeType="1"/>
            </p:cNvSpPr>
            <p:nvPr/>
          </p:nvSpPr>
          <p:spPr bwMode="auto">
            <a:xfrm>
              <a:off x="339839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矩形 18"/>
          <p:cNvSpPr>
            <a:spLocks noChangeArrowheads="1"/>
          </p:cNvSpPr>
          <p:nvPr/>
        </p:nvSpPr>
        <p:spPr bwMode="auto">
          <a:xfrm>
            <a:off x="5033963" y="4959350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73" name="矩形 19"/>
          <p:cNvSpPr>
            <a:spLocks noChangeArrowheads="1"/>
          </p:cNvSpPr>
          <p:nvPr/>
        </p:nvSpPr>
        <p:spPr bwMode="auto">
          <a:xfrm>
            <a:off x="4205288" y="4959350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74" name="矩形 20"/>
          <p:cNvSpPr>
            <a:spLocks noChangeArrowheads="1"/>
          </p:cNvSpPr>
          <p:nvPr/>
        </p:nvSpPr>
        <p:spPr bwMode="auto">
          <a:xfrm>
            <a:off x="4244975" y="2465388"/>
            <a:ext cx="4111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.</a:t>
            </a:r>
            <a:endParaRPr lang="zh-CN" altLang="en-US" sz="80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75" name="TextBox 5"/>
          <p:cNvSpPr>
            <a:spLocks noChangeArrowheads="1"/>
          </p:cNvSpPr>
          <p:nvPr/>
        </p:nvSpPr>
        <p:spPr bwMode="auto">
          <a:xfrm>
            <a:off x="5295900" y="2432050"/>
            <a:ext cx="77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38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grpSp>
        <p:nvGrpSpPr>
          <p:cNvPr id="19476" name="组合 28"/>
          <p:cNvGrpSpPr/>
          <p:nvPr/>
        </p:nvGrpSpPr>
        <p:grpSpPr bwMode="auto">
          <a:xfrm>
            <a:off x="6145213" y="3394075"/>
            <a:ext cx="2144712" cy="1598613"/>
            <a:chOff x="339839" y="0"/>
            <a:chExt cx="2143140" cy="1598624"/>
          </a:xfrm>
        </p:grpSpPr>
        <p:sp>
          <p:nvSpPr>
            <p:cNvPr id="9237" name="Text Box 11"/>
            <p:cNvSpPr>
              <a:spLocks noChangeArrowheads="1"/>
            </p:cNvSpPr>
            <p:nvPr/>
          </p:nvSpPr>
          <p:spPr bwMode="auto">
            <a:xfrm>
              <a:off x="346606" y="0"/>
              <a:ext cx="1979334" cy="155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6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2</a:t>
              </a:r>
              <a:endParaRPr 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－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3  8</a:t>
              </a:r>
              <a:endParaRPr lang="zh-CN" altLang="en-US"/>
            </a:p>
          </p:txBody>
        </p:sp>
        <p:sp>
          <p:nvSpPr>
            <p:cNvPr id="9238" name="直接连接符 27"/>
            <p:cNvSpPr>
              <a:spLocks noChangeShapeType="1"/>
            </p:cNvSpPr>
            <p:nvPr/>
          </p:nvSpPr>
          <p:spPr bwMode="auto">
            <a:xfrm>
              <a:off x="339839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9" name="矩形 25"/>
          <p:cNvSpPr>
            <a:spLocks noChangeArrowheads="1"/>
          </p:cNvSpPr>
          <p:nvPr/>
        </p:nvSpPr>
        <p:spPr bwMode="auto">
          <a:xfrm>
            <a:off x="7913688" y="4959350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80" name="矩形 26"/>
          <p:cNvSpPr>
            <a:spLocks noChangeArrowheads="1"/>
          </p:cNvSpPr>
          <p:nvPr/>
        </p:nvSpPr>
        <p:spPr bwMode="auto">
          <a:xfrm>
            <a:off x="7062788" y="4959350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81" name="矩形 27"/>
          <p:cNvSpPr>
            <a:spLocks noChangeArrowheads="1"/>
          </p:cNvSpPr>
          <p:nvPr/>
        </p:nvSpPr>
        <p:spPr bwMode="auto">
          <a:xfrm>
            <a:off x="7102475" y="2465388"/>
            <a:ext cx="4111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.</a:t>
            </a:r>
            <a:endParaRPr lang="zh-CN" altLang="en-US" sz="800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82" name="TextBox 5"/>
          <p:cNvSpPr>
            <a:spLocks noChangeArrowheads="1"/>
          </p:cNvSpPr>
          <p:nvPr/>
        </p:nvSpPr>
        <p:spPr bwMode="auto">
          <a:xfrm>
            <a:off x="8081963" y="2432050"/>
            <a:ext cx="776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24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9243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44" name="同侧圆角矩形 25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学以致用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bldLvl="0"/>
      <p:bldP spid="19466" grpId="0" bldLvl="0"/>
      <p:bldP spid="19467" grpId="0" bldLvl="0"/>
      <p:bldP spid="19468" grpId="0" bldLvl="0"/>
      <p:bldP spid="19472" grpId="0" bldLvl="0"/>
      <p:bldP spid="19473" grpId="0" bldLvl="0"/>
      <p:bldP spid="19474" grpId="0" bldLvl="0"/>
      <p:bldP spid="19475" grpId="0" bldLvl="0"/>
      <p:bldP spid="19479" grpId="0" bldLvl="0"/>
      <p:bldP spid="19480" grpId="0" bldLvl="0"/>
      <p:bldP spid="19481" grpId="0" bldLvl="0"/>
      <p:bldP spid="1948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4"/>
          <p:cNvSpPr>
            <a:spLocks noChangeArrowheads="1"/>
          </p:cNvSpPr>
          <p:nvPr/>
        </p:nvSpPr>
        <p:spPr bwMode="auto">
          <a:xfrm>
            <a:off x="2843213" y="692150"/>
            <a:ext cx="38385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数学冲浪</a:t>
            </a:r>
            <a:endParaRPr lang="zh-CN" altLang="en-US" dirty="0"/>
          </a:p>
        </p:txBody>
      </p:sp>
      <p:sp>
        <p:nvSpPr>
          <p:cNvPr id="10243" name="TextBox 3"/>
          <p:cNvSpPr>
            <a:spLocks noChangeArrowheads="1"/>
          </p:cNvSpPr>
          <p:nvPr/>
        </p:nvSpPr>
        <p:spPr bwMode="auto">
          <a:xfrm>
            <a:off x="395288" y="1700213"/>
            <a:ext cx="8358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用</a:t>
            </a:r>
            <a:r>
              <a:rPr 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1-9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中任意两个相邻的数字组成两个两位数，再用较大数减去较小数。</a:t>
            </a:r>
            <a:endParaRPr 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08" name="TextBox 5"/>
          <p:cNvSpPr>
            <a:spLocks noChangeArrowheads="1"/>
          </p:cNvSpPr>
          <p:nvPr/>
        </p:nvSpPr>
        <p:spPr bwMode="auto">
          <a:xfrm>
            <a:off x="571500" y="2930525"/>
            <a:ext cx="30718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21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12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09" name="TextBox 5"/>
          <p:cNvSpPr>
            <a:spLocks noChangeArrowheads="1"/>
          </p:cNvSpPr>
          <p:nvPr/>
        </p:nvSpPr>
        <p:spPr bwMode="auto">
          <a:xfrm>
            <a:off x="3357563" y="2930525"/>
            <a:ext cx="3071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32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23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10" name="TextBox 5"/>
          <p:cNvSpPr>
            <a:spLocks noChangeArrowheads="1"/>
          </p:cNvSpPr>
          <p:nvPr/>
        </p:nvSpPr>
        <p:spPr bwMode="auto">
          <a:xfrm>
            <a:off x="6072188" y="2930525"/>
            <a:ext cx="3071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43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34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11" name="TextBox 5"/>
          <p:cNvSpPr>
            <a:spLocks noChangeArrowheads="1"/>
          </p:cNvSpPr>
          <p:nvPr/>
        </p:nvSpPr>
        <p:spPr bwMode="auto">
          <a:xfrm>
            <a:off x="571500" y="3794125"/>
            <a:ext cx="30718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54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45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12" name="TextBox 5"/>
          <p:cNvSpPr>
            <a:spLocks noChangeArrowheads="1"/>
          </p:cNvSpPr>
          <p:nvPr/>
        </p:nvSpPr>
        <p:spPr bwMode="auto">
          <a:xfrm>
            <a:off x="3357563" y="3794125"/>
            <a:ext cx="3071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65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56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13" name="TextBox 5"/>
          <p:cNvSpPr>
            <a:spLocks noChangeArrowheads="1"/>
          </p:cNvSpPr>
          <p:nvPr/>
        </p:nvSpPr>
        <p:spPr bwMode="auto">
          <a:xfrm>
            <a:off x="6072188" y="3794125"/>
            <a:ext cx="3071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76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67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14" name="TextBox 5"/>
          <p:cNvSpPr>
            <a:spLocks noChangeArrowheads="1"/>
          </p:cNvSpPr>
          <p:nvPr/>
        </p:nvSpPr>
        <p:spPr bwMode="auto">
          <a:xfrm>
            <a:off x="571500" y="4645025"/>
            <a:ext cx="30718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87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78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15" name="TextBox 5"/>
          <p:cNvSpPr>
            <a:spLocks noChangeArrowheads="1"/>
          </p:cNvSpPr>
          <p:nvPr/>
        </p:nvSpPr>
        <p:spPr bwMode="auto">
          <a:xfrm>
            <a:off x="3357563" y="4645025"/>
            <a:ext cx="3071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98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－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89</a:t>
            </a: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r>
              <a:rPr 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21516" name="TextBox 19"/>
          <p:cNvSpPr>
            <a:spLocks noChangeArrowheads="1"/>
          </p:cNvSpPr>
          <p:nvPr/>
        </p:nvSpPr>
        <p:spPr bwMode="auto">
          <a:xfrm>
            <a:off x="2703513" y="5402263"/>
            <a:ext cx="4071937" cy="769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差的都是</a:t>
            </a:r>
            <a:r>
              <a:rPr 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。</a:t>
            </a:r>
            <a:endParaRPr lang="zh-CN" altLang="en-US" dirty="0"/>
          </a:p>
        </p:txBody>
      </p:sp>
      <p:sp>
        <p:nvSpPr>
          <p:cNvPr id="10253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254" name="同侧圆角矩形 25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学以致用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/>
      <p:bldP spid="21509" grpId="0" bldLvl="0"/>
      <p:bldP spid="21510" grpId="0" bldLvl="0"/>
      <p:bldP spid="21511" grpId="0" bldLvl="0"/>
      <p:bldP spid="21512" grpId="0" bldLvl="0"/>
      <p:bldP spid="21513" grpId="0" bldLvl="0"/>
      <p:bldP spid="21514" grpId="0" bldLvl="0"/>
      <p:bldP spid="21515" grpId="0" bldLvl="0"/>
      <p:bldP spid="215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1498600" y="892175"/>
            <a:ext cx="49387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小明还有多少张邮票？</a:t>
            </a:r>
            <a:endParaRPr lang="zh-CN" altLang="en-US" sz="2800" b="1" dirty="0"/>
          </a:p>
        </p:txBody>
      </p:sp>
      <p:pic>
        <p:nvPicPr>
          <p:cNvPr id="11267" name="图片 4" descr="正文 (86)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4800" y="2430463"/>
            <a:ext cx="57277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2146300" y="1644650"/>
            <a:ext cx="2214563" cy="857250"/>
          </a:xfrm>
          <a:prstGeom prst="wedgeRoundRectCallout">
            <a:avLst>
              <a:gd name="adj1" fmla="val -2769"/>
              <a:gd name="adj2" fmla="val 78721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哇，你有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张邮票！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03800" y="1573213"/>
            <a:ext cx="2286000" cy="714375"/>
          </a:xfrm>
          <a:prstGeom prst="wedgeRoundRectCallout">
            <a:avLst>
              <a:gd name="adj1" fmla="val -38252"/>
              <a:gd name="adj2" fmla="val 8314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送给你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270" name="组合 8"/>
          <p:cNvGrpSpPr/>
          <p:nvPr/>
        </p:nvGrpSpPr>
        <p:grpSpPr bwMode="auto">
          <a:xfrm>
            <a:off x="2432050" y="5645150"/>
            <a:ext cx="3857625" cy="595313"/>
            <a:chOff x="2643152" y="3429000"/>
            <a:chExt cx="3857652" cy="594658"/>
          </a:xfrm>
        </p:grpSpPr>
        <p:sp>
          <p:nvSpPr>
            <p:cNvPr id="11271" name="TextBox 9"/>
            <p:cNvSpPr txBox="1">
              <a:spLocks noChangeArrowheads="1"/>
            </p:cNvSpPr>
            <p:nvPr/>
          </p:nvSpPr>
          <p:spPr bwMode="auto">
            <a:xfrm>
              <a:off x="2643152" y="3500438"/>
              <a:ext cx="38576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82 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28 =             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（张）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72" name="TextBox 10"/>
            <p:cNvSpPr txBox="1">
              <a:spLocks noChangeArrowheads="1"/>
            </p:cNvSpPr>
            <p:nvPr/>
          </p:nvSpPr>
          <p:spPr bwMode="auto">
            <a:xfrm>
              <a:off x="4357686" y="3429000"/>
              <a:ext cx="928694" cy="58477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89425" y="5716588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4" name="图片 12" descr="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225" y="715963"/>
            <a:ext cx="7048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/>
          <p:nvPr/>
        </p:nvGrpSpPr>
        <p:grpSpPr bwMode="auto">
          <a:xfrm>
            <a:off x="776288" y="3500438"/>
            <a:ext cx="3190875" cy="3149600"/>
            <a:chOff x="880084" y="3357562"/>
            <a:chExt cx="3191850" cy="3149305"/>
          </a:xfrm>
        </p:grpSpPr>
        <p:pic>
          <p:nvPicPr>
            <p:cNvPr id="13315" name="图片 3" descr="正文 (80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80084" y="4220851"/>
              <a:ext cx="1357322" cy="2286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1499398" y="3357562"/>
              <a:ext cx="2572536" cy="785738"/>
            </a:xfrm>
            <a:prstGeom prst="wedgeRoundRectCallout">
              <a:avLst>
                <a:gd name="adj1" fmla="val -38884"/>
                <a:gd name="adj2" fmla="val 73167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差的十位上应该是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28"/>
          <p:cNvGrpSpPr/>
          <p:nvPr/>
        </p:nvGrpSpPr>
        <p:grpSpPr bwMode="auto">
          <a:xfrm>
            <a:off x="4357688" y="2330450"/>
            <a:ext cx="2714625" cy="4000500"/>
            <a:chOff x="4286248" y="2000240"/>
            <a:chExt cx="2714644" cy="4000528"/>
          </a:xfrm>
        </p:grpSpPr>
        <p:pic>
          <p:nvPicPr>
            <p:cNvPr id="13318" name="图片 5" descr="正文 (69)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86248" y="3929066"/>
              <a:ext cx="1214446" cy="2071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4286248" y="2000240"/>
              <a:ext cx="2714644" cy="1500199"/>
            </a:xfrm>
            <a:prstGeom prst="wedgeRoundRectCallout">
              <a:avLst>
                <a:gd name="adj1" fmla="val -29585"/>
                <a:gd name="adj2" fmla="val 83833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因为个位上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减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不够减，要向十位借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24"/>
          <p:cNvGrpSpPr/>
          <p:nvPr/>
        </p:nvGrpSpPr>
        <p:grpSpPr bwMode="auto">
          <a:xfrm>
            <a:off x="6072188" y="4078288"/>
            <a:ext cx="2357437" cy="2208212"/>
            <a:chOff x="5771292" y="3987233"/>
            <a:chExt cx="2857520" cy="2723153"/>
          </a:xfrm>
        </p:grpSpPr>
        <p:grpSp>
          <p:nvGrpSpPr>
            <p:cNvPr id="13321" name="组合 21"/>
            <p:cNvGrpSpPr/>
            <p:nvPr/>
          </p:nvGrpSpPr>
          <p:grpSpPr bwMode="auto">
            <a:xfrm>
              <a:off x="5771292" y="4067180"/>
              <a:ext cx="2857520" cy="2643206"/>
              <a:chOff x="5771292" y="4067180"/>
              <a:chExt cx="2857520" cy="2643206"/>
            </a:xfrm>
          </p:grpSpPr>
          <p:sp>
            <p:nvSpPr>
              <p:cNvPr id="8" name="流程图: 过程 7"/>
              <p:cNvSpPr/>
              <p:nvPr/>
            </p:nvSpPr>
            <p:spPr>
              <a:xfrm>
                <a:off x="5771292" y="4067498"/>
                <a:ext cx="2857520" cy="2642888"/>
              </a:xfrm>
              <a:prstGeom prst="flowChartProcess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23" name="TextBox 8"/>
              <p:cNvSpPr txBox="1">
                <a:spLocks noChangeArrowheads="1"/>
              </p:cNvSpPr>
              <p:nvPr/>
            </p:nvSpPr>
            <p:spPr bwMode="auto">
              <a:xfrm>
                <a:off x="6500826" y="4357694"/>
                <a:ext cx="128588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8    2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324" name="TextBox 9"/>
            <p:cNvSpPr txBox="1">
              <a:spLocks noChangeArrowheads="1"/>
            </p:cNvSpPr>
            <p:nvPr/>
          </p:nvSpPr>
          <p:spPr bwMode="auto">
            <a:xfrm>
              <a:off x="6500826" y="4857760"/>
              <a:ext cx="12858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2    8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325" name="组合 20"/>
            <p:cNvGrpSpPr/>
            <p:nvPr/>
          </p:nvGrpSpPr>
          <p:grpSpPr bwMode="auto">
            <a:xfrm>
              <a:off x="6024592" y="3987233"/>
              <a:ext cx="1476366" cy="2227849"/>
              <a:chOff x="6024592" y="3987233"/>
              <a:chExt cx="1476366" cy="2227849"/>
            </a:xfrm>
          </p:grpSpPr>
          <p:sp>
            <p:nvSpPr>
              <p:cNvPr id="13326" name="TextBox 11"/>
              <p:cNvSpPr txBox="1">
                <a:spLocks noChangeArrowheads="1"/>
              </p:cNvSpPr>
              <p:nvPr/>
            </p:nvSpPr>
            <p:spPr bwMode="auto">
              <a:xfrm>
                <a:off x="6024592" y="4857761"/>
                <a:ext cx="785818" cy="6453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－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3327" name="组合 19"/>
              <p:cNvGrpSpPr/>
              <p:nvPr/>
            </p:nvGrpSpPr>
            <p:grpSpPr bwMode="auto">
              <a:xfrm>
                <a:off x="6143636" y="3987233"/>
                <a:ext cx="1357322" cy="2227849"/>
                <a:chOff x="6143636" y="3987233"/>
                <a:chExt cx="1357322" cy="2227849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6142672" y="5357619"/>
                  <a:ext cx="1358526" cy="195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矩形 16"/>
                <p:cNvSpPr/>
                <p:nvPr/>
              </p:nvSpPr>
              <p:spPr>
                <a:xfrm>
                  <a:off x="6500584" y="5500530"/>
                  <a:ext cx="500307" cy="714559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7000891" y="5500530"/>
                  <a:ext cx="500307" cy="714559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13331" name="TextBox 18"/>
                <p:cNvSpPr txBox="1">
                  <a:spLocks noChangeArrowheads="1"/>
                </p:cNvSpPr>
                <p:nvPr/>
              </p:nvSpPr>
              <p:spPr bwMode="auto">
                <a:xfrm>
                  <a:off x="6572264" y="3987233"/>
                  <a:ext cx="571504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3200" b="1">
                      <a:latin typeface="Calibri" panose="020F0502020204030204" pitchFamily="34" charset="0"/>
                    </a:rPr>
                    <a:t>.</a:t>
                  </a:r>
                  <a:endParaRPr lang="zh-CN" altLang="en-US" sz="3200" b="1"/>
                </a:p>
              </p:txBody>
            </p:sp>
          </p:grpSp>
        </p:grpSp>
      </p:grpSp>
      <p:grpSp>
        <p:nvGrpSpPr>
          <p:cNvPr id="13332" name="组合 22"/>
          <p:cNvGrpSpPr/>
          <p:nvPr/>
        </p:nvGrpSpPr>
        <p:grpSpPr bwMode="auto">
          <a:xfrm>
            <a:off x="122238" y="785813"/>
            <a:ext cx="4659312" cy="2478087"/>
            <a:chOff x="-373415" y="500042"/>
            <a:chExt cx="4659663" cy="2477152"/>
          </a:xfrm>
        </p:grpSpPr>
        <p:pic>
          <p:nvPicPr>
            <p:cNvPr id="13333" name="图片 1" descr="正文 (86)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373415" y="1263317"/>
              <a:ext cx="2284746" cy="1713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1357090" y="500042"/>
              <a:ext cx="2929158" cy="928337"/>
            </a:xfrm>
            <a:prstGeom prst="wedgeRoundRectCallout">
              <a:avLst>
                <a:gd name="adj1" fmla="val -40678"/>
                <a:gd name="adj2" fmla="val 79567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先判断差的十位上是几，再计算。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29"/>
          <p:cNvGrpSpPr/>
          <p:nvPr/>
        </p:nvGrpSpPr>
        <p:grpSpPr bwMode="auto">
          <a:xfrm>
            <a:off x="5467350" y="703263"/>
            <a:ext cx="3559175" cy="2574925"/>
            <a:chOff x="5715008" y="357166"/>
            <a:chExt cx="3560437" cy="2575579"/>
          </a:xfrm>
        </p:grpSpPr>
        <p:pic>
          <p:nvPicPr>
            <p:cNvPr id="13336" name="图片 25" descr="正文 (86)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522849" y="985821"/>
              <a:ext cx="1752596" cy="194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圆角矩形标注 26"/>
            <p:cNvSpPr/>
            <p:nvPr/>
          </p:nvSpPr>
          <p:spPr>
            <a:xfrm>
              <a:off x="5715008" y="357166"/>
              <a:ext cx="2928388" cy="857468"/>
            </a:xfrm>
            <a:prstGeom prst="wedgeRoundRectCallout">
              <a:avLst>
                <a:gd name="adj1" fmla="val 16376"/>
                <a:gd name="adj2" fmla="val 71033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说一说你是怎样判断的。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715125" y="5286375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5  4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54050" y="762000"/>
            <a:ext cx="6770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</a:rPr>
              <a:t>练一练：丫丫比亮亮少多少张纪念邮票？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15363" name="Picture 3" descr="正文 (8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2275" y="2670175"/>
            <a:ext cx="5059363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5413375" y="1676400"/>
            <a:ext cx="2449513" cy="935038"/>
          </a:xfrm>
          <a:prstGeom prst="wedgeRoundRectCallout">
            <a:avLst>
              <a:gd name="adj1" fmla="val -29856"/>
              <a:gd name="adj2" fmla="val 70847"/>
              <a:gd name="adj3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</a:rPr>
              <a:t>我有37张。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 flipH="1">
            <a:off x="1414463" y="1676400"/>
            <a:ext cx="2928937" cy="1065213"/>
          </a:xfrm>
          <a:prstGeom prst="wedgeRoundRectCallout">
            <a:avLst>
              <a:gd name="adj1" fmla="val -15921"/>
              <a:gd name="adj2" fmla="val 83440"/>
              <a:gd name="adj3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</a:rPr>
              <a:t>我有51张奥运会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algn="ctr"/>
            <a:r>
              <a:rPr lang="zh-CN" altLang="en-US" sz="2800" b="1">
                <a:latin typeface="Times New Roman" panose="02020603050405020304" pitchFamily="18" charset="0"/>
              </a:rPr>
              <a:t>纪念邮票。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1187450" y="5565775"/>
            <a:ext cx="6553200" cy="711200"/>
            <a:chOff x="0" y="-24"/>
            <a:chExt cx="10321" cy="1360"/>
          </a:xfrm>
        </p:grpSpPr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2292" y="272"/>
              <a:ext cx="1320" cy="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latin typeface="Times New Roman" panose="02020603050405020304" pitchFamily="18" charset="0"/>
                </a:rPr>
                <a:t>－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pSp>
          <p:nvGrpSpPr>
            <p:cNvPr id="15368" name="Group 8"/>
            <p:cNvGrpSpPr/>
            <p:nvPr/>
          </p:nvGrpSpPr>
          <p:grpSpPr bwMode="auto">
            <a:xfrm>
              <a:off x="0" y="-24"/>
              <a:ext cx="10321" cy="1360"/>
              <a:chOff x="0" y="-24"/>
              <a:chExt cx="10321" cy="1360"/>
            </a:xfrm>
          </p:grpSpPr>
          <p:grpSp>
            <p:nvGrpSpPr>
              <p:cNvPr id="15369" name="Group 9"/>
              <p:cNvGrpSpPr/>
              <p:nvPr/>
            </p:nvGrpSpPr>
            <p:grpSpPr bwMode="auto">
              <a:xfrm>
                <a:off x="0" y="0"/>
                <a:ext cx="10321" cy="1336"/>
                <a:chOff x="0" y="0"/>
                <a:chExt cx="10321" cy="1339"/>
              </a:xfrm>
            </p:grpSpPr>
            <p:sp>
              <p:nvSpPr>
                <p:cNvPr id="15370" name="AutoShape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40" cy="1132"/>
                </a:xfrm>
                <a:prstGeom prst="flowChartAlternateProcess">
                  <a:avLst/>
                </a:prstGeom>
                <a:noFill/>
                <a:ln w="25400">
                  <a:solidFill>
                    <a:srgbClr val="FF0000"/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5371" name="AutoShape 11"/>
                <p:cNvSpPr>
                  <a:spLocks noChangeArrowheads="1"/>
                </p:cNvSpPr>
                <p:nvPr/>
              </p:nvSpPr>
              <p:spPr bwMode="auto">
                <a:xfrm>
                  <a:off x="3402" y="0"/>
                  <a:ext cx="2040" cy="1132"/>
                </a:xfrm>
                <a:prstGeom prst="flowChartAlternateProcess">
                  <a:avLst/>
                </a:prstGeom>
                <a:noFill/>
                <a:ln w="25400">
                  <a:solidFill>
                    <a:srgbClr val="FF0000"/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5372" name="AutoShape 12"/>
                <p:cNvSpPr>
                  <a:spLocks noChangeArrowheads="1"/>
                </p:cNvSpPr>
                <p:nvPr/>
              </p:nvSpPr>
              <p:spPr bwMode="auto">
                <a:xfrm>
                  <a:off x="6237" y="0"/>
                  <a:ext cx="2040" cy="1132"/>
                </a:xfrm>
                <a:prstGeom prst="flowChartAlternateProcess">
                  <a:avLst/>
                </a:prstGeom>
                <a:noFill/>
                <a:ln w="25400">
                  <a:solidFill>
                    <a:srgbClr val="FF0000"/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537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632" y="226"/>
                  <a:ext cx="6689" cy="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3200">
                      <a:latin typeface="Times New Roman" panose="02020603050405020304" pitchFamily="18" charset="0"/>
                    </a:rPr>
                    <a:t>            </a:t>
                  </a:r>
                  <a:r>
                    <a:rPr lang="zh-CN" altLang="en-US" sz="3200" b="1">
                      <a:latin typeface="Times New Roman" panose="02020603050405020304" pitchFamily="18" charset="0"/>
                    </a:rPr>
                    <a:t>=              （张）</a:t>
                  </a:r>
                  <a:endParaRPr lang="zh-CN" altLang="en-US" sz="32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5374" name="AutoShape 14"/>
                <p:cNvSpPr>
                  <a:spLocks noChangeArrowheads="1"/>
                </p:cNvSpPr>
                <p:nvPr/>
              </p:nvSpPr>
              <p:spPr bwMode="auto">
                <a:xfrm>
                  <a:off x="2382" y="340"/>
                  <a:ext cx="720" cy="720"/>
                </a:xfrm>
                <a:prstGeom prst="flowChartConnector">
                  <a:avLst/>
                </a:prstGeom>
                <a:noFill/>
                <a:ln w="25400">
                  <a:solidFill>
                    <a:srgbClr val="FF0000"/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375" name="Text Box 15"/>
              <p:cNvSpPr txBox="1">
                <a:spLocks noChangeArrowheads="1"/>
              </p:cNvSpPr>
              <p:nvPr/>
            </p:nvSpPr>
            <p:spPr bwMode="auto">
              <a:xfrm>
                <a:off x="452" y="-24"/>
                <a:ext cx="1323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>
                    <a:latin typeface="Times New Roman" panose="02020603050405020304" pitchFamily="18" charset="0"/>
                  </a:rPr>
                  <a:t>51</a:t>
                </a:r>
                <a:endParaRPr lang="zh-CN" altLang="en-US" sz="3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76" name="Text Box 16"/>
              <p:cNvSpPr txBox="1">
                <a:spLocks noChangeArrowheads="1"/>
              </p:cNvSpPr>
              <p:nvPr/>
            </p:nvSpPr>
            <p:spPr bwMode="auto">
              <a:xfrm>
                <a:off x="3970" y="-24"/>
                <a:ext cx="1320" cy="1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>
                    <a:latin typeface="Times New Roman" panose="02020603050405020304" pitchFamily="18" charset="0"/>
                  </a:rPr>
                  <a:t>37</a:t>
                </a:r>
                <a:endParaRPr lang="zh-CN" altLang="en-US" sz="3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77" name="Text Box 17"/>
              <p:cNvSpPr txBox="1">
                <a:spLocks noChangeArrowheads="1"/>
              </p:cNvSpPr>
              <p:nvPr/>
            </p:nvSpPr>
            <p:spPr bwMode="auto">
              <a:xfrm>
                <a:off x="6690" y="-17"/>
                <a:ext cx="1322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>
                    <a:latin typeface="Times New Roman" panose="02020603050405020304" pitchFamily="18" charset="0"/>
                  </a:rPr>
                  <a:t>14</a:t>
                </a:r>
                <a:endParaRPr lang="zh-CN" altLang="en-US" sz="3200" b="1">
                  <a:latin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30065ed0-a545-4f47-a56e-3081caf31f9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1709</Words>
  <Application>WPS 演示</Application>
  <PresentationFormat>全屏显示(4:3)</PresentationFormat>
  <Paragraphs>212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华文楷体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8</cp:revision>
  <dcterms:created xsi:type="dcterms:W3CDTF">2015-01-08T02:46:00Z</dcterms:created>
  <dcterms:modified xsi:type="dcterms:W3CDTF">2023-01-29T09:36:23Z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98F524FC3A6A4736A0A623D295970D52</vt:lpwstr>
  </property>
</Properties>
</file>