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7"/>
  </p:handoutMasterIdLst>
  <p:sldIdLst>
    <p:sldId id="256" r:id="rId3"/>
    <p:sldId id="278" r:id="rId4"/>
    <p:sldId id="280" r:id="rId6"/>
    <p:sldId id="306" r:id="rId7"/>
    <p:sldId id="294" r:id="rId8"/>
    <p:sldId id="307" r:id="rId9"/>
    <p:sldId id="265" r:id="rId10"/>
    <p:sldId id="290" r:id="rId11"/>
    <p:sldId id="291" r:id="rId12"/>
    <p:sldId id="292" r:id="rId13"/>
    <p:sldId id="308" r:id="rId14"/>
    <p:sldId id="271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8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8" autoAdjust="0"/>
    <p:restoredTop sz="99835" autoAdjust="0"/>
  </p:normalViewPr>
  <p:slideViewPr>
    <p:cSldViewPr showGuides="1">
      <p:cViewPr varScale="1">
        <p:scale>
          <a:sx n="154" d="100"/>
          <a:sy n="154" d="100"/>
        </p:scale>
        <p:origin x="-618" y="-96"/>
      </p:cViewPr>
      <p:guideLst>
        <p:guide orient="horz" pos="1638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24" y="-90"/>
      </p:cViewPr>
      <p:guideLst>
        <p:guide orient="horz" pos="2912"/>
        <p:guide pos="217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36CE2-C6EB-40B1-AB63-E0918F4ED4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4698F-AABA-47B2-987D-B18F1D66D6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940A7-49EB-4931-8A31-7AD3391CE1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E510C-4197-4E10-B732-9BC57DBF10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E510C-4197-4E10-B732-9BC57DBF10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冀教版  数学  一年级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0164" y="1563640"/>
            <a:ext cx="9154163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加法计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算中的规律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869984" y="441368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9874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探索乐园</a:t>
            </a:r>
            <a:endParaRPr lang="zh-CN" altLang="en-US" sz="32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14793" y="500650"/>
            <a:ext cx="684803" cy="702878"/>
            <a:chOff x="1289641" y="1385539"/>
            <a:chExt cx="684803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289641" y="1385539"/>
              <a:ext cx="68480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62050" y="483520"/>
            <a:ext cx="184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．找规律。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84131" y="1515048"/>
            <a:ext cx="6315075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41"/>
          <p:cNvSpPr/>
          <p:nvPr/>
        </p:nvSpPr>
        <p:spPr>
          <a:xfrm>
            <a:off x="6362569" y="178809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16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263926" y="3264194"/>
            <a:ext cx="59554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规律：下面两个数相加得上面的数。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162050" y="483520"/>
            <a:ext cx="184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．找规律。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84131" y="1635648"/>
            <a:ext cx="6315075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6362569" y="20261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15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sym typeface="Times New Roman" panose="02020603050405020304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84131" y="3266204"/>
            <a:ext cx="64972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规律：最中间的数等于外面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623" y="1559721"/>
            <a:ext cx="8338644" cy="3244279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2034" y="2070015"/>
            <a:ext cx="7055485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．在加法算式中，交换加号两边的数，计算结果相等。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．探究数的排列规律时，需要观察所给的数，运用数的顺序和加减法的相关知识，找出数与数之间的排列规律。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9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6372203" y="2355727"/>
            <a:ext cx="2439427" cy="1243453"/>
          </a:xfrm>
          <a:prstGeom prst="cloudCallout">
            <a:avLst>
              <a:gd name="adj1" fmla="val 28581"/>
              <a:gd name="adj2" fmla="val 57593"/>
            </a:avLst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下一个数是几呢？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7" name="图片 6" descr="7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39465" y="3774530"/>
            <a:ext cx="1014553" cy="101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72293" y="1340063"/>
            <a:ext cx="79111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kumimoji="0" lang="zh-CN" altLang="en-US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4000" b="1" kern="100" noProof="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r>
              <a:rPr lang="en-US" altLang="zh-CN" sz="4000" b="1" kern="100" noProof="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4000" b="1" kern="100" noProof="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、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08104" y="3308603"/>
            <a:ext cx="4427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kumimoji="0" lang="zh-CN" altLang="en-US" sz="4000" b="1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1532" y="968410"/>
            <a:ext cx="1440161" cy="667236"/>
            <a:chOff x="480869" y="708178"/>
            <a:chExt cx="1216345" cy="667236"/>
          </a:xfrm>
        </p:grpSpPr>
        <p:pic>
          <p:nvPicPr>
            <p:cNvPr id="15" name="Picture 17" descr="00-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算一算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3" name="椭圆形标注 32"/>
          <p:cNvSpPr/>
          <p:nvPr/>
        </p:nvSpPr>
        <p:spPr>
          <a:xfrm>
            <a:off x="4067944" y="672338"/>
            <a:ext cx="3630690" cy="659127"/>
          </a:xfrm>
          <a:prstGeom prst="wedgeEllipseCallout">
            <a:avLst>
              <a:gd name="adj1" fmla="val 53725"/>
              <a:gd name="adj2" fmla="val 2605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3923932" y="834266"/>
            <a:ext cx="4056267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观察两组算式，你发现了什么？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734449" y="821129"/>
            <a:ext cx="1113579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95736" y="1582803"/>
            <a:ext cx="4752528" cy="319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89155" y="2931790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89155" y="3488690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572000" y="413676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358322" y="413676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5" grpId="0"/>
      <p:bldP spid="20" grpId="0"/>
      <p:bldP spid="21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43612" y="627534"/>
            <a:ext cx="4238871" cy="391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558238" y="3920738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828439" y="2499742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02641" y="3128650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538019" y="3896925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542014" y="3917563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554288" y="3906450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6"/>
          <p:cNvSpPr txBox="1"/>
          <p:nvPr/>
        </p:nvSpPr>
        <p:spPr>
          <a:xfrm>
            <a:off x="5210472" y="2410893"/>
            <a:ext cx="3682008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lIns="0" rIns="0" anchor="t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我发现：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加法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算式中，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交换加号两边的数，计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算结果相等。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0" grpId="0"/>
      <p:bldP spid="31" grpId="0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9516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想一想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725" name="TextBox 29"/>
          <p:cNvSpPr txBox="1"/>
          <p:nvPr/>
        </p:nvSpPr>
        <p:spPr>
          <a:xfrm>
            <a:off x="1699805" y="451487"/>
            <a:ext cx="590418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按上面的规律，在          里填上合适的数。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368894" y="596944"/>
            <a:ext cx="463550" cy="4651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1259632" y="2714623"/>
            <a:ext cx="2600326" cy="738664"/>
            <a:chOff x="1891817" y="3444007"/>
            <a:chExt cx="2600695" cy="738187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1891817" y="3444007"/>
              <a:ext cx="2286000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11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028896" y="3591550"/>
              <a:ext cx="463616" cy="46325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128656" y="3574098"/>
              <a:ext cx="463616" cy="46325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1475656" y="1689073"/>
            <a:ext cx="2286000" cy="738664"/>
            <a:chOff x="1891818" y="3444007"/>
            <a:chExt cx="2286000" cy="740495"/>
          </a:xfrm>
        </p:grpSpPr>
        <p:sp>
          <p:nvSpPr>
            <p:cNvPr id="28" name="矩形 13"/>
            <p:cNvSpPr>
              <a:spLocks noChangeArrowheads="1"/>
            </p:cNvSpPr>
            <p:nvPr/>
          </p:nvSpPr>
          <p:spPr bwMode="auto">
            <a:xfrm>
              <a:off x="1891818" y="3444007"/>
              <a:ext cx="2286000" cy="740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9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48002" y="3574505"/>
              <a:ext cx="463550" cy="46310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4578350" y="1689077"/>
            <a:ext cx="2513930" cy="738664"/>
            <a:chOff x="1891818" y="3444007"/>
            <a:chExt cx="2513930" cy="738513"/>
          </a:xfrm>
        </p:grpSpPr>
        <p:sp>
          <p:nvSpPr>
            <p:cNvPr id="31" name="矩形 19"/>
            <p:cNvSpPr>
              <a:spLocks noChangeArrowheads="1"/>
            </p:cNvSpPr>
            <p:nvPr/>
          </p:nvSpPr>
          <p:spPr bwMode="auto">
            <a:xfrm>
              <a:off x="1891818" y="3444007"/>
              <a:ext cx="2286000" cy="738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942198" y="3574156"/>
              <a:ext cx="463550" cy="46345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589463" y="2767017"/>
            <a:ext cx="2601912" cy="738664"/>
            <a:chOff x="1891818" y="3444007"/>
            <a:chExt cx="2600694" cy="738188"/>
          </a:xfrm>
        </p:grpSpPr>
        <p:sp>
          <p:nvSpPr>
            <p:cNvPr id="34" name="矩形 23"/>
            <p:cNvSpPr>
              <a:spLocks noChangeArrowheads="1"/>
            </p:cNvSpPr>
            <p:nvPr/>
          </p:nvSpPr>
          <p:spPr bwMode="auto">
            <a:xfrm>
              <a:off x="1891818" y="3444007"/>
              <a:ext cx="2286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12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029179" y="3591549"/>
              <a:ext cx="463333" cy="463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29488" y="3574098"/>
              <a:ext cx="463333" cy="46325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6660236" y="2911475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203848" y="1805611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9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559796" y="2846388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399587" y="2860675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11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6545339" y="1819242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889625" y="2898775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18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9516" y="420217"/>
            <a:ext cx="1440161" cy="667236"/>
            <a:chOff x="480869" y="708178"/>
            <a:chExt cx="1216345" cy="667236"/>
          </a:xfrm>
        </p:grpSpPr>
        <p:pic>
          <p:nvPicPr>
            <p:cNvPr id="16" name="Picture 17" descr="00-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想一想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725" name="TextBox 29"/>
          <p:cNvSpPr txBox="1"/>
          <p:nvPr/>
        </p:nvSpPr>
        <p:spPr>
          <a:xfrm>
            <a:off x="1699805" y="451487"/>
            <a:ext cx="4976042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找规律，在          里填上合适的数。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3491880" y="596944"/>
            <a:ext cx="463550" cy="4651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3775" y="1438788"/>
            <a:ext cx="71691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167567" y="267386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13</a:t>
            </a:r>
            <a:endParaRPr lang="zh-CN" altLang="en-US"/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547664" y="1347614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 rot="5400000" flipH="1">
            <a:off x="1595237" y="1983986"/>
            <a:ext cx="407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493620" y="1366778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 rot="5400000" flipH="1">
            <a:off x="3541193" y="2003150"/>
            <a:ext cx="407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5365828" y="1366778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 rot="5400000" flipH="1">
            <a:off x="5413401" y="2003150"/>
            <a:ext cx="407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236296" y="1366778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+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 rot="5400000" flipH="1">
            <a:off x="7283867" y="2003150"/>
            <a:ext cx="4071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"/>
          <p:cNvSpPr txBox="1"/>
          <p:nvPr/>
        </p:nvSpPr>
        <p:spPr>
          <a:xfrm>
            <a:off x="772925" y="3435848"/>
            <a:ext cx="6714530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lIns="0" rIns="0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探究数的排列规律时，需要观察所给的数，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运用数的顺序和加减法的相关知识，找出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数与数之间的排列规律。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18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75940" y="988334"/>
            <a:ext cx="43240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．看图列式计算。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90692" y="1945109"/>
            <a:ext cx="5775325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2090739" y="311351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71825" y="31373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0967" y="3113511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14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24126" y="310081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7425" y="3124624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29226" y="309922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76925" y="311351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96065" y="3094461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14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71825" y="37088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84625" y="37088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97425" y="370882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13400" y="3580235"/>
            <a:ext cx="340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4" grpId="0"/>
      <p:bldP spid="17" grpId="0"/>
      <p:bldP spid="18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179516" y="411512"/>
            <a:ext cx="6890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．看图列式计算</a:t>
            </a:r>
            <a:r>
              <a:rPr lang="zh-CN" altLang="en-US" sz="2400" b="1" dirty="0"/>
              <a:t>。</a:t>
            </a:r>
            <a:endParaRPr lang="zh-CN" altLang="zh-CN" sz="2400" b="1" dirty="0"/>
          </a:p>
        </p:txBody>
      </p:sp>
      <p:pic>
        <p:nvPicPr>
          <p:cNvPr id="96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87624" y="1481312"/>
            <a:ext cx="537845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矩形 96"/>
          <p:cNvSpPr/>
          <p:nvPr/>
        </p:nvSpPr>
        <p:spPr>
          <a:xfrm>
            <a:off x="1335261" y="2662412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452861" y="26735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197400" y="2670350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10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794049" y="266717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594399" y="266241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130850" y="26735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262736" y="26735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992987" y="267352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10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452861" y="328312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3299000" y="327836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130850" y="327201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988100" y="328947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162053" y="483520"/>
            <a:ext cx="5850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．填上合适的数</a:t>
            </a:r>
            <a:r>
              <a:rPr lang="zh-CN" altLang="en-US" sz="2400" b="1" dirty="0"/>
              <a:t>。</a:t>
            </a:r>
            <a:endParaRPr lang="zh-CN" altLang="zh-CN" sz="2400" b="1" dirty="0"/>
          </a:p>
        </p:txBody>
      </p:sp>
      <p:pic>
        <p:nvPicPr>
          <p:cNvPr id="13" name="Picture 107"/>
          <p:cNvPicPr>
            <a:picLocks noRot="1"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556715" y="1419624"/>
            <a:ext cx="1004095" cy="746920"/>
          </a:xfrm>
          <a:prstGeom prst="rect">
            <a:avLst/>
          </a:prstGeom>
          <a:noFill/>
        </p:spPr>
      </p:pic>
      <p:sp>
        <p:nvSpPr>
          <p:cNvPr id="22" name="TextBox 36"/>
          <p:cNvSpPr txBox="1">
            <a:spLocks noChangeArrowheads="1"/>
          </p:cNvSpPr>
          <p:nvPr/>
        </p:nvSpPr>
        <p:spPr bwMode="auto">
          <a:xfrm>
            <a:off x="323528" y="1707656"/>
            <a:ext cx="713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179705"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＋ 　            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5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1019" y="1751644"/>
            <a:ext cx="5429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1719" y="1738945"/>
            <a:ext cx="5429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2394" y="1789744"/>
            <a:ext cx="5429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2422204" y="181038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1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82616" y="184372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5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82879" y="184530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sym typeface="Times New Roman" panose="02020603050405020304"/>
              </a:rPr>
              <a:t>7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KSO_WPP_MARK_KEY" val="9a8cd640-3456-4946-9d37-f2dea45ad0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1">
            <a:lumMod val="40000"/>
            <a:lumOff val="60000"/>
          </a:schemeClr>
        </a:solidFill>
        <a:ln>
          <a:noFill/>
        </a:ln>
      </a:spPr>
      <a:bodyPr anchor="ctr"/>
      <a:lstStyle>
        <a:defPPr marL="0" indent="0">
          <a:buNone/>
          <a:defRPr sz="36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WPS 演示</Application>
  <PresentationFormat>全屏显示(16:9)</PresentationFormat>
  <Paragraphs>194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楷体</vt:lpstr>
      <vt:lpstr>黑体</vt:lpstr>
      <vt:lpstr>微软雅黑</vt:lpstr>
      <vt:lpstr>华文楷体</vt:lpstr>
      <vt:lpstr>幼圆</vt:lpstr>
      <vt:lpstr>Times New Roman</vt:lpstr>
      <vt:lpstr>等线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122</cp:revision>
  <dcterms:created xsi:type="dcterms:W3CDTF">2018-09-11T05:46:00Z</dcterms:created>
  <dcterms:modified xsi:type="dcterms:W3CDTF">2023-01-29T09:37:29Z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9F9DCDAF55C24179B71DAD66A587F0E0</vt:lpwstr>
  </property>
</Properties>
</file>