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6"/>
  </p:handoutMasterIdLst>
  <p:sldIdLst>
    <p:sldId id="256" r:id="rId3"/>
    <p:sldId id="278" r:id="rId4"/>
    <p:sldId id="280" r:id="rId6"/>
    <p:sldId id="306" r:id="rId7"/>
    <p:sldId id="293" r:id="rId8"/>
    <p:sldId id="294" r:id="rId9"/>
    <p:sldId id="265" r:id="rId10"/>
    <p:sldId id="290" r:id="rId11"/>
    <p:sldId id="291" r:id="rId12"/>
    <p:sldId id="292" r:id="rId13"/>
    <p:sldId id="271" r:id="rId14"/>
    <p:sldId id="272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35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38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24" y="-90"/>
      </p:cViewPr>
      <p:guideLst>
        <p:guide orient="horz" pos="2912"/>
        <p:guide pos="217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36CE2-C6EB-40B1-AB63-E0918F4ED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4698F-AABA-47B2-987D-B18F1D66D6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940A7-49EB-4931-8A31-7AD3391CE1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E510C-4197-4E10-B732-9BC57DBF10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E510C-4197-4E10-B732-9BC57DBF1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19.wdp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26.wdp"/><Relationship Id="rId4" Type="http://schemas.openxmlformats.org/officeDocument/2006/relationships/image" Target="../media/image25.png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33.wdp"/><Relationship Id="rId6" Type="http://schemas.openxmlformats.org/officeDocument/2006/relationships/image" Target="../media/image32.png"/><Relationship Id="rId5" Type="http://schemas.microsoft.com/office/2007/relationships/hdphoto" Target="../media/image31.wdp"/><Relationship Id="rId4" Type="http://schemas.openxmlformats.org/officeDocument/2006/relationships/image" Target="../media/image30.png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冀教版  数学  一年级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5082" y="1563640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简单事物中的规律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873969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2232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探索乐园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14793" y="500650"/>
            <a:ext cx="684803" cy="702878"/>
            <a:chOff x="1289641" y="1385539"/>
            <a:chExt cx="684803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289641" y="1385539"/>
              <a:ext cx="68480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62050" y="483520"/>
            <a:ext cx="1844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．涂一涂。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6300792" y="1707654"/>
            <a:ext cx="503237" cy="576262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6804025" y="1707654"/>
            <a:ext cx="503238" cy="576262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187450" y="3147518"/>
            <a:ext cx="6624638" cy="576263"/>
            <a:chOff x="1187450" y="3147516"/>
            <a:chExt cx="6624638" cy="576263"/>
          </a:xfrm>
        </p:grpSpPr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>
              <a:off x="1187450" y="3147516"/>
              <a:ext cx="503238" cy="576263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AutoShape 15"/>
            <p:cNvSpPr>
              <a:spLocks noChangeArrowheads="1"/>
            </p:cNvSpPr>
            <p:nvPr/>
          </p:nvSpPr>
          <p:spPr bwMode="auto">
            <a:xfrm>
              <a:off x="1692275" y="3147516"/>
              <a:ext cx="503238" cy="576263"/>
            </a:xfrm>
            <a:prstGeom prst="triangle">
              <a:avLst>
                <a:gd name="adj" fmla="val 50000"/>
              </a:avLst>
            </a:prstGeom>
            <a:solidFill>
              <a:srgbClr val="EDE53B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AutoShape 16"/>
            <p:cNvSpPr>
              <a:spLocks noChangeArrowheads="1"/>
            </p:cNvSpPr>
            <p:nvPr/>
          </p:nvSpPr>
          <p:spPr bwMode="auto">
            <a:xfrm>
              <a:off x="2195513" y="3147516"/>
              <a:ext cx="503237" cy="576263"/>
            </a:xfrm>
            <a:prstGeom prst="triangle">
              <a:avLst>
                <a:gd name="adj" fmla="val 50000"/>
              </a:avLst>
            </a:prstGeom>
            <a:solidFill>
              <a:srgbClr val="FB15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>
              <a:off x="2843213" y="3147516"/>
              <a:ext cx="503237" cy="576263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9" name="AutoShape 18"/>
            <p:cNvSpPr>
              <a:spLocks noChangeArrowheads="1"/>
            </p:cNvSpPr>
            <p:nvPr/>
          </p:nvSpPr>
          <p:spPr bwMode="auto">
            <a:xfrm>
              <a:off x="3348038" y="3147516"/>
              <a:ext cx="503237" cy="576263"/>
            </a:xfrm>
            <a:prstGeom prst="triangle">
              <a:avLst>
                <a:gd name="adj" fmla="val 50000"/>
              </a:avLst>
            </a:prstGeom>
            <a:solidFill>
              <a:srgbClr val="EDE53B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" name="AutoShape 19"/>
            <p:cNvSpPr>
              <a:spLocks noChangeArrowheads="1"/>
            </p:cNvSpPr>
            <p:nvPr/>
          </p:nvSpPr>
          <p:spPr bwMode="auto">
            <a:xfrm>
              <a:off x="3851275" y="3147516"/>
              <a:ext cx="503238" cy="576263"/>
            </a:xfrm>
            <a:prstGeom prst="triangle">
              <a:avLst>
                <a:gd name="adj" fmla="val 50000"/>
              </a:avLst>
            </a:prstGeom>
            <a:solidFill>
              <a:srgbClr val="FB15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" name="AutoShape 20"/>
            <p:cNvSpPr>
              <a:spLocks noChangeArrowheads="1"/>
            </p:cNvSpPr>
            <p:nvPr/>
          </p:nvSpPr>
          <p:spPr bwMode="auto">
            <a:xfrm>
              <a:off x="4500563" y="3147516"/>
              <a:ext cx="503237" cy="576263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2" name="AutoShape 21"/>
            <p:cNvSpPr>
              <a:spLocks noChangeArrowheads="1"/>
            </p:cNvSpPr>
            <p:nvPr/>
          </p:nvSpPr>
          <p:spPr bwMode="auto">
            <a:xfrm>
              <a:off x="5003800" y="3147516"/>
              <a:ext cx="503238" cy="576263"/>
            </a:xfrm>
            <a:prstGeom prst="triangle">
              <a:avLst>
                <a:gd name="adj" fmla="val 50000"/>
              </a:avLst>
            </a:prstGeom>
            <a:solidFill>
              <a:srgbClr val="EDE53B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" name="AutoShape 22"/>
            <p:cNvSpPr>
              <a:spLocks noChangeArrowheads="1"/>
            </p:cNvSpPr>
            <p:nvPr/>
          </p:nvSpPr>
          <p:spPr bwMode="auto">
            <a:xfrm>
              <a:off x="5580063" y="3147516"/>
              <a:ext cx="503237" cy="576263"/>
            </a:xfrm>
            <a:prstGeom prst="triangle">
              <a:avLst>
                <a:gd name="adj" fmla="val 50000"/>
              </a:avLst>
            </a:prstGeom>
            <a:solidFill>
              <a:srgbClr val="FB15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" name="AutoShape 23"/>
            <p:cNvSpPr>
              <a:spLocks noChangeArrowheads="1"/>
            </p:cNvSpPr>
            <p:nvPr/>
          </p:nvSpPr>
          <p:spPr bwMode="auto">
            <a:xfrm>
              <a:off x="6227763" y="3147516"/>
              <a:ext cx="503237" cy="576263"/>
            </a:xfrm>
            <a:prstGeom prst="triangle">
              <a:avLst>
                <a:gd name="adj" fmla="val 50000"/>
              </a:avLst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5" name="AutoShape 24"/>
            <p:cNvSpPr>
              <a:spLocks noChangeArrowheads="1"/>
            </p:cNvSpPr>
            <p:nvPr/>
          </p:nvSpPr>
          <p:spPr bwMode="auto">
            <a:xfrm>
              <a:off x="6732588" y="3147516"/>
              <a:ext cx="503237" cy="576263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" name="AutoShape 25"/>
            <p:cNvSpPr>
              <a:spLocks noChangeArrowheads="1"/>
            </p:cNvSpPr>
            <p:nvPr/>
          </p:nvSpPr>
          <p:spPr bwMode="auto">
            <a:xfrm>
              <a:off x="7308850" y="3147516"/>
              <a:ext cx="503238" cy="576263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58892" y="1707654"/>
            <a:ext cx="6048375" cy="576262"/>
            <a:chOff x="1258888" y="1707654"/>
            <a:chExt cx="6048375" cy="576262"/>
          </a:xfrm>
        </p:grpSpPr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1763713" y="1707654"/>
              <a:ext cx="503237" cy="576262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2268538" y="1707654"/>
              <a:ext cx="503237" cy="57626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2771775" y="1707654"/>
              <a:ext cx="503238" cy="576262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3276600" y="1707654"/>
              <a:ext cx="503238" cy="57626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3779838" y="1707654"/>
              <a:ext cx="503237" cy="576262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4284663" y="1707654"/>
              <a:ext cx="503237" cy="57626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4787900" y="1707654"/>
              <a:ext cx="503238" cy="576262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292725" y="1707654"/>
              <a:ext cx="503238" cy="57626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795963" y="1707654"/>
              <a:ext cx="503237" cy="576262"/>
            </a:xfrm>
            <a:prstGeom prst="rect">
              <a:avLst/>
            </a:prstGeom>
            <a:solidFill>
              <a:srgbClr val="FFCC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1258888" y="1707654"/>
              <a:ext cx="503237" cy="57626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6300788" y="1707654"/>
              <a:ext cx="503237" cy="5762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9" name="Rectangle 28"/>
            <p:cNvSpPr>
              <a:spLocks noChangeArrowheads="1"/>
            </p:cNvSpPr>
            <p:nvPr/>
          </p:nvSpPr>
          <p:spPr bwMode="auto">
            <a:xfrm>
              <a:off x="6804025" y="1707654"/>
              <a:ext cx="503238" cy="5762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40" name="AutoShape 29"/>
          <p:cNvSpPr>
            <a:spLocks noChangeArrowheads="1"/>
          </p:cNvSpPr>
          <p:nvPr/>
        </p:nvSpPr>
        <p:spPr bwMode="auto">
          <a:xfrm>
            <a:off x="7308850" y="3147816"/>
            <a:ext cx="503238" cy="576263"/>
          </a:xfrm>
          <a:prstGeom prst="triangle">
            <a:avLst>
              <a:gd name="adj" fmla="val 50000"/>
            </a:avLst>
          </a:prstGeom>
          <a:solidFill>
            <a:srgbClr val="FB1503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" name="AutoShape 30"/>
          <p:cNvSpPr>
            <a:spLocks noChangeArrowheads="1"/>
          </p:cNvSpPr>
          <p:nvPr/>
        </p:nvSpPr>
        <p:spPr bwMode="auto">
          <a:xfrm>
            <a:off x="6732588" y="3147816"/>
            <a:ext cx="503237" cy="576263"/>
          </a:xfrm>
          <a:prstGeom prst="triangle">
            <a:avLst>
              <a:gd name="adj" fmla="val 50000"/>
            </a:avLst>
          </a:prstGeom>
          <a:solidFill>
            <a:srgbClr val="EDE53B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2678" y="2016059"/>
            <a:ext cx="8338644" cy="2236167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9089" y="2673129"/>
            <a:ext cx="705548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indent="62865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一组事物依次不断排列（至少重复出现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三次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），就是有规律的排列。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19672" y="1025854"/>
            <a:ext cx="5832648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3728" y="1601239"/>
            <a:ext cx="504056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>
          <a:xfrm>
            <a:off x="6372203" y="2355727"/>
            <a:ext cx="2439427" cy="1243453"/>
          </a:xfrm>
          <a:prstGeom prst="cloudCallout">
            <a:avLst>
              <a:gd name="adj1" fmla="val 28581"/>
              <a:gd name="adj2" fmla="val 57593"/>
            </a:avLst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想一想，       上填什么？</a:t>
            </a:r>
            <a:endParaRPr lang="zh-CN" altLang="en-US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7" name="图片 6" descr="7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39465" y="3774530"/>
            <a:ext cx="1014553" cy="101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488" y="1445380"/>
            <a:ext cx="5820078" cy="215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8017636" y="2886073"/>
            <a:ext cx="442797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364092" y="1373499"/>
            <a:ext cx="574767" cy="76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4795853" y="2558385"/>
            <a:ext cx="1136470" cy="5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20"/>
          <p:cNvSpPr txBox="1"/>
          <p:nvPr/>
        </p:nvSpPr>
        <p:spPr>
          <a:xfrm>
            <a:off x="7814186" y="287116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1532" y="968410"/>
            <a:ext cx="1440161" cy="667236"/>
            <a:chOff x="480869" y="708178"/>
            <a:chExt cx="1216345" cy="667236"/>
          </a:xfrm>
        </p:grpSpPr>
        <p:pic>
          <p:nvPicPr>
            <p:cNvPr id="15" name="Picture 17" descr="00-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摆一摆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835785" y="1059816"/>
            <a:ext cx="4629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7800" indent="-177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观察联欢会上有哪些规律的事物？</a:t>
            </a:r>
            <a:endParaRPr lang="zh-CN" altLang="en-US" sz="2400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8691" y="1774310"/>
            <a:ext cx="4525019" cy="296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椭圆形标注 32"/>
          <p:cNvSpPr/>
          <p:nvPr/>
        </p:nvSpPr>
        <p:spPr>
          <a:xfrm>
            <a:off x="7089049" y="2355726"/>
            <a:ext cx="1875443" cy="1131570"/>
          </a:xfrm>
          <a:prstGeom prst="wedgeEllipseCallout">
            <a:avLst>
              <a:gd name="adj1" fmla="val 13016"/>
              <a:gd name="adj2" fmla="val 66993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7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81166" y="3684801"/>
            <a:ext cx="1014553" cy="101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7312664" y="2376167"/>
            <a:ext cx="1583055" cy="10895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你发现了哪些有规律的事物？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3" grpId="0" bldLvl="0" animBg="1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843560"/>
            <a:ext cx="80989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37888" y="1229114"/>
            <a:ext cx="5286375" cy="993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41032" y="2723585"/>
            <a:ext cx="8858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68122" y="3271271"/>
            <a:ext cx="51435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椭圆形标注 34"/>
          <p:cNvSpPr/>
          <p:nvPr/>
        </p:nvSpPr>
        <p:spPr>
          <a:xfrm>
            <a:off x="1043608" y="483519"/>
            <a:ext cx="1944216" cy="745594"/>
          </a:xfrm>
          <a:prstGeom prst="wedgeEllipseCallout">
            <a:avLst>
              <a:gd name="adj1" fmla="val -53678"/>
              <a:gd name="adj2" fmla="val 4613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1187628" y="555089"/>
            <a:ext cx="1947451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气球的排列是有规律的。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20"/>
          <p:cNvSpPr txBox="1"/>
          <p:nvPr/>
        </p:nvSpPr>
        <p:spPr>
          <a:xfrm>
            <a:off x="6802838" y="255080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椭圆形标注 40"/>
          <p:cNvSpPr/>
          <p:nvPr/>
        </p:nvSpPr>
        <p:spPr>
          <a:xfrm>
            <a:off x="6157366" y="2355726"/>
            <a:ext cx="1727002" cy="811210"/>
          </a:xfrm>
          <a:prstGeom prst="wedgeEllipseCallout">
            <a:avLst>
              <a:gd name="adj1" fmla="val 56887"/>
              <a:gd name="adj2" fmla="val 2190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301316" y="2355726"/>
            <a:ext cx="1583055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拉花也是有规律的。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89722" y="2139704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黄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37794" y="2139520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红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03848" y="2139704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黄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51920" y="2139520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红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267744" y="3939904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27784" y="3939904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081318" y="3940088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41358" y="3940088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10002" y="2139888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黄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58074" y="2139704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红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73406" y="3939904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33446" y="3939904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/>
      <p:bldP spid="41" grpId="0" bldLvl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47664" y="2589081"/>
            <a:ext cx="5771756" cy="2031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lIns="0" rIns="0" anchor="t">
            <a:spAutoFit/>
          </a:bodyPr>
          <a:lstStyle/>
          <a:p>
            <a:pPr marL="355600" marR="0" lvl="0" indent="180975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我发现：一组事物依次不断排列</a:t>
            </a:r>
            <a:endParaRPr lang="en-US" altLang="zh-CN" sz="28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marR="0" lvl="0" indent="180975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（至少重复出现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三次</a:t>
            </a: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），</a:t>
            </a:r>
            <a:endParaRPr lang="en-US" altLang="zh-CN" sz="28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marR="0" lvl="0" indent="180975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就是有规律的排列。</a:t>
            </a:r>
            <a:endParaRPr lang="zh-CN" altLang="en-US" sz="28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1763688" y="627536"/>
            <a:ext cx="1779270" cy="911225"/>
          </a:xfrm>
          <a:prstGeom prst="wedgeEllipseCallout">
            <a:avLst>
              <a:gd name="adj1" fmla="val -67008"/>
              <a:gd name="adj2" fmla="val 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907202" y="703863"/>
            <a:ext cx="1583055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你还发现了什么？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668655"/>
            <a:ext cx="1185394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7" y="668657"/>
            <a:ext cx="4523809" cy="115238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37557" y="1538761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女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85629" y="1538577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1683" y="1538761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女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99755" y="1538577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57837" y="1538945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女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05909" y="1538761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bldLvl="0" animBg="1"/>
      <p:bldP spid="9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9516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想一想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0725" name="TextBox 29"/>
          <p:cNvSpPr txBox="1"/>
          <p:nvPr/>
        </p:nvSpPr>
        <p:spPr>
          <a:xfrm>
            <a:off x="1699809" y="451487"/>
            <a:ext cx="5444119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盒子里左边第一颗珠子是什么颜色的？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338" name="TextBox 7"/>
          <p:cNvSpPr txBox="1"/>
          <p:nvPr/>
        </p:nvSpPr>
        <p:spPr>
          <a:xfrm>
            <a:off x="180161" y="3723881"/>
            <a:ext cx="5862502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因为右面的盒子外面第一颗是红珠子，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所以盒子里面第一颗和最后一颗永远都是白珠子。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盒子里面可能是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5……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颗珠子。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3612" y="1367157"/>
            <a:ext cx="456406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9"/>
          <p:cNvSpPr txBox="1">
            <a:spLocks noChangeArrowheads="1"/>
          </p:cNvSpPr>
          <p:nvPr/>
        </p:nvSpPr>
        <p:spPr bwMode="auto">
          <a:xfrm>
            <a:off x="5712721" y="1259186"/>
            <a:ext cx="31797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根据珠子摆放规律可以看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出是按照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白红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、白红、白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红摆放。所以盒子里左边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第一颗珠子是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白色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63394" y="3525010"/>
            <a:ext cx="1165358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椭圆形标注 12"/>
          <p:cNvSpPr/>
          <p:nvPr/>
        </p:nvSpPr>
        <p:spPr>
          <a:xfrm>
            <a:off x="5153770" y="3219824"/>
            <a:ext cx="2298550" cy="911225"/>
          </a:xfrm>
          <a:prstGeom prst="wedgeEllipseCallout">
            <a:avLst>
              <a:gd name="adj1" fmla="val 58020"/>
              <a:gd name="adj2" fmla="val 2870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5297280" y="3296151"/>
            <a:ext cx="2155040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盒子里可能有几颗珠子？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771804" y="1062081"/>
            <a:ext cx="275527" cy="269339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424269" y="1059584"/>
            <a:ext cx="275527" cy="26933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144349" y="1059584"/>
            <a:ext cx="275527" cy="26933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792420" y="1097817"/>
            <a:ext cx="275527" cy="26933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449680" y="1097818"/>
            <a:ext cx="275527" cy="269339"/>
          </a:xfrm>
          <a:prstGeom prst="ellips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14338" grpId="0"/>
      <p:bldP spid="13" grpId="0" bldLvl="0" animBg="1"/>
      <p:bldP spid="14" grpId="0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75940" y="988335"/>
            <a:ext cx="43240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．按照规律涂上合适的颜色。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1133" y="1779664"/>
            <a:ext cx="8167295" cy="162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05784" y="1891005"/>
            <a:ext cx="988416" cy="47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67760" y="1891004"/>
            <a:ext cx="988416" cy="47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08576" y="1893369"/>
            <a:ext cx="988416" cy="47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40967" y="2594160"/>
            <a:ext cx="1959429" cy="81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79516" y="411512"/>
            <a:ext cx="6890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</a:t>
            </a:r>
            <a:r>
              <a:rPr lang="zh-CN" altLang="zh-CN" sz="2400" b="1" dirty="0"/>
              <a:t>下一朵花会是什么颜色？</a:t>
            </a:r>
            <a:r>
              <a:rPr lang="zh-CN" altLang="en-US" sz="2400" b="1" dirty="0"/>
              <a:t>画一画。</a:t>
            </a:r>
            <a:endParaRPr lang="zh-CN" altLang="zh-CN" sz="2400" b="1" dirty="0"/>
          </a:p>
        </p:txBody>
      </p:sp>
      <p:grpSp>
        <p:nvGrpSpPr>
          <p:cNvPr id="11" name="Group 2"/>
          <p:cNvGrpSpPr/>
          <p:nvPr/>
        </p:nvGrpSpPr>
        <p:grpSpPr bwMode="auto">
          <a:xfrm>
            <a:off x="7154347" y="1882833"/>
            <a:ext cx="658017" cy="545201"/>
            <a:chOff x="0" y="0"/>
            <a:chExt cx="1632" cy="1587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14" name="Oval 4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16" name="Oval 5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19" name="Oval 6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0" name="Oval 7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2" name="Oval 9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4" name="Group 11"/>
          <p:cNvGrpSpPr/>
          <p:nvPr/>
        </p:nvGrpSpPr>
        <p:grpSpPr bwMode="auto">
          <a:xfrm>
            <a:off x="817047" y="1882833"/>
            <a:ext cx="658017" cy="545201"/>
            <a:chOff x="0" y="0"/>
            <a:chExt cx="1632" cy="1587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1" name="Oval 18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2" name="Group 19"/>
          <p:cNvGrpSpPr/>
          <p:nvPr/>
        </p:nvGrpSpPr>
        <p:grpSpPr bwMode="auto">
          <a:xfrm>
            <a:off x="3193533" y="1882833"/>
            <a:ext cx="658019" cy="545201"/>
            <a:chOff x="0" y="0"/>
            <a:chExt cx="1632" cy="1587"/>
          </a:xfrm>
        </p:grpSpPr>
        <p:sp>
          <p:nvSpPr>
            <p:cNvPr id="33" name="Oval 20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5" name="Oval 22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6" name="Oval 23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7" name="Oval 24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8" name="Oval 25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39" name="Oval 26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0" name="Group 27"/>
          <p:cNvGrpSpPr/>
          <p:nvPr/>
        </p:nvGrpSpPr>
        <p:grpSpPr bwMode="auto">
          <a:xfrm>
            <a:off x="1573490" y="1901311"/>
            <a:ext cx="592651" cy="491162"/>
            <a:chOff x="0" y="0"/>
            <a:chExt cx="1632" cy="1587"/>
          </a:xfrm>
        </p:grpSpPr>
        <p:sp>
          <p:nvSpPr>
            <p:cNvPr id="41" name="Oval 28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42" name="Oval 29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43" name="Oval 30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44" name="Oval 31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45" name="Oval 32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47" name="Oval 34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8" name="Group 35"/>
          <p:cNvGrpSpPr/>
          <p:nvPr/>
        </p:nvGrpSpPr>
        <p:grpSpPr bwMode="auto">
          <a:xfrm>
            <a:off x="5496997" y="1882833"/>
            <a:ext cx="658017" cy="545201"/>
            <a:chOff x="0" y="0"/>
            <a:chExt cx="1632" cy="1587"/>
          </a:xfrm>
        </p:grpSpPr>
        <p:sp>
          <p:nvSpPr>
            <p:cNvPr id="49" name="Oval 36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0" name="Oval 37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1" name="Oval 38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2" name="Oval 39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3" name="Oval 40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4" name="Oval 41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5" name="Oval 42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6" name="Group 43"/>
          <p:cNvGrpSpPr/>
          <p:nvPr/>
        </p:nvGrpSpPr>
        <p:grpSpPr bwMode="auto">
          <a:xfrm>
            <a:off x="3985697" y="1882833"/>
            <a:ext cx="658017" cy="545201"/>
            <a:chOff x="0" y="0"/>
            <a:chExt cx="1632" cy="1587"/>
          </a:xfrm>
        </p:grpSpPr>
        <p:sp>
          <p:nvSpPr>
            <p:cNvPr id="57" name="Oval 44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8" name="Oval 45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59" name="Oval 46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0" name="Oval 47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1" name="Oval 48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2" name="Oval 49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3" name="Oval 50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4" name="Group 51"/>
          <p:cNvGrpSpPr/>
          <p:nvPr/>
        </p:nvGrpSpPr>
        <p:grpSpPr bwMode="auto">
          <a:xfrm>
            <a:off x="2401372" y="1882833"/>
            <a:ext cx="658017" cy="545201"/>
            <a:chOff x="0" y="0"/>
            <a:chExt cx="1632" cy="1587"/>
          </a:xfrm>
        </p:grpSpPr>
        <p:sp>
          <p:nvSpPr>
            <p:cNvPr id="65" name="Oval 52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6" name="Oval 53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7" name="Oval 54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8" name="Oval 55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69" name="Oval 56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0" name="Oval 57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1" name="Oval 58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72" name="Group 59"/>
          <p:cNvGrpSpPr/>
          <p:nvPr/>
        </p:nvGrpSpPr>
        <p:grpSpPr bwMode="auto">
          <a:xfrm>
            <a:off x="4704833" y="1882833"/>
            <a:ext cx="658019" cy="545201"/>
            <a:chOff x="0" y="0"/>
            <a:chExt cx="1632" cy="1587"/>
          </a:xfrm>
        </p:grpSpPr>
        <p:sp>
          <p:nvSpPr>
            <p:cNvPr id="73" name="Oval 60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4" name="Oval 61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5" name="Oval 62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6" name="Oval 63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7" name="Oval 64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8" name="Oval 65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79" name="Oval 66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80" name="Group 67"/>
          <p:cNvGrpSpPr/>
          <p:nvPr/>
        </p:nvGrpSpPr>
        <p:grpSpPr bwMode="auto">
          <a:xfrm>
            <a:off x="6289157" y="1882833"/>
            <a:ext cx="658019" cy="545201"/>
            <a:chOff x="0" y="0"/>
            <a:chExt cx="1632" cy="1587"/>
          </a:xfrm>
        </p:grpSpPr>
        <p:sp>
          <p:nvSpPr>
            <p:cNvPr id="81" name="Oval 68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82" name="Oval 69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83" name="Oval 70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84" name="Oval 71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85" name="Oval 72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86" name="Oval 73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87" name="Oval 74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88" name="Group 75"/>
          <p:cNvGrpSpPr/>
          <p:nvPr/>
        </p:nvGrpSpPr>
        <p:grpSpPr bwMode="auto">
          <a:xfrm>
            <a:off x="7154347" y="1882833"/>
            <a:ext cx="658017" cy="545201"/>
            <a:chOff x="0" y="0"/>
            <a:chExt cx="1632" cy="1587"/>
          </a:xfrm>
        </p:grpSpPr>
        <p:sp>
          <p:nvSpPr>
            <p:cNvPr id="89" name="Oval 76"/>
            <p:cNvSpPr>
              <a:spLocks noChangeArrowheads="1"/>
            </p:cNvSpPr>
            <p:nvPr/>
          </p:nvSpPr>
          <p:spPr bwMode="auto">
            <a:xfrm>
              <a:off x="0" y="589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90" name="Oval 77"/>
            <p:cNvSpPr>
              <a:spLocks noChangeArrowheads="1"/>
            </p:cNvSpPr>
            <p:nvPr/>
          </p:nvSpPr>
          <p:spPr bwMode="auto">
            <a:xfrm>
              <a:off x="816" y="544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91" name="Oval 78"/>
            <p:cNvSpPr>
              <a:spLocks noChangeArrowheads="1"/>
            </p:cNvSpPr>
            <p:nvPr/>
          </p:nvSpPr>
          <p:spPr bwMode="auto">
            <a:xfrm rot="4113692">
              <a:off x="248" y="20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92" name="Oval 79"/>
            <p:cNvSpPr>
              <a:spLocks noChangeArrowheads="1"/>
            </p:cNvSpPr>
            <p:nvPr/>
          </p:nvSpPr>
          <p:spPr bwMode="auto">
            <a:xfrm rot="4113692">
              <a:off x="611" y="9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93" name="Oval 80"/>
            <p:cNvSpPr>
              <a:spLocks noChangeArrowheads="1"/>
            </p:cNvSpPr>
            <p:nvPr/>
          </p:nvSpPr>
          <p:spPr bwMode="auto">
            <a:xfrm rot="-2593711">
              <a:off x="136" y="861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94" name="Oval 81"/>
            <p:cNvSpPr>
              <a:spLocks noChangeArrowheads="1"/>
            </p:cNvSpPr>
            <p:nvPr/>
          </p:nvSpPr>
          <p:spPr bwMode="auto">
            <a:xfrm rot="-2593711">
              <a:off x="680" y="272"/>
              <a:ext cx="816" cy="409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3300"/>
                </a:solidFill>
              </a:endParaRPr>
            </a:p>
          </p:txBody>
        </p:sp>
        <p:sp>
          <p:nvSpPr>
            <p:cNvPr id="95" name="Oval 82"/>
            <p:cNvSpPr>
              <a:spLocks noChangeArrowheads="1"/>
            </p:cNvSpPr>
            <p:nvPr/>
          </p:nvSpPr>
          <p:spPr bwMode="auto">
            <a:xfrm>
              <a:off x="635" y="680"/>
              <a:ext cx="362" cy="362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16" name="Line 103"/>
          <p:cNvSpPr>
            <a:spLocks noChangeShapeType="1"/>
          </p:cNvSpPr>
          <p:nvPr/>
        </p:nvSpPr>
        <p:spPr bwMode="auto">
          <a:xfrm>
            <a:off x="2264838" y="1779663"/>
            <a:ext cx="2906" cy="904264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Line 104"/>
          <p:cNvSpPr>
            <a:spLocks noChangeShapeType="1"/>
          </p:cNvSpPr>
          <p:nvPr/>
        </p:nvSpPr>
        <p:spPr bwMode="auto">
          <a:xfrm>
            <a:off x="3921022" y="1779663"/>
            <a:ext cx="2906" cy="904264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" name="Line 105"/>
          <p:cNvSpPr>
            <a:spLocks noChangeShapeType="1"/>
          </p:cNvSpPr>
          <p:nvPr/>
        </p:nvSpPr>
        <p:spPr bwMode="auto">
          <a:xfrm>
            <a:off x="5433190" y="1779663"/>
            <a:ext cx="2906" cy="904264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" name="Line 106"/>
          <p:cNvSpPr>
            <a:spLocks noChangeShapeType="1"/>
          </p:cNvSpPr>
          <p:nvPr/>
        </p:nvSpPr>
        <p:spPr bwMode="auto">
          <a:xfrm>
            <a:off x="7020272" y="1779663"/>
            <a:ext cx="2906" cy="904264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162053" y="483520"/>
            <a:ext cx="58501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</a:t>
            </a:r>
            <a:r>
              <a:rPr lang="zh-CN" altLang="zh-CN" sz="2400" b="1" dirty="0"/>
              <a:t>下一个灯笼会是什么颜色？</a:t>
            </a:r>
            <a:r>
              <a:rPr lang="zh-CN" altLang="en-US" sz="2400" b="1" dirty="0"/>
              <a:t>选一选。</a:t>
            </a:r>
            <a:endParaRPr lang="zh-CN" altLang="zh-CN" sz="2400" b="1" dirty="0"/>
          </a:p>
        </p:txBody>
      </p:sp>
      <p:pic>
        <p:nvPicPr>
          <p:cNvPr id="13" name="Picture 107"/>
          <p:cNvPicPr>
            <a:picLocks noRot="1"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556715" y="1419624"/>
            <a:ext cx="1004095" cy="746920"/>
          </a:xfrm>
          <a:prstGeom prst="rect">
            <a:avLst/>
          </a:prstGeom>
          <a:noFill/>
        </p:spPr>
      </p:pic>
      <p:pic>
        <p:nvPicPr>
          <p:cNvPr id="14" name="Picture 108" descr="灯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9307" y="1796653"/>
            <a:ext cx="354807" cy="936626"/>
          </a:xfrm>
          <a:prstGeom prst="rect">
            <a:avLst/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9" descr="灯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78278" y="1722835"/>
            <a:ext cx="400845" cy="93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0" descr="灯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32820" y="1723630"/>
            <a:ext cx="401638" cy="93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1" descr="灯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98554" y="1723630"/>
            <a:ext cx="401638" cy="93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2" descr="紫灯笼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83308" y="1760143"/>
            <a:ext cx="354806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3" descr="紫灯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30202" y="1723630"/>
            <a:ext cx="370682" cy="93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4" descr="紫灯笼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26346" y="1722836"/>
            <a:ext cx="401638" cy="93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15" descr="紫灯笼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50482" y="1723630"/>
            <a:ext cx="401638" cy="93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124"/>
          <p:cNvGrpSpPr/>
          <p:nvPr/>
        </p:nvGrpSpPr>
        <p:grpSpPr bwMode="auto">
          <a:xfrm>
            <a:off x="6211719" y="3085121"/>
            <a:ext cx="1242220" cy="971959"/>
            <a:chOff x="0" y="0"/>
            <a:chExt cx="1565" cy="1207"/>
          </a:xfrm>
        </p:grpSpPr>
        <p:sp>
          <p:nvSpPr>
            <p:cNvPr id="24" name="Rectangle 125"/>
            <p:cNvSpPr>
              <a:spLocks noChangeArrowheads="1"/>
            </p:cNvSpPr>
            <p:nvPr/>
          </p:nvSpPr>
          <p:spPr bwMode="auto">
            <a:xfrm>
              <a:off x="0" y="0"/>
              <a:ext cx="1565" cy="120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5" name="Group 126"/>
            <p:cNvGrpSpPr>
              <a:grpSpLocks noChangeAspect="1"/>
            </p:cNvGrpSpPr>
            <p:nvPr/>
          </p:nvGrpSpPr>
          <p:grpSpPr bwMode="auto">
            <a:xfrm>
              <a:off x="46" y="27"/>
              <a:ext cx="1367" cy="1180"/>
              <a:chOff x="0" y="0"/>
              <a:chExt cx="1367" cy="1180"/>
            </a:xfrm>
          </p:grpSpPr>
          <p:pic>
            <p:nvPicPr>
              <p:cNvPr id="26" name="Picture 127" descr="紫灯笼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861" y="0"/>
                <a:ext cx="506" cy="1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Picture 128" descr="灯笼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0" y="0"/>
                <a:ext cx="506" cy="1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8" name="Oval 129"/>
          <p:cNvSpPr>
            <a:spLocks noChangeArrowheads="1"/>
          </p:cNvSpPr>
          <p:nvPr/>
        </p:nvSpPr>
        <p:spPr bwMode="auto">
          <a:xfrm>
            <a:off x="6873352" y="2931792"/>
            <a:ext cx="607054" cy="1404007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 autoUpdateAnimBg="0"/>
    </p:bldLst>
  </p:timing>
</p:sld>
</file>

<file path=ppt/tags/tag1.xml><?xml version="1.0" encoding="utf-8"?>
<p:tagLst xmlns:p="http://schemas.openxmlformats.org/presentationml/2006/main">
  <p:tag name="KSO_WPP_MARK_KEY" val="ee02d8cb-a92b-4961-affa-430de504e7b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1">
            <a:lumMod val="40000"/>
            <a:lumOff val="60000"/>
          </a:schemeClr>
        </a:solidFill>
        <a:ln>
          <a:noFill/>
        </a:ln>
      </a:spPr>
      <a:bodyPr anchor="ctr"/>
      <a:lstStyle>
        <a:defPPr marL="0" indent="0">
          <a:buNone/>
          <a:defRPr sz="36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</Words>
  <Application>WPS 演示</Application>
  <PresentationFormat>全屏显示(16:9)</PresentationFormat>
  <Paragraphs>116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微软雅黑</vt:lpstr>
      <vt:lpstr>华文楷体</vt:lpstr>
      <vt:lpstr>幼圆</vt:lpstr>
      <vt:lpstr>Calibri</vt:lpstr>
      <vt:lpstr>Times New Roman</vt:lpstr>
      <vt:lpstr>等线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119</cp:revision>
  <dcterms:created xsi:type="dcterms:W3CDTF">2018-09-11T05:46:00Z</dcterms:created>
  <dcterms:modified xsi:type="dcterms:W3CDTF">2023-01-29T09:38:33Z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DFE4E9AA87794B05911DB4A565DA6560</vt:lpwstr>
  </property>
</Properties>
</file>