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7"/>
  </p:notesMasterIdLst>
  <p:sldIdLst>
    <p:sldId id="256" r:id="rId4"/>
    <p:sldId id="278" r:id="rId5"/>
    <p:sldId id="279" r:id="rId6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71" r:id="rId22"/>
    <p:sldId id="272" r:id="rId23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0F3E3C-4A99-4909-8791-BC7B3FE80A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86ADFA-3B05-4BD7-8F9B-FAA4218463A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5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5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40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40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91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70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5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6" Type="http://schemas.openxmlformats.org/officeDocument/2006/relationships/theme" Target="../theme/theme2.xml"/><Relationship Id="rId25" Type="http://schemas.openxmlformats.org/officeDocument/2006/relationships/slideLayout" Target="../slideLayouts/slideLayout38.xml"/><Relationship Id="rId24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34.xml"/><Relationship Id="rId20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6" Type="http://schemas.openxmlformats.org/officeDocument/2006/relationships/slide" Target="slide13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6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emf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2211710"/>
            <a:ext cx="9144000" cy="438582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课时  十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几减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55510" y="778170"/>
            <a:ext cx="2456442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6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逛公园</a:t>
            </a:r>
            <a:endParaRPr lang="zh-CN" altLang="en-US" sz="6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804252" y="4436653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770120" y="895582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16925" y="582148"/>
            <a:ext cx="3068469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还剩几个气球？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27784" y="1295774"/>
            <a:ext cx="24561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17-9=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2147191" y="2207467"/>
            <a:ext cx="1576747" cy="1013783"/>
            <a:chOff x="1257085" y="967627"/>
            <a:chExt cx="2254465" cy="1450605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408695" y="1282806"/>
              <a:ext cx="2079935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流程图: 可选过程 20"/>
          <p:cNvSpPr/>
          <p:nvPr/>
        </p:nvSpPr>
        <p:spPr>
          <a:xfrm>
            <a:off x="4246979" y="2424916"/>
            <a:ext cx="2026498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想加算减法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2935560" y="3311095"/>
            <a:ext cx="4372744" cy="916841"/>
          </a:xfrm>
          <a:prstGeom prst="wedgeRoundRectCallout">
            <a:avLst>
              <a:gd name="adj1" fmla="val -57853"/>
              <a:gd name="adj2" fmla="val -33554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79912" y="1347614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07950" y="3374237"/>
            <a:ext cx="163057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61649" y="2901991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1" grpId="0" animBg="1"/>
      <p:bldP spid="22" grpId="0" animBg="1"/>
      <p:bldP spid="2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16925" y="528762"/>
            <a:ext cx="3068469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还剩几个气球？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96711" y="1222358"/>
            <a:ext cx="3283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- 9 =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1965862" y="1716496"/>
            <a:ext cx="1576748" cy="1013783"/>
            <a:chOff x="1257085" y="967627"/>
            <a:chExt cx="2254465" cy="1450605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379846" y="1367118"/>
              <a:ext cx="1853252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流程图: 可选过程 20"/>
          <p:cNvSpPr/>
          <p:nvPr/>
        </p:nvSpPr>
        <p:spPr>
          <a:xfrm>
            <a:off x="4211964" y="1923678"/>
            <a:ext cx="1315695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平十</a:t>
            </a: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2364211" y="3311094"/>
            <a:ext cx="3319418" cy="863808"/>
          </a:xfrm>
          <a:prstGeom prst="wedgeRoundRectCallout">
            <a:avLst>
              <a:gd name="adj1" fmla="val -61777"/>
              <a:gd name="adj2" fmla="val -36360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17-7=10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39952" y="1275606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38342" y="3435846"/>
            <a:ext cx="1271502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10-2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7" name="组合 8"/>
          <p:cNvGrpSpPr/>
          <p:nvPr/>
        </p:nvGrpSpPr>
        <p:grpSpPr bwMode="auto">
          <a:xfrm>
            <a:off x="6232380" y="1938116"/>
            <a:ext cx="509587" cy="2955925"/>
            <a:chOff x="1117" y="2341"/>
            <a:chExt cx="321" cy="1862"/>
          </a:xfrm>
        </p:grpSpPr>
        <p:grpSp>
          <p:nvGrpSpPr>
            <p:cNvPr id="68" name="Group 21"/>
            <p:cNvGrpSpPr/>
            <p:nvPr/>
          </p:nvGrpSpPr>
          <p:grpSpPr bwMode="auto">
            <a:xfrm>
              <a:off x="1120" y="2522"/>
              <a:ext cx="318" cy="1681"/>
              <a:chOff x="2205" y="1867"/>
              <a:chExt cx="318" cy="1681"/>
            </a:xfrm>
          </p:grpSpPr>
          <p:pic>
            <p:nvPicPr>
              <p:cNvPr id="70" name="Picture 2" descr="小方块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205" y="3231"/>
                <a:ext cx="318" cy="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" name="Picture 3" descr="小方块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205" y="3003"/>
                <a:ext cx="318" cy="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" name="Picture 22" descr="小方块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205" y="2776"/>
                <a:ext cx="318" cy="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3" name="Picture 23" descr="小方块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205" y="2549"/>
                <a:ext cx="318" cy="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4" name="Picture 24" descr="小方块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205" y="2322"/>
                <a:ext cx="318" cy="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5" name="Picture 25" descr="小方块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205" y="2095"/>
                <a:ext cx="318" cy="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6" name="Picture 26" descr="小方块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205" y="1867"/>
                <a:ext cx="318" cy="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9" name="Picture 27" descr="小方块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17" y="2341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7" name="组合 9"/>
          <p:cNvGrpSpPr/>
          <p:nvPr/>
        </p:nvGrpSpPr>
        <p:grpSpPr bwMode="auto">
          <a:xfrm>
            <a:off x="6237142" y="1230091"/>
            <a:ext cx="506413" cy="865187"/>
            <a:chOff x="3491880" y="2940050"/>
            <a:chExt cx="504825" cy="865188"/>
          </a:xfrm>
        </p:grpSpPr>
        <p:pic>
          <p:nvPicPr>
            <p:cNvPr id="78" name="Picture 28" descr="小方块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491880" y="3300413"/>
              <a:ext cx="50482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9" name="Picture 29" descr="小方块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491880" y="2940050"/>
              <a:ext cx="504825" cy="503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0" name="组合 10"/>
          <p:cNvGrpSpPr/>
          <p:nvPr/>
        </p:nvGrpSpPr>
        <p:grpSpPr bwMode="auto">
          <a:xfrm>
            <a:off x="7157371" y="2148657"/>
            <a:ext cx="504825" cy="2633662"/>
            <a:chOff x="1837" y="2568"/>
            <a:chExt cx="318" cy="1659"/>
          </a:xfrm>
        </p:grpSpPr>
        <p:grpSp>
          <p:nvGrpSpPr>
            <p:cNvPr id="81" name="Group 44"/>
            <p:cNvGrpSpPr/>
            <p:nvPr/>
          </p:nvGrpSpPr>
          <p:grpSpPr bwMode="auto">
            <a:xfrm>
              <a:off x="1837" y="2788"/>
              <a:ext cx="318" cy="1439"/>
              <a:chOff x="2880" y="2095"/>
              <a:chExt cx="318" cy="1439"/>
            </a:xfrm>
          </p:grpSpPr>
          <p:pic>
            <p:nvPicPr>
              <p:cNvPr id="83" name="Picture 30" descr="小方块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880" y="3217"/>
                <a:ext cx="318" cy="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4" name="Picture 30" descr="小方块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880" y="2992"/>
                <a:ext cx="318" cy="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5" name="Picture 30" descr="小方块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880" y="2767"/>
                <a:ext cx="318" cy="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6" name="Picture 30" descr="小方块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880" y="2542"/>
                <a:ext cx="318" cy="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7" name="Picture 30" descr="小方块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880" y="2317"/>
                <a:ext cx="318" cy="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8" name="Picture 30" descr="小方块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880" y="2095"/>
                <a:ext cx="318" cy="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82" name="Picture 30" descr="小方块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837" y="2568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9" name="AutoShape 23"/>
          <p:cNvSpPr>
            <a:spLocks noChangeArrowheads="1"/>
          </p:cNvSpPr>
          <p:nvPr/>
        </p:nvSpPr>
        <p:spPr bwMode="auto">
          <a:xfrm>
            <a:off x="7092280" y="2067696"/>
            <a:ext cx="635000" cy="2773363"/>
          </a:xfrm>
          <a:prstGeom prst="flowChartProcess">
            <a:avLst/>
          </a:prstGeom>
          <a:noFill/>
          <a:ln w="38100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90" name="AutoShape 23"/>
          <p:cNvSpPr>
            <a:spLocks noChangeArrowheads="1"/>
          </p:cNvSpPr>
          <p:nvPr/>
        </p:nvSpPr>
        <p:spPr bwMode="auto">
          <a:xfrm>
            <a:off x="6156178" y="1177703"/>
            <a:ext cx="642937" cy="912813"/>
          </a:xfrm>
          <a:prstGeom prst="flowChartProcess">
            <a:avLst/>
          </a:prstGeom>
          <a:noFill/>
          <a:ln w="38100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47120" y="3090640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1" grpId="0" animBg="1"/>
      <p:bldP spid="22" grpId="0" animBg="1"/>
      <p:bldP spid="23" grpId="0"/>
      <p:bldP spid="31" grpId="0"/>
      <p:bldP spid="89" grpId="0" animBg="1"/>
      <p:bldP spid="89" grpId="1" animBg="1"/>
      <p:bldP spid="90" grpId="0" animBg="1"/>
      <p:bldP spid="9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19163" y="637646"/>
            <a:ext cx="3068469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还剩几个气球？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7987444" y="3098507"/>
            <a:ext cx="913596" cy="1270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699796" y="1266897"/>
            <a:ext cx="3283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- 9 =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2063396" y="1779664"/>
            <a:ext cx="1576748" cy="1013783"/>
            <a:chOff x="1257085" y="254497"/>
            <a:chExt cx="2254465" cy="1450605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57085" y="25449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343349" y="666637"/>
              <a:ext cx="1803826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方法四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流程图: 可选过程 20"/>
          <p:cNvSpPr/>
          <p:nvPr/>
        </p:nvSpPr>
        <p:spPr>
          <a:xfrm>
            <a:off x="4139956" y="2067694"/>
            <a:ext cx="1315695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破十法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6599829" y="1550482"/>
            <a:ext cx="1435419" cy="1373819"/>
          </a:xfrm>
          <a:prstGeom prst="wedgeRoundRectCallout">
            <a:avLst>
              <a:gd name="adj1" fmla="val 59465"/>
              <a:gd name="adj2" fmla="val 54953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10-9=1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47866" y="1328450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714238" y="2237389"/>
            <a:ext cx="1321006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1+7=8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右箭头 92"/>
          <p:cNvSpPr>
            <a:spLocks noChangeArrowheads="1"/>
          </p:cNvSpPr>
          <p:nvPr/>
        </p:nvSpPr>
        <p:spPr bwMode="auto">
          <a:xfrm>
            <a:off x="2690492" y="3867102"/>
            <a:ext cx="297332" cy="45719"/>
          </a:xfrm>
          <a:prstGeom prst="rightArrow">
            <a:avLst>
              <a:gd name="adj1" fmla="val 50000"/>
              <a:gd name="adj2" fmla="val 49640"/>
            </a:avLst>
          </a:prstGeom>
          <a:solidFill>
            <a:srgbClr val="FF0000"/>
          </a:solidFill>
          <a:ln w="25400">
            <a:solidFill>
              <a:srgbClr val="FF0000"/>
            </a:solidFill>
            <a:miter lim="800000"/>
          </a:ln>
        </p:spPr>
        <p:txBody>
          <a:bodyPr anchor="ctr"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4" name="AutoShape 23"/>
          <p:cNvSpPr>
            <a:spLocks noChangeArrowheads="1"/>
          </p:cNvSpPr>
          <p:nvPr/>
        </p:nvSpPr>
        <p:spPr bwMode="auto">
          <a:xfrm>
            <a:off x="3101084" y="3114627"/>
            <a:ext cx="2497590" cy="1533527"/>
          </a:xfrm>
          <a:prstGeom prst="flowChartProcess">
            <a:avLst/>
          </a:prstGeom>
          <a:noFill/>
          <a:ln w="38100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/>
            <a:endParaRPr lang="zh-CN" altLang="en-US" sz="1800"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0760" y="3152728"/>
            <a:ext cx="2452063" cy="1404959"/>
            <a:chOff x="100756" y="3152726"/>
            <a:chExt cx="2452063" cy="1404959"/>
          </a:xfrm>
        </p:grpSpPr>
        <p:grpSp>
          <p:nvGrpSpPr>
            <p:cNvPr id="69" name="Group 3"/>
            <p:cNvGrpSpPr>
              <a:grpSpLocks noChangeAspect="1"/>
            </p:cNvGrpSpPr>
            <p:nvPr/>
          </p:nvGrpSpPr>
          <p:grpSpPr bwMode="auto">
            <a:xfrm>
              <a:off x="100756" y="3152726"/>
              <a:ext cx="1917683" cy="1404959"/>
              <a:chOff x="0" y="0"/>
              <a:chExt cx="1345" cy="985"/>
            </a:xfrm>
          </p:grpSpPr>
          <p:pic>
            <p:nvPicPr>
              <p:cNvPr id="70" name="Picture 19" descr="小棒2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0" y="0"/>
                <a:ext cx="374" cy="9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" name="Picture 11" descr="C:\Users\ZHN\Desktop\四实小-徐老师-两位数加一位数、整十数（1月31日晚）\图\小棒副本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369" y="91"/>
                <a:ext cx="121" cy="8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" name="Picture 11" descr="C:\Users\ZHN\Desktop\四实小-徐老师-两位数加一位数、整十数（1月31日晚）\图\小棒副本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585" y="90"/>
                <a:ext cx="121" cy="8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3" name="Picture 11" descr="C:\Users\ZHN\Desktop\四实小-徐老师-两位数加一位数、整十数（1月31日晚）\图\小棒副本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791" y="90"/>
                <a:ext cx="121" cy="8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4" name="Picture 11" descr="C:\Users\ZHN\Desktop\四实小-徐老师-两位数加一位数、整十数（1月31日晚）\图\小棒副本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999" y="91"/>
                <a:ext cx="121" cy="8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5" name="Picture 11" descr="C:\Users\ZHN\Desktop\四实小-徐老师-两位数加一位数、整十数（1月31日晚）\图\小棒副本.png"/>
              <p:cNvPicPr>
                <a:picLocks noChangeAspect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224" y="91"/>
                <a:ext cx="121" cy="8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7" name="Picture 11" descr="C:\Users\ZHN\Desktop\四实小-徐老师-两位数加一位数、整十数（1月31日晚）\图\小棒副本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096138" y="3294378"/>
              <a:ext cx="171606" cy="114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11" descr="C:\Users\ZHN\Desktop\四实小-徐老师-两位数加一位数、整十数（1月31日晚）\图\小棒副本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381213" y="3294378"/>
              <a:ext cx="171606" cy="114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7" name="任意多边形 11"/>
          <p:cNvSpPr/>
          <p:nvPr/>
        </p:nvSpPr>
        <p:spPr bwMode="auto">
          <a:xfrm>
            <a:off x="3172521" y="3733824"/>
            <a:ext cx="2875532" cy="101736"/>
          </a:xfrm>
          <a:custGeom>
            <a:avLst/>
            <a:gdLst>
              <a:gd name="T0" fmla="*/ 0 w 3455194"/>
              <a:gd name="T1" fmla="*/ 0 h 280988"/>
              <a:gd name="T2" fmla="*/ 0 w 3455194"/>
              <a:gd name="T3" fmla="*/ 0 h 280988"/>
              <a:gd name="T4" fmla="*/ 0 w 3455194"/>
              <a:gd name="T5" fmla="*/ 0 h 280988"/>
              <a:gd name="T6" fmla="*/ 0 w 3455194"/>
              <a:gd name="T7" fmla="*/ 0 h 280988"/>
              <a:gd name="T8" fmla="*/ 0 60000 65536"/>
              <a:gd name="T9" fmla="*/ 0 60000 65536"/>
              <a:gd name="T10" fmla="*/ 0 60000 65536"/>
              <a:gd name="T11" fmla="*/ 0 60000 65536"/>
              <a:gd name="T12" fmla="*/ 0 w 3455194"/>
              <a:gd name="T13" fmla="*/ 0 h 280988"/>
              <a:gd name="T14" fmla="*/ 3455194 w 3455194"/>
              <a:gd name="T15" fmla="*/ 280988 h 2809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455194" h="280988">
                <a:moveTo>
                  <a:pt x="0" y="280988"/>
                </a:moveTo>
                <a:cubicBezTo>
                  <a:pt x="342900" y="150019"/>
                  <a:pt x="685800" y="19050"/>
                  <a:pt x="1200150" y="9525"/>
                </a:cubicBezTo>
                <a:cubicBezTo>
                  <a:pt x="1714500" y="0"/>
                  <a:pt x="2717006" y="197644"/>
                  <a:pt x="3086100" y="223838"/>
                </a:cubicBezTo>
                <a:cubicBezTo>
                  <a:pt x="3455194" y="250032"/>
                  <a:pt x="3371851" y="183357"/>
                  <a:pt x="3414713" y="166688"/>
                </a:cubicBezTo>
              </a:path>
            </a:pathLst>
          </a:custGeom>
          <a:noFill/>
          <a:ln w="31750" cap="flat" cmpd="sng">
            <a:solidFill>
              <a:srgbClr val="558ED5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78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43885" y="3298620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29324" y="3297207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801548" y="3297207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076415" y="3298620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373747" y="3298620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11612" y="3285903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97051" y="3284490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169275" y="3284490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444142" y="3285903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634433" y="3290142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129988" y="3295794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15427" y="3294381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687651" y="3294381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962518" y="3295794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59850" y="3295794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452324" y="3291832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749656" y="3291832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2959E-7 L 0.03263 0.00093 " pathEditMode="relative" rAng="0" ptsTypes="AA">
                                      <p:cBhvr>
                                        <p:cTn id="153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2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1" grpId="0" animBg="1"/>
      <p:bldP spid="22" grpId="0" animBg="1"/>
      <p:bldP spid="23" grpId="0"/>
      <p:bldP spid="31" grpId="0"/>
      <p:bldP spid="93" grpId="0" animBg="1"/>
      <p:bldP spid="94" grpId="0" animBg="1"/>
      <p:bldP spid="94" grpId="1" animBg="1"/>
      <p:bldP spid="7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755576" y="915568"/>
            <a:ext cx="3168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试一试。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30879" y="1491630"/>
            <a:ext cx="2025689" cy="243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合 30"/>
          <p:cNvGrpSpPr/>
          <p:nvPr/>
        </p:nvGrpSpPr>
        <p:grpSpPr bwMode="auto">
          <a:xfrm>
            <a:off x="1043611" y="3867896"/>
            <a:ext cx="4112527" cy="584200"/>
            <a:chOff x="1122" y="1253"/>
            <a:chExt cx="2758" cy="368"/>
          </a:xfrm>
        </p:grpSpPr>
        <p:sp>
          <p:nvSpPr>
            <p:cNvPr id="24" name="Text Box 34"/>
            <p:cNvSpPr txBox="1"/>
            <p:nvPr/>
          </p:nvSpPr>
          <p:spPr>
            <a:xfrm>
              <a:off x="1122" y="1253"/>
              <a:ext cx="2758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16 – 9 =          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Rectangle 35"/>
            <p:cNvSpPr/>
            <p:nvPr/>
          </p:nvSpPr>
          <p:spPr>
            <a:xfrm>
              <a:off x="2494" y="1289"/>
              <a:ext cx="318" cy="318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Text Box 44"/>
          <p:cNvSpPr txBox="1">
            <a:spLocks noChangeArrowheads="1"/>
          </p:cNvSpPr>
          <p:nvPr/>
        </p:nvSpPr>
        <p:spPr bwMode="auto">
          <a:xfrm>
            <a:off x="3115017" y="3925046"/>
            <a:ext cx="4333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50659" y="2278443"/>
            <a:ext cx="4243462" cy="127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" name="组合 33"/>
          <p:cNvGrpSpPr/>
          <p:nvPr/>
        </p:nvGrpSpPr>
        <p:grpSpPr bwMode="auto">
          <a:xfrm>
            <a:off x="4638966" y="3723880"/>
            <a:ext cx="4111626" cy="584200"/>
            <a:chOff x="1122" y="1253"/>
            <a:chExt cx="2590" cy="368"/>
          </a:xfrm>
        </p:grpSpPr>
        <p:sp>
          <p:nvSpPr>
            <p:cNvPr id="30" name="Text Box 34"/>
            <p:cNvSpPr txBox="1"/>
            <p:nvPr/>
          </p:nvSpPr>
          <p:spPr>
            <a:xfrm>
              <a:off x="1122" y="1253"/>
              <a:ext cx="2590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13 – 9 =          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Rectangle 35"/>
            <p:cNvSpPr/>
            <p:nvPr/>
          </p:nvSpPr>
          <p:spPr>
            <a:xfrm>
              <a:off x="2531" y="1271"/>
              <a:ext cx="318" cy="318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Text Box 44"/>
          <p:cNvSpPr txBox="1">
            <a:spLocks noChangeArrowheads="1"/>
          </p:cNvSpPr>
          <p:nvPr/>
        </p:nvSpPr>
        <p:spPr bwMode="auto">
          <a:xfrm>
            <a:off x="6948512" y="3723880"/>
            <a:ext cx="431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684362" y="536364"/>
            <a:ext cx="3168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试一试。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2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58892" y="1778100"/>
            <a:ext cx="414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63717" y="1778100"/>
            <a:ext cx="414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2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68542" y="1778100"/>
            <a:ext cx="414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71775" y="1778100"/>
            <a:ext cx="4143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76600" y="1778100"/>
            <a:ext cx="4143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79841" y="1778100"/>
            <a:ext cx="414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58892" y="2354361"/>
            <a:ext cx="414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63717" y="2354361"/>
            <a:ext cx="414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68542" y="2354361"/>
            <a:ext cx="414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3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71775" y="2354361"/>
            <a:ext cx="4143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76600" y="2354361"/>
            <a:ext cx="4143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3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79841" y="2354361"/>
            <a:ext cx="414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4" name="Group 17"/>
          <p:cNvGrpSpPr/>
          <p:nvPr/>
        </p:nvGrpSpPr>
        <p:grpSpPr bwMode="auto">
          <a:xfrm>
            <a:off x="1692279" y="1705076"/>
            <a:ext cx="2519363" cy="1152525"/>
            <a:chOff x="0" y="0"/>
            <a:chExt cx="1587" cy="726"/>
          </a:xfrm>
        </p:grpSpPr>
        <p:sp>
          <p:nvSpPr>
            <p:cNvPr id="45" name="Line 36"/>
            <p:cNvSpPr>
              <a:spLocks noChangeShapeType="1"/>
            </p:cNvSpPr>
            <p:nvPr/>
          </p:nvSpPr>
          <p:spPr bwMode="auto">
            <a:xfrm>
              <a:off x="0" y="0"/>
              <a:ext cx="158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46" name="Line 37"/>
            <p:cNvSpPr>
              <a:spLocks noChangeShapeType="1"/>
            </p:cNvSpPr>
            <p:nvPr/>
          </p:nvSpPr>
          <p:spPr bwMode="auto">
            <a:xfrm>
              <a:off x="3" y="0"/>
              <a:ext cx="0" cy="3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47" name="Line 39"/>
            <p:cNvSpPr>
              <a:spLocks noChangeShapeType="1"/>
            </p:cNvSpPr>
            <p:nvPr/>
          </p:nvSpPr>
          <p:spPr bwMode="auto">
            <a:xfrm>
              <a:off x="0" y="363"/>
              <a:ext cx="31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48" name="Line 40"/>
            <p:cNvSpPr>
              <a:spLocks noChangeShapeType="1"/>
            </p:cNvSpPr>
            <p:nvPr/>
          </p:nvSpPr>
          <p:spPr bwMode="auto">
            <a:xfrm>
              <a:off x="317" y="363"/>
              <a:ext cx="0" cy="3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49" name="Line 41"/>
            <p:cNvSpPr>
              <a:spLocks noChangeShapeType="1"/>
            </p:cNvSpPr>
            <p:nvPr/>
          </p:nvSpPr>
          <p:spPr bwMode="auto">
            <a:xfrm>
              <a:off x="317" y="726"/>
              <a:ext cx="127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50" name="Line 42"/>
            <p:cNvSpPr>
              <a:spLocks noChangeShapeType="1"/>
            </p:cNvSpPr>
            <p:nvPr/>
          </p:nvSpPr>
          <p:spPr bwMode="auto">
            <a:xfrm>
              <a:off x="1587" y="0"/>
              <a:ext cx="0" cy="7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Group 36"/>
          <p:cNvGrpSpPr/>
          <p:nvPr/>
        </p:nvGrpSpPr>
        <p:grpSpPr bwMode="auto">
          <a:xfrm>
            <a:off x="1603868" y="3530213"/>
            <a:ext cx="2665413" cy="504825"/>
            <a:chOff x="0" y="0"/>
            <a:chExt cx="1679" cy="318"/>
          </a:xfrm>
        </p:grpSpPr>
        <p:sp>
          <p:nvSpPr>
            <p:cNvPr id="52" name="Rectangle 58"/>
            <p:cNvSpPr>
              <a:spLocks noChangeArrowheads="1"/>
            </p:cNvSpPr>
            <p:nvPr/>
          </p:nvSpPr>
          <p:spPr bwMode="auto">
            <a:xfrm>
              <a:off x="0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b="1">
                <a:solidFill>
                  <a:schemeClr val="bg1"/>
                </a:solidFill>
              </a:endParaRPr>
            </a:p>
          </p:txBody>
        </p:sp>
        <p:sp>
          <p:nvSpPr>
            <p:cNvPr id="53" name="Rectangle 59"/>
            <p:cNvSpPr>
              <a:spLocks noChangeArrowheads="1"/>
            </p:cNvSpPr>
            <p:nvPr/>
          </p:nvSpPr>
          <p:spPr bwMode="auto">
            <a:xfrm>
              <a:off x="68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b="1">
                <a:solidFill>
                  <a:schemeClr val="bg1"/>
                </a:solidFill>
              </a:endParaRPr>
            </a:p>
          </p:txBody>
        </p:sp>
        <p:sp>
          <p:nvSpPr>
            <p:cNvPr id="54" name="Rectangle 60"/>
            <p:cNvSpPr>
              <a:spLocks noChangeArrowheads="1"/>
            </p:cNvSpPr>
            <p:nvPr/>
          </p:nvSpPr>
          <p:spPr bwMode="auto">
            <a:xfrm>
              <a:off x="136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b="1">
                <a:solidFill>
                  <a:schemeClr val="bg1"/>
                </a:solidFill>
              </a:endParaRPr>
            </a:p>
          </p:txBody>
        </p:sp>
        <p:sp>
          <p:nvSpPr>
            <p:cNvPr id="55" name="Oval 61"/>
            <p:cNvSpPr>
              <a:spLocks noChangeArrowheads="1"/>
            </p:cNvSpPr>
            <p:nvPr/>
          </p:nvSpPr>
          <p:spPr bwMode="auto">
            <a:xfrm>
              <a:off x="363" y="27"/>
              <a:ext cx="272" cy="27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b="1">
                <a:solidFill>
                  <a:schemeClr val="bg1"/>
                </a:solidFill>
              </a:endParaRPr>
            </a:p>
          </p:txBody>
        </p:sp>
        <p:sp>
          <p:nvSpPr>
            <p:cNvPr id="56" name="Line 62"/>
            <p:cNvSpPr>
              <a:spLocks noChangeShapeType="1"/>
            </p:cNvSpPr>
            <p:nvPr/>
          </p:nvSpPr>
          <p:spPr bwMode="auto">
            <a:xfrm>
              <a:off x="1043" y="136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57" name="Line 63"/>
            <p:cNvSpPr>
              <a:spLocks noChangeShapeType="1"/>
            </p:cNvSpPr>
            <p:nvPr/>
          </p:nvSpPr>
          <p:spPr bwMode="auto">
            <a:xfrm>
              <a:off x="1043" y="181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59" name="Text Box 65"/>
          <p:cNvSpPr txBox="1">
            <a:spLocks noChangeArrowheads="1"/>
          </p:cNvSpPr>
          <p:nvPr/>
        </p:nvSpPr>
        <p:spPr bwMode="auto">
          <a:xfrm>
            <a:off x="1258892" y="3476726"/>
            <a:ext cx="6976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chemeClr val="bg1"/>
                </a:solidFill>
              </a:rPr>
              <a:t>12</a:t>
            </a:r>
            <a:endParaRPr lang="en-US" altLang="zh-CN" sz="3600" b="1" dirty="0">
              <a:solidFill>
                <a:schemeClr val="bg1"/>
              </a:solidFill>
            </a:endParaRPr>
          </a:p>
        </p:txBody>
      </p:sp>
      <p:sp>
        <p:nvSpPr>
          <p:cNvPr id="63" name="Text Box 65"/>
          <p:cNvSpPr txBox="1">
            <a:spLocks noChangeArrowheads="1"/>
          </p:cNvSpPr>
          <p:nvPr/>
        </p:nvSpPr>
        <p:spPr bwMode="auto">
          <a:xfrm>
            <a:off x="1531722" y="3494385"/>
            <a:ext cx="6495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 Box 66"/>
          <p:cNvSpPr txBox="1">
            <a:spLocks noChangeArrowheads="1"/>
          </p:cNvSpPr>
          <p:nvPr/>
        </p:nvSpPr>
        <p:spPr bwMode="auto">
          <a:xfrm>
            <a:off x="3796140" y="3459459"/>
            <a:ext cx="417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 Box 67"/>
          <p:cNvSpPr txBox="1">
            <a:spLocks noChangeArrowheads="1"/>
          </p:cNvSpPr>
          <p:nvPr/>
        </p:nvSpPr>
        <p:spPr bwMode="auto">
          <a:xfrm>
            <a:off x="2788077" y="3507855"/>
            <a:ext cx="417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68"/>
          <p:cNvSpPr txBox="1">
            <a:spLocks noChangeArrowheads="1"/>
          </p:cNvSpPr>
          <p:nvPr/>
        </p:nvSpPr>
        <p:spPr bwMode="auto">
          <a:xfrm>
            <a:off x="2051720" y="3440833"/>
            <a:ext cx="6479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–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" name="Picture 4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3804" y="1708671"/>
            <a:ext cx="5556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4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32379" y="2140471"/>
            <a:ext cx="5556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4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51492" y="1708671"/>
            <a:ext cx="5556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4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80067" y="2140471"/>
            <a:ext cx="5556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4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54729" y="1708671"/>
            <a:ext cx="5556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4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83304" y="2140471"/>
            <a:ext cx="5556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5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59550" y="1708671"/>
            <a:ext cx="5556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5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88129" y="2140471"/>
            <a:ext cx="5556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5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92952" y="1708671"/>
            <a:ext cx="5556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Picture 5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21529" y="2140471"/>
            <a:ext cx="5556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5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67629" y="1708671"/>
            <a:ext cx="5556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Rectangle 57"/>
          <p:cNvSpPr>
            <a:spLocks noChangeArrowheads="1"/>
          </p:cNvSpPr>
          <p:nvPr/>
        </p:nvSpPr>
        <p:spPr bwMode="auto">
          <a:xfrm>
            <a:off x="5549904" y="1635648"/>
            <a:ext cx="2665413" cy="936625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zh-CN" altLang="zh-CN" b="1"/>
          </a:p>
        </p:txBody>
      </p:sp>
      <p:grpSp>
        <p:nvGrpSpPr>
          <p:cNvPr id="81" name="Group 48"/>
          <p:cNvGrpSpPr/>
          <p:nvPr/>
        </p:nvGrpSpPr>
        <p:grpSpPr bwMode="auto">
          <a:xfrm>
            <a:off x="5578478" y="3443810"/>
            <a:ext cx="2665413" cy="504825"/>
            <a:chOff x="0" y="0"/>
            <a:chExt cx="1679" cy="318"/>
          </a:xfrm>
        </p:grpSpPr>
        <p:sp>
          <p:nvSpPr>
            <p:cNvPr id="82" name="Rectangle 71"/>
            <p:cNvSpPr>
              <a:spLocks noChangeArrowheads="1"/>
            </p:cNvSpPr>
            <p:nvPr/>
          </p:nvSpPr>
          <p:spPr bwMode="auto">
            <a:xfrm>
              <a:off x="0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b="1"/>
            </a:p>
          </p:txBody>
        </p:sp>
        <p:sp>
          <p:nvSpPr>
            <p:cNvPr id="83" name="Rectangle 72"/>
            <p:cNvSpPr>
              <a:spLocks noChangeArrowheads="1"/>
            </p:cNvSpPr>
            <p:nvPr/>
          </p:nvSpPr>
          <p:spPr bwMode="auto">
            <a:xfrm>
              <a:off x="68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b="1"/>
            </a:p>
          </p:txBody>
        </p:sp>
        <p:sp>
          <p:nvSpPr>
            <p:cNvPr id="84" name="Rectangle 73"/>
            <p:cNvSpPr>
              <a:spLocks noChangeArrowheads="1"/>
            </p:cNvSpPr>
            <p:nvPr/>
          </p:nvSpPr>
          <p:spPr bwMode="auto">
            <a:xfrm>
              <a:off x="1361" y="0"/>
              <a:ext cx="318" cy="31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b="1"/>
            </a:p>
          </p:txBody>
        </p:sp>
        <p:sp>
          <p:nvSpPr>
            <p:cNvPr id="85" name="Oval 74"/>
            <p:cNvSpPr>
              <a:spLocks noChangeArrowheads="1"/>
            </p:cNvSpPr>
            <p:nvPr/>
          </p:nvSpPr>
          <p:spPr bwMode="auto">
            <a:xfrm>
              <a:off x="363" y="27"/>
              <a:ext cx="272" cy="27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hangingPunct="1"/>
              <a:endParaRPr lang="zh-CN" altLang="zh-CN" b="1"/>
            </a:p>
          </p:txBody>
        </p:sp>
        <p:sp>
          <p:nvSpPr>
            <p:cNvPr id="86" name="Line 75"/>
            <p:cNvSpPr>
              <a:spLocks noChangeShapeType="1"/>
            </p:cNvSpPr>
            <p:nvPr/>
          </p:nvSpPr>
          <p:spPr bwMode="auto">
            <a:xfrm>
              <a:off x="1043" y="136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87" name="Line 76"/>
            <p:cNvSpPr>
              <a:spLocks noChangeShapeType="1"/>
            </p:cNvSpPr>
            <p:nvPr/>
          </p:nvSpPr>
          <p:spPr bwMode="auto">
            <a:xfrm>
              <a:off x="1043" y="181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88" name="Group 55"/>
          <p:cNvGrpSpPr/>
          <p:nvPr/>
        </p:nvGrpSpPr>
        <p:grpSpPr bwMode="auto">
          <a:xfrm>
            <a:off x="5464176" y="3327921"/>
            <a:ext cx="2692401" cy="688974"/>
            <a:chOff x="0" y="0"/>
            <a:chExt cx="1696" cy="434"/>
          </a:xfrm>
        </p:grpSpPr>
        <p:sp>
          <p:nvSpPr>
            <p:cNvPr id="89" name="Text Box 78"/>
            <p:cNvSpPr txBox="1">
              <a:spLocks noChangeArrowheads="1"/>
            </p:cNvSpPr>
            <p:nvPr/>
          </p:nvSpPr>
          <p:spPr bwMode="auto">
            <a:xfrm>
              <a:off x="0" y="27"/>
              <a:ext cx="409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endPara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" name="Text Box 79"/>
            <p:cNvSpPr txBox="1">
              <a:spLocks noChangeArrowheads="1"/>
            </p:cNvSpPr>
            <p:nvPr/>
          </p:nvSpPr>
          <p:spPr bwMode="auto">
            <a:xfrm>
              <a:off x="1433" y="27"/>
              <a:ext cx="263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1" name="Text Box 80"/>
            <p:cNvSpPr txBox="1">
              <a:spLocks noChangeArrowheads="1"/>
            </p:cNvSpPr>
            <p:nvPr/>
          </p:nvSpPr>
          <p:spPr bwMode="auto">
            <a:xfrm>
              <a:off x="770" y="27"/>
              <a:ext cx="263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" name="Text Box 81"/>
            <p:cNvSpPr txBox="1">
              <a:spLocks noChangeArrowheads="1"/>
            </p:cNvSpPr>
            <p:nvPr/>
          </p:nvSpPr>
          <p:spPr bwMode="auto">
            <a:xfrm>
              <a:off x="426" y="0"/>
              <a:ext cx="278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 dirty="0">
                  <a:solidFill>
                    <a:srgbClr val="FF0000"/>
                  </a:solidFill>
                </a:rPr>
                <a:t>–</a:t>
              </a:r>
              <a:endParaRPr lang="en-US" altLang="zh-CN" sz="36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80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630387" y="627536"/>
            <a:ext cx="3168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看谁算得快。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AutoShape 24"/>
          <p:cNvSpPr>
            <a:spLocks noChangeArrowheads="1"/>
          </p:cNvSpPr>
          <p:nvPr/>
        </p:nvSpPr>
        <p:spPr bwMode="auto">
          <a:xfrm>
            <a:off x="6530979" y="1995018"/>
            <a:ext cx="1871663" cy="1871662"/>
          </a:xfrm>
          <a:prstGeom prst="roundRect">
            <a:avLst>
              <a:gd name="adj" fmla="val 16667"/>
            </a:avLst>
          </a:prstGeom>
          <a:solidFill>
            <a:srgbClr val="FFC1E0"/>
          </a:solidFill>
          <a:ln w="9525">
            <a:noFill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23"/>
          <p:cNvSpPr>
            <a:spLocks noChangeArrowheads="1"/>
          </p:cNvSpPr>
          <p:nvPr/>
        </p:nvSpPr>
        <p:spPr bwMode="auto">
          <a:xfrm>
            <a:off x="4573588" y="1995018"/>
            <a:ext cx="1871662" cy="1871662"/>
          </a:xfrm>
          <a:prstGeom prst="roundRect">
            <a:avLst>
              <a:gd name="adj" fmla="val 16667"/>
            </a:avLst>
          </a:prstGeom>
          <a:solidFill>
            <a:srgbClr val="FFC1E0"/>
          </a:solidFill>
          <a:ln w="9525">
            <a:noFill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2"/>
          <p:cNvSpPr>
            <a:spLocks noChangeArrowheads="1"/>
          </p:cNvSpPr>
          <p:nvPr/>
        </p:nvSpPr>
        <p:spPr bwMode="auto">
          <a:xfrm>
            <a:off x="2627313" y="1995018"/>
            <a:ext cx="1871662" cy="1871662"/>
          </a:xfrm>
          <a:prstGeom prst="roundRect">
            <a:avLst>
              <a:gd name="adj" fmla="val 16667"/>
            </a:avLst>
          </a:prstGeom>
          <a:solidFill>
            <a:srgbClr val="FFC1E0"/>
          </a:solidFill>
          <a:ln w="9525">
            <a:noFill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AutoShape 21"/>
          <p:cNvSpPr>
            <a:spLocks noChangeArrowheads="1"/>
          </p:cNvSpPr>
          <p:nvPr/>
        </p:nvSpPr>
        <p:spPr bwMode="auto">
          <a:xfrm>
            <a:off x="684213" y="1995018"/>
            <a:ext cx="1871662" cy="1871662"/>
          </a:xfrm>
          <a:prstGeom prst="roundRect">
            <a:avLst>
              <a:gd name="adj" fmla="val 16667"/>
            </a:avLst>
          </a:prstGeom>
          <a:solidFill>
            <a:srgbClr val="FFC1E0"/>
          </a:solidFill>
          <a:ln w="9525">
            <a:noFill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"/>
          <p:cNvSpPr txBox="1">
            <a:spLocks noChangeArrowheads="1"/>
          </p:cNvSpPr>
          <p:nvPr/>
        </p:nvSpPr>
        <p:spPr bwMode="auto">
          <a:xfrm>
            <a:off x="919163" y="1966443"/>
            <a:ext cx="1295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4=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"/>
          <p:cNvSpPr txBox="1">
            <a:spLocks noChangeArrowheads="1"/>
          </p:cNvSpPr>
          <p:nvPr/>
        </p:nvSpPr>
        <p:spPr bwMode="auto">
          <a:xfrm>
            <a:off x="2887664" y="1966443"/>
            <a:ext cx="143033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5=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"/>
          <p:cNvSpPr txBox="1">
            <a:spLocks noChangeArrowheads="1"/>
          </p:cNvSpPr>
          <p:nvPr/>
        </p:nvSpPr>
        <p:spPr bwMode="auto">
          <a:xfrm>
            <a:off x="2671766" y="3061818"/>
            <a:ext cx="177958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9=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2"/>
          <p:cNvSpPr txBox="1">
            <a:spLocks noChangeArrowheads="1"/>
          </p:cNvSpPr>
          <p:nvPr/>
        </p:nvSpPr>
        <p:spPr bwMode="auto">
          <a:xfrm>
            <a:off x="4743454" y="1966443"/>
            <a:ext cx="15017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7=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"/>
          <p:cNvSpPr txBox="1">
            <a:spLocks noChangeArrowheads="1"/>
          </p:cNvSpPr>
          <p:nvPr/>
        </p:nvSpPr>
        <p:spPr bwMode="auto">
          <a:xfrm>
            <a:off x="4670425" y="3074519"/>
            <a:ext cx="17081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9=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2"/>
          <p:cNvSpPr txBox="1">
            <a:spLocks noChangeArrowheads="1"/>
          </p:cNvSpPr>
          <p:nvPr/>
        </p:nvSpPr>
        <p:spPr bwMode="auto">
          <a:xfrm>
            <a:off x="6753225" y="1966443"/>
            <a:ext cx="143033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9=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2"/>
          <p:cNvSpPr txBox="1">
            <a:spLocks noChangeArrowheads="1"/>
          </p:cNvSpPr>
          <p:nvPr/>
        </p:nvSpPr>
        <p:spPr bwMode="auto">
          <a:xfrm>
            <a:off x="6608763" y="3061818"/>
            <a:ext cx="17081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9=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1881192" y="1937867"/>
            <a:ext cx="7461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11"/>
          <p:cNvSpPr txBox="1">
            <a:spLocks noChangeArrowheads="1"/>
          </p:cNvSpPr>
          <p:nvPr/>
        </p:nvSpPr>
        <p:spPr bwMode="auto">
          <a:xfrm>
            <a:off x="1957388" y="3033242"/>
            <a:ext cx="36580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12"/>
          <p:cNvSpPr txBox="1">
            <a:spLocks noChangeArrowheads="1"/>
          </p:cNvSpPr>
          <p:nvPr/>
        </p:nvSpPr>
        <p:spPr bwMode="auto">
          <a:xfrm>
            <a:off x="3851275" y="1923581"/>
            <a:ext cx="8890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13"/>
          <p:cNvSpPr txBox="1">
            <a:spLocks noChangeArrowheads="1"/>
          </p:cNvSpPr>
          <p:nvPr/>
        </p:nvSpPr>
        <p:spPr bwMode="auto">
          <a:xfrm>
            <a:off x="3884613" y="3061817"/>
            <a:ext cx="36580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14"/>
          <p:cNvSpPr txBox="1">
            <a:spLocks noChangeArrowheads="1"/>
          </p:cNvSpPr>
          <p:nvPr/>
        </p:nvSpPr>
        <p:spPr bwMode="auto">
          <a:xfrm>
            <a:off x="5724529" y="1923581"/>
            <a:ext cx="81756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15"/>
          <p:cNvSpPr txBox="1">
            <a:spLocks noChangeArrowheads="1"/>
          </p:cNvSpPr>
          <p:nvPr/>
        </p:nvSpPr>
        <p:spPr bwMode="auto">
          <a:xfrm>
            <a:off x="5796136" y="3047529"/>
            <a:ext cx="36580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16"/>
          <p:cNvSpPr txBox="1">
            <a:spLocks noChangeArrowheads="1"/>
          </p:cNvSpPr>
          <p:nvPr/>
        </p:nvSpPr>
        <p:spPr bwMode="auto">
          <a:xfrm>
            <a:off x="7718425" y="1950569"/>
            <a:ext cx="7556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17"/>
          <p:cNvSpPr txBox="1">
            <a:spLocks noChangeArrowheads="1"/>
          </p:cNvSpPr>
          <p:nvPr/>
        </p:nvSpPr>
        <p:spPr bwMode="auto">
          <a:xfrm>
            <a:off x="7806594" y="3033242"/>
            <a:ext cx="36580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2"/>
          <p:cNvSpPr txBox="1">
            <a:spLocks noChangeArrowheads="1"/>
          </p:cNvSpPr>
          <p:nvPr/>
        </p:nvSpPr>
        <p:spPr bwMode="auto">
          <a:xfrm>
            <a:off x="829025" y="3050705"/>
            <a:ext cx="158273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9=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utoUpdateAnimBg="0"/>
      <p:bldP spid="44" grpId="0" autoUpdateAnimBg="0"/>
      <p:bldP spid="49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3"/>
          <p:cNvGrpSpPr/>
          <p:nvPr/>
        </p:nvGrpSpPr>
        <p:grpSpPr bwMode="auto">
          <a:xfrm>
            <a:off x="5193932" y="3588206"/>
            <a:ext cx="3527700" cy="584775"/>
            <a:chOff x="2423591" y="2125472"/>
            <a:chExt cx="5385497" cy="1034938"/>
          </a:xfrm>
        </p:grpSpPr>
        <p:sp>
          <p:nvSpPr>
            <p:cNvPr id="66" name="矩形 65"/>
            <p:cNvSpPr/>
            <p:nvPr/>
          </p:nvSpPr>
          <p:spPr>
            <a:xfrm>
              <a:off x="2423591" y="2283225"/>
              <a:ext cx="720852" cy="7194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4411492" y="2276872"/>
              <a:ext cx="719265" cy="7194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5880190" y="2283225"/>
              <a:ext cx="719264" cy="7194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388962" y="2276872"/>
              <a:ext cx="719265" cy="71943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" name="文本框 8"/>
            <p:cNvSpPr txBox="1"/>
            <p:nvPr/>
          </p:nvSpPr>
          <p:spPr>
            <a:xfrm>
              <a:off x="3716831" y="2125472"/>
              <a:ext cx="4092257" cy="10349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=   (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416342" y="540532"/>
            <a:ext cx="3168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看图列式。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275468" y="1707656"/>
            <a:ext cx="2592468" cy="164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" name="组合 3"/>
          <p:cNvGrpSpPr/>
          <p:nvPr/>
        </p:nvGrpSpPr>
        <p:grpSpPr bwMode="auto">
          <a:xfrm>
            <a:off x="1132592" y="3566323"/>
            <a:ext cx="3527700" cy="584775"/>
            <a:chOff x="2423591" y="2125470"/>
            <a:chExt cx="5385498" cy="1034937"/>
          </a:xfrm>
        </p:grpSpPr>
        <p:sp>
          <p:nvSpPr>
            <p:cNvPr id="34" name="矩形 33"/>
            <p:cNvSpPr/>
            <p:nvPr/>
          </p:nvSpPr>
          <p:spPr>
            <a:xfrm>
              <a:off x="2423591" y="2283225"/>
              <a:ext cx="720852" cy="7194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411492" y="2276872"/>
              <a:ext cx="719265" cy="7194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880190" y="2283225"/>
              <a:ext cx="719264" cy="7194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388962" y="2276872"/>
              <a:ext cx="719265" cy="71943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文本框 8"/>
            <p:cNvSpPr txBox="1"/>
            <p:nvPr/>
          </p:nvSpPr>
          <p:spPr>
            <a:xfrm>
              <a:off x="3716831" y="2125470"/>
              <a:ext cx="4092258" cy="10349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=   (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 Box 44"/>
          <p:cNvSpPr txBox="1"/>
          <p:nvPr/>
        </p:nvSpPr>
        <p:spPr>
          <a:xfrm>
            <a:off x="1024671" y="3570119"/>
            <a:ext cx="9356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en-US" altLang="zh-CN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44"/>
          <p:cNvSpPr txBox="1">
            <a:spLocks noChangeArrowheads="1"/>
          </p:cNvSpPr>
          <p:nvPr/>
        </p:nvSpPr>
        <p:spPr bwMode="auto">
          <a:xfrm>
            <a:off x="1802147" y="3534866"/>
            <a:ext cx="3162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44"/>
          <p:cNvSpPr txBox="1">
            <a:spLocks noChangeArrowheads="1"/>
          </p:cNvSpPr>
          <p:nvPr/>
        </p:nvSpPr>
        <p:spPr bwMode="auto">
          <a:xfrm>
            <a:off x="2458900" y="3588205"/>
            <a:ext cx="3162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44"/>
          <p:cNvSpPr txBox="1">
            <a:spLocks noChangeArrowheads="1"/>
          </p:cNvSpPr>
          <p:nvPr/>
        </p:nvSpPr>
        <p:spPr bwMode="auto">
          <a:xfrm>
            <a:off x="3478821" y="3534866"/>
            <a:ext cx="3162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44"/>
          <p:cNvSpPr txBox="1"/>
          <p:nvPr/>
        </p:nvSpPr>
        <p:spPr>
          <a:xfrm>
            <a:off x="5076056" y="3571153"/>
            <a:ext cx="689914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 Box 44"/>
          <p:cNvSpPr txBox="1">
            <a:spLocks noChangeArrowheads="1"/>
          </p:cNvSpPr>
          <p:nvPr/>
        </p:nvSpPr>
        <p:spPr bwMode="auto">
          <a:xfrm>
            <a:off x="5868144" y="3571728"/>
            <a:ext cx="3162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 Box 44"/>
          <p:cNvSpPr txBox="1">
            <a:spLocks noChangeArrowheads="1"/>
          </p:cNvSpPr>
          <p:nvPr/>
        </p:nvSpPr>
        <p:spPr bwMode="auto">
          <a:xfrm>
            <a:off x="6591270" y="3504931"/>
            <a:ext cx="3162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44"/>
          <p:cNvSpPr txBox="1">
            <a:spLocks noChangeArrowheads="1"/>
          </p:cNvSpPr>
          <p:nvPr/>
        </p:nvSpPr>
        <p:spPr bwMode="auto">
          <a:xfrm>
            <a:off x="7531454" y="3540153"/>
            <a:ext cx="3162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32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4" name="图片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5640636" y="1707653"/>
            <a:ext cx="2911946" cy="164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683568" y="699544"/>
            <a:ext cx="3168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连一连。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67585" y="1691125"/>
            <a:ext cx="6679900" cy="231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3" name="直接连接符 32"/>
          <p:cNvCxnSpPr/>
          <p:nvPr/>
        </p:nvCxnSpPr>
        <p:spPr>
          <a:xfrm flipH="1">
            <a:off x="2267744" y="2813413"/>
            <a:ext cx="1122008" cy="71855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724128" y="2812085"/>
            <a:ext cx="1224136" cy="7185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3707904" y="2848229"/>
            <a:ext cx="3240360" cy="68374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2067696"/>
            <a:ext cx="6409322" cy="196515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十几减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的方法：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、数数法。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、想加法算减法。            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、平十法。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、破十法。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40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539553" y="1203600"/>
            <a:ext cx="3185638" cy="1103909"/>
            <a:chOff x="539553" y="1707653"/>
            <a:chExt cx="3185638" cy="1103909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3" y="1707653"/>
              <a:ext cx="2880320" cy="1103909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935872"/>
              <a:ext cx="2753591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观察右图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，你能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到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什么信息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46115" y="1275606"/>
            <a:ext cx="2854691" cy="1034088"/>
            <a:chOff x="-29953" y="2721788"/>
            <a:chExt cx="2854691" cy="1034088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9" name="云形标注 5"/>
            <p:cNvSpPr>
              <a:spLocks noChangeArrowheads="1"/>
            </p:cNvSpPr>
            <p:nvPr/>
          </p:nvSpPr>
          <p:spPr bwMode="auto">
            <a:xfrm>
              <a:off x="-29953" y="2721788"/>
              <a:ext cx="2789326" cy="1034088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矩形 4"/>
            <p:cNvSpPr>
              <a:spLocks noChangeArrowheads="1"/>
            </p:cNvSpPr>
            <p:nvPr/>
          </p:nvSpPr>
          <p:spPr bwMode="auto">
            <a:xfrm>
              <a:off x="71147" y="3028607"/>
              <a:ext cx="2753591" cy="4001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你能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提出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哪些问题？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TextBox 5"/>
          <p:cNvSpPr txBox="1"/>
          <p:nvPr/>
        </p:nvSpPr>
        <p:spPr>
          <a:xfrm>
            <a:off x="1821217" y="2355728"/>
            <a:ext cx="210271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一共来了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女生。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5"/>
          <p:cNvSpPr txBox="1"/>
          <p:nvPr/>
        </p:nvSpPr>
        <p:spPr>
          <a:xfrm>
            <a:off x="1911510" y="3651872"/>
            <a:ext cx="210271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个气球，卖了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4"/>
          <p:cNvSpPr txBox="1">
            <a:spLocks noChangeArrowheads="1"/>
          </p:cNvSpPr>
          <p:nvPr/>
        </p:nvSpPr>
        <p:spPr bwMode="auto">
          <a:xfrm>
            <a:off x="1835696" y="3147816"/>
            <a:ext cx="2711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有几个男生？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7"/>
          <p:cNvSpPr txBox="1">
            <a:spLocks noChangeArrowheads="1"/>
          </p:cNvSpPr>
          <p:nvPr/>
        </p:nvSpPr>
        <p:spPr bwMode="auto">
          <a:xfrm>
            <a:off x="3923932" y="4011912"/>
            <a:ext cx="3000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还剩几个气球？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23928" y="699544"/>
            <a:ext cx="4752528" cy="3253952"/>
            <a:chOff x="4139952" y="771550"/>
            <a:chExt cx="4752528" cy="3253952"/>
          </a:xfrm>
        </p:grpSpPr>
        <p:pic>
          <p:nvPicPr>
            <p:cNvPr id="17" name="Picture 2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139952" y="771550"/>
              <a:ext cx="4552971" cy="3253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椭圆形标注 26"/>
            <p:cNvSpPr/>
            <p:nvPr/>
          </p:nvSpPr>
          <p:spPr>
            <a:xfrm>
              <a:off x="4283968" y="2014473"/>
              <a:ext cx="1340541" cy="573017"/>
            </a:xfrm>
            <a:prstGeom prst="wedgeEllipseCallout">
              <a:avLst>
                <a:gd name="adj1" fmla="val 28238"/>
                <a:gd name="adj2" fmla="val 67872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咱们</a:t>
              </a:r>
              <a:r>
                <a:rPr lang="zh-CN" altLang="en-US" sz="1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班一共来了</a:t>
              </a:r>
              <a:r>
                <a:rPr lang="en-US" altLang="zh-CN" sz="1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r>
                <a:rPr lang="zh-CN" altLang="en-US" sz="1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sz="1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椭圆形标注 27"/>
            <p:cNvSpPr/>
            <p:nvPr/>
          </p:nvSpPr>
          <p:spPr>
            <a:xfrm>
              <a:off x="5652120" y="2123152"/>
              <a:ext cx="1321921" cy="337912"/>
            </a:xfrm>
            <a:prstGeom prst="wedgeEllipseCallout">
              <a:avLst>
                <a:gd name="adj1" fmla="val -24868"/>
                <a:gd name="adj2" fmla="val 76835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1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1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个女生。</a:t>
              </a:r>
              <a:endParaRPr lang="zh-CN" altLang="en-US" sz="1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椭圆形标注 28"/>
            <p:cNvSpPr/>
            <p:nvPr/>
          </p:nvSpPr>
          <p:spPr>
            <a:xfrm>
              <a:off x="6058391" y="2521870"/>
              <a:ext cx="1465937" cy="337912"/>
            </a:xfrm>
            <a:prstGeom prst="wedgeEllipseCallout">
              <a:avLst>
                <a:gd name="adj1" fmla="val -24868"/>
                <a:gd name="adj2" fmla="val 76835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有几个男生。</a:t>
              </a:r>
              <a:endParaRPr lang="zh-CN" altLang="en-US" sz="1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椭圆形标注 29"/>
            <p:cNvSpPr/>
            <p:nvPr/>
          </p:nvSpPr>
          <p:spPr>
            <a:xfrm>
              <a:off x="7284343" y="1707654"/>
              <a:ext cx="1608137" cy="593327"/>
            </a:xfrm>
            <a:prstGeom prst="wedgeEllipseCallout">
              <a:avLst>
                <a:gd name="adj1" fmla="val -14347"/>
                <a:gd name="adj2" fmla="val 74978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一共有</a:t>
              </a:r>
              <a:r>
                <a:rPr lang="en-US" altLang="zh-CN" sz="1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17</a:t>
              </a:r>
              <a:r>
                <a:rPr lang="zh-CN" altLang="en-US" sz="1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个气球，卖了</a:t>
              </a:r>
              <a:r>
                <a:rPr lang="en-US" altLang="zh-CN" sz="1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12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sz="1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62735" y="1147381"/>
            <a:ext cx="2348720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有几个男生？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AutoShape 7"/>
          <p:cNvSpPr>
            <a:spLocks noChangeArrowheads="1"/>
          </p:cNvSpPr>
          <p:nvPr/>
        </p:nvSpPr>
        <p:spPr bwMode="auto">
          <a:xfrm>
            <a:off x="4283968" y="1588627"/>
            <a:ext cx="2696936" cy="1165286"/>
          </a:xfrm>
          <a:prstGeom prst="cloudCallout">
            <a:avLst>
              <a:gd name="adj1" fmla="val 18208"/>
              <a:gd name="adj2" fmla="val 110763"/>
            </a:avLst>
          </a:prstGeom>
          <a:solidFill>
            <a:schemeClr val="accent3">
              <a:lumMod val="20000"/>
              <a:lumOff val="80000"/>
            </a:schemeClr>
          </a:solidFill>
          <a:ln w="9525" cmpd="sng">
            <a:solidFill>
              <a:schemeClr val="accent3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一共的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人数减去女生人数就是男生人数。</a:t>
            </a:r>
            <a:endParaRPr 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1979717" y="1782341"/>
            <a:ext cx="2088231" cy="1293465"/>
          </a:xfrm>
          <a:prstGeom prst="cloudCallout">
            <a:avLst>
              <a:gd name="adj1" fmla="val -40213"/>
              <a:gd name="adj2" fmla="val 90833"/>
            </a:avLst>
          </a:prstGeom>
          <a:solidFill>
            <a:schemeClr val="accent1">
              <a:lumMod val="20000"/>
              <a:lumOff val="80000"/>
            </a:schemeClr>
          </a:solidFill>
          <a:ln w="9525" cmpd="sng">
            <a:solidFill>
              <a:schemeClr val="accent6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一共来了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女生。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1491482" y="3032991"/>
            <a:ext cx="472906" cy="121474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6181396" y="3038075"/>
            <a:ext cx="669770" cy="11898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2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74944" y="680378"/>
            <a:ext cx="2348720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有几个男生？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49355" y="1191722"/>
            <a:ext cx="3283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15 - 9 =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2063396" y="1899608"/>
            <a:ext cx="1576748" cy="1013783"/>
            <a:chOff x="1257085" y="967627"/>
            <a:chExt cx="2254465" cy="1450605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流程图: 可选过程 20"/>
          <p:cNvSpPr/>
          <p:nvPr/>
        </p:nvSpPr>
        <p:spPr>
          <a:xfrm>
            <a:off x="4246980" y="2046475"/>
            <a:ext cx="1315695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数数法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2798205" y="2941940"/>
            <a:ext cx="4438095" cy="907554"/>
          </a:xfrm>
          <a:prstGeom prst="wedgeRoundRectCallout">
            <a:avLst>
              <a:gd name="adj1" fmla="val -70873"/>
              <a:gd name="adj2" fmla="val -20382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6……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22218" y="1203598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1064037" y="2907128"/>
            <a:ext cx="472906" cy="1214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1" grpId="0" animBg="1"/>
      <p:bldP spid="22" grpId="0" animBg="1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24871" y="555528"/>
            <a:ext cx="2656496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有几个男生？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81941" y="1275608"/>
            <a:ext cx="3283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15 - 9 =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2063396" y="1923680"/>
            <a:ext cx="1676638" cy="1013783"/>
            <a:chOff x="1257085" y="967627"/>
            <a:chExt cx="2397289" cy="1450605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446307" y="1379767"/>
              <a:ext cx="2208067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流程图: 可选过程 20"/>
          <p:cNvSpPr/>
          <p:nvPr/>
        </p:nvSpPr>
        <p:spPr>
          <a:xfrm>
            <a:off x="4246979" y="2211710"/>
            <a:ext cx="2026498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想加算减法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2935564" y="3311095"/>
            <a:ext cx="1844417" cy="1373819"/>
          </a:xfrm>
          <a:prstGeom prst="wedgeRoundRectCallout">
            <a:avLst>
              <a:gd name="adj1" fmla="val -70873"/>
              <a:gd name="adj2" fmla="val -20382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38242" y="1275606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40207" y="3961013"/>
            <a:ext cx="163057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01103" y="3089755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1" grpId="0" animBg="1"/>
      <p:bldP spid="22" grpId="0" animBg="1"/>
      <p:bldP spid="2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678759" y="627534"/>
            <a:ext cx="2348720" cy="523220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有几个男生？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71923" y="1301993"/>
            <a:ext cx="3283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15 - 9 =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2127629" y="2067696"/>
            <a:ext cx="1580279" cy="1013782"/>
            <a:chOff x="1257085" y="967627"/>
            <a:chExt cx="2259514" cy="1450605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343349" y="1345504"/>
              <a:ext cx="2173250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流程图: 可选过程 20"/>
          <p:cNvSpPr/>
          <p:nvPr/>
        </p:nvSpPr>
        <p:spPr>
          <a:xfrm>
            <a:off x="4001755" y="2244760"/>
            <a:ext cx="1315695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平十法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2476718" y="3045892"/>
            <a:ext cx="1663234" cy="1116692"/>
          </a:xfrm>
          <a:prstGeom prst="wedgeRoundRectCallout">
            <a:avLst>
              <a:gd name="adj1" fmla="val -70873"/>
              <a:gd name="adj2" fmla="val -20382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15-5=10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39952" y="1347616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08160" y="3651870"/>
            <a:ext cx="1630575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Group 2"/>
          <p:cNvGrpSpPr>
            <a:grpSpLocks noChangeAspect="1"/>
          </p:cNvGrpSpPr>
          <p:nvPr/>
        </p:nvGrpSpPr>
        <p:grpSpPr bwMode="auto">
          <a:xfrm>
            <a:off x="5831710" y="2542656"/>
            <a:ext cx="504825" cy="2306638"/>
            <a:chOff x="0" y="0"/>
            <a:chExt cx="318" cy="1453"/>
          </a:xfrm>
        </p:grpSpPr>
        <p:pic>
          <p:nvPicPr>
            <p:cNvPr id="33" name="Picture 2" descr="小方块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1136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" descr="小方块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908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22" descr="小方块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681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23" descr="小方块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454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24" descr="小方块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227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25" descr="小方块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9" name="Group 9"/>
          <p:cNvGrpSpPr>
            <a:grpSpLocks noChangeAspect="1"/>
          </p:cNvGrpSpPr>
          <p:nvPr/>
        </p:nvGrpSpPr>
        <p:grpSpPr bwMode="auto">
          <a:xfrm>
            <a:off x="5826947" y="1115493"/>
            <a:ext cx="504825" cy="1585912"/>
            <a:chOff x="0" y="0"/>
            <a:chExt cx="318" cy="999"/>
          </a:xfrm>
        </p:grpSpPr>
        <p:pic>
          <p:nvPicPr>
            <p:cNvPr id="40" name="Picture 26" descr="小方块"/>
            <p:cNvPicPr>
              <a:picLocks noChangeAspect="1" noChangeArrowheads="1"/>
            </p:cNvPicPr>
            <p:nvPr/>
          </p:nvPicPr>
          <p:blipFill>
            <a:blip r:embed="rId2" cstate="email">
              <a:grayscl/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0" y="681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27" descr="小方块"/>
            <p:cNvPicPr>
              <a:picLocks noChangeAspect="1" noChangeArrowheads="1"/>
            </p:cNvPicPr>
            <p:nvPr/>
          </p:nvPicPr>
          <p:blipFill>
            <a:blip r:embed="rId2" cstate="email">
              <a:grayscl/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0" y="454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28" descr="小方块"/>
            <p:cNvPicPr>
              <a:picLocks noChangeAspect="1" noChangeArrowheads="1"/>
            </p:cNvPicPr>
            <p:nvPr/>
          </p:nvPicPr>
          <p:blipFill>
            <a:blip r:embed="rId2" cstate="email">
              <a:grayscl/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0" y="227"/>
              <a:ext cx="318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29" descr="小方块"/>
            <p:cNvPicPr>
              <a:picLocks noChangeAspect="1" noChangeArrowheads="1"/>
            </p:cNvPicPr>
            <p:nvPr/>
          </p:nvPicPr>
          <p:blipFill>
            <a:blip r:embed="rId2" cstate="email">
              <a:grayscl/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0" y="0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4" name="Picture 26" descr="小方块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857283" y="2180705"/>
            <a:ext cx="504825" cy="504825"/>
          </a:xfrm>
          <a:prstGeom prst="rect">
            <a:avLst/>
          </a:prstGeom>
          <a:noFill/>
        </p:spPr>
      </p:pic>
      <p:pic>
        <p:nvPicPr>
          <p:cNvPr id="45" name="Picture 27" descr="小方块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857283" y="1820342"/>
            <a:ext cx="504825" cy="504825"/>
          </a:xfrm>
          <a:prstGeom prst="rect">
            <a:avLst/>
          </a:prstGeom>
          <a:noFill/>
        </p:spPr>
      </p:pic>
      <p:pic>
        <p:nvPicPr>
          <p:cNvPr id="46" name="Picture 28" descr="小方块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857283" y="1459979"/>
            <a:ext cx="504825" cy="504825"/>
          </a:xfrm>
          <a:prstGeom prst="rect">
            <a:avLst/>
          </a:prstGeom>
          <a:noFill/>
        </p:spPr>
      </p:pic>
      <p:pic>
        <p:nvPicPr>
          <p:cNvPr id="47" name="Picture 29" descr="小方块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857283" y="1099619"/>
            <a:ext cx="504825" cy="503237"/>
          </a:xfrm>
          <a:prstGeom prst="rect">
            <a:avLst/>
          </a:prstGeom>
          <a:noFill/>
        </p:spPr>
      </p:pic>
      <p:sp>
        <p:nvSpPr>
          <p:cNvPr id="48" name="AutoShape 23"/>
          <p:cNvSpPr>
            <a:spLocks noChangeArrowheads="1"/>
          </p:cNvSpPr>
          <p:nvPr/>
        </p:nvSpPr>
        <p:spPr bwMode="auto">
          <a:xfrm>
            <a:off x="5760268" y="1037706"/>
            <a:ext cx="642938" cy="1643063"/>
          </a:xfrm>
          <a:prstGeom prst="flowChartProcess">
            <a:avLst/>
          </a:prstGeom>
          <a:noFill/>
          <a:ln w="38100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/>
            <a:endParaRPr lang="zh-CN" alt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Group 19"/>
          <p:cNvGrpSpPr>
            <a:grpSpLocks noChangeAspect="1"/>
          </p:cNvGrpSpPr>
          <p:nvPr/>
        </p:nvGrpSpPr>
        <p:grpSpPr bwMode="auto">
          <a:xfrm>
            <a:off x="6882635" y="2909369"/>
            <a:ext cx="504825" cy="1931987"/>
            <a:chOff x="0" y="0"/>
            <a:chExt cx="318" cy="1217"/>
          </a:xfrm>
        </p:grpSpPr>
        <p:pic>
          <p:nvPicPr>
            <p:cNvPr id="50" name="Picture 30" descr="小方块"/>
            <p:cNvPicPr>
              <a:picLocks noChangeAspect="1" noChangeArrowheads="1"/>
            </p:cNvPicPr>
            <p:nvPr/>
          </p:nvPicPr>
          <p:blipFill>
            <a:blip r:embed="rId2" cstate="email">
              <a:grayscl/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0" y="900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30" descr="小方块"/>
            <p:cNvPicPr>
              <a:picLocks noChangeAspect="1" noChangeArrowheads="1"/>
            </p:cNvPicPr>
            <p:nvPr/>
          </p:nvPicPr>
          <p:blipFill>
            <a:blip r:embed="rId2" cstate="email">
              <a:grayscl/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0" y="675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30" descr="小方块"/>
            <p:cNvPicPr>
              <a:picLocks noChangeAspect="1" noChangeArrowheads="1"/>
            </p:cNvPicPr>
            <p:nvPr/>
          </p:nvPicPr>
          <p:blipFill>
            <a:blip r:embed="rId2" cstate="email">
              <a:grayscl/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0" y="450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30" descr="小方块"/>
            <p:cNvPicPr>
              <a:picLocks noChangeAspect="1" noChangeArrowheads="1"/>
            </p:cNvPicPr>
            <p:nvPr/>
          </p:nvPicPr>
          <p:blipFill>
            <a:blip r:embed="rId2" cstate="email">
              <a:grayscl/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0" y="225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Picture 30" descr="小方块"/>
            <p:cNvPicPr>
              <a:picLocks noChangeAspect="1" noChangeArrowheads="1"/>
            </p:cNvPicPr>
            <p:nvPr/>
          </p:nvPicPr>
          <p:blipFill>
            <a:blip r:embed="rId2" cstate="email">
              <a:grayscl/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0" y="0"/>
              <a:ext cx="31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5" name="Picture 30" descr="小方块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03272" y="4323829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30" descr="小方块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03272" y="3966644"/>
            <a:ext cx="50482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30" descr="小方块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03272" y="3609454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30" descr="小方块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03272" y="3252269"/>
            <a:ext cx="50482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30" descr="小方块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03272" y="2895079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0" name="Group 30"/>
          <p:cNvGrpSpPr/>
          <p:nvPr/>
        </p:nvGrpSpPr>
        <p:grpSpPr bwMode="auto">
          <a:xfrm>
            <a:off x="7585895" y="2261669"/>
            <a:ext cx="1184243" cy="902435"/>
            <a:chOff x="0" y="0"/>
            <a:chExt cx="1184164" cy="903171"/>
          </a:xfrm>
        </p:grpSpPr>
        <p:sp>
          <p:nvSpPr>
            <p:cNvPr id="61" name="矩形标注 50"/>
            <p:cNvSpPr>
              <a:spLocks noChangeArrowheads="1"/>
            </p:cNvSpPr>
            <p:nvPr/>
          </p:nvSpPr>
          <p:spPr bwMode="auto">
            <a:xfrm>
              <a:off x="0" y="0"/>
              <a:ext cx="1142924" cy="857949"/>
            </a:xfrm>
            <a:prstGeom prst="wedgeRectCallout">
              <a:avLst>
                <a:gd name="adj1" fmla="val -37722"/>
                <a:gd name="adj2" fmla="val 88306"/>
              </a:avLst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zh-CN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TextBox 51"/>
            <p:cNvSpPr txBox="1">
              <a:spLocks noChangeArrowheads="1"/>
            </p:cNvSpPr>
            <p:nvPr/>
          </p:nvSpPr>
          <p:spPr bwMode="auto">
            <a:xfrm>
              <a:off x="71433" y="71496"/>
              <a:ext cx="1112731" cy="83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先拿走</a:t>
              </a:r>
              <a:endParaRPr 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3" name="Group 33"/>
          <p:cNvGrpSpPr/>
          <p:nvPr/>
        </p:nvGrpSpPr>
        <p:grpSpPr bwMode="auto">
          <a:xfrm>
            <a:off x="6415906" y="1526656"/>
            <a:ext cx="1958492" cy="461665"/>
            <a:chOff x="0" y="0"/>
            <a:chExt cx="1957915" cy="461369"/>
          </a:xfrm>
        </p:grpSpPr>
        <p:sp>
          <p:nvSpPr>
            <p:cNvPr id="64" name="矩形标注 53"/>
            <p:cNvSpPr>
              <a:spLocks noChangeArrowheads="1"/>
            </p:cNvSpPr>
            <p:nvPr/>
          </p:nvSpPr>
          <p:spPr bwMode="auto">
            <a:xfrm>
              <a:off x="0" y="0"/>
              <a:ext cx="1856828" cy="428349"/>
            </a:xfrm>
            <a:prstGeom prst="wedgeRectCallout">
              <a:avLst>
                <a:gd name="adj1" fmla="val -43861"/>
                <a:gd name="adj2" fmla="val 69380"/>
              </a:avLst>
            </a:prstGeom>
            <a:noFill/>
            <a:ln w="25400">
              <a:solidFill>
                <a:srgbClr val="385D8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zh-CN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TextBox 54"/>
            <p:cNvSpPr txBox="1">
              <a:spLocks noChangeArrowheads="1"/>
            </p:cNvSpPr>
            <p:nvPr/>
          </p:nvSpPr>
          <p:spPr bwMode="auto">
            <a:xfrm>
              <a:off x="71416" y="0"/>
              <a:ext cx="1886499" cy="461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再拿走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6" name="AutoShape 23"/>
          <p:cNvSpPr>
            <a:spLocks noChangeArrowheads="1"/>
          </p:cNvSpPr>
          <p:nvPr/>
        </p:nvSpPr>
        <p:spPr bwMode="auto">
          <a:xfrm>
            <a:off x="6831835" y="2823642"/>
            <a:ext cx="642937" cy="2000250"/>
          </a:xfrm>
          <a:prstGeom prst="flowChartProcess">
            <a:avLst/>
          </a:prstGeom>
          <a:noFill/>
          <a:ln w="38100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/>
            <a:endParaRPr lang="zh-CN" alt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59361" y="2922622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7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5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9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1" grpId="0" animBg="1"/>
      <p:bldP spid="22" grpId="0" animBg="1"/>
      <p:bldP spid="23" grpId="0"/>
      <p:bldP spid="31" grpId="0"/>
      <p:bldP spid="48" grpId="0" animBg="1" autoUpdateAnimBg="0"/>
      <p:bldP spid="48" grpId="1" animBg="1" autoUpdateAnimBg="0"/>
      <p:bldP spid="66" grpId="0" animBg="1" autoUpdateAnimBg="0"/>
      <p:bldP spid="66" grpId="1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53971" y="594208"/>
            <a:ext cx="2656496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有几个男生？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67744" y="1347616"/>
            <a:ext cx="24561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15-9=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2063396" y="1995688"/>
            <a:ext cx="1576748" cy="1013783"/>
            <a:chOff x="1257085" y="967627"/>
            <a:chExt cx="2254465" cy="1450605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343349" y="1387882"/>
              <a:ext cx="1967073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方法四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流程图: 可选过程 20"/>
          <p:cNvSpPr/>
          <p:nvPr/>
        </p:nvSpPr>
        <p:spPr>
          <a:xfrm>
            <a:off x="4246980" y="2211710"/>
            <a:ext cx="1315695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破十法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6599827" y="1550482"/>
            <a:ext cx="1844417" cy="1373819"/>
          </a:xfrm>
          <a:prstGeom prst="wedgeRoundRectCallout">
            <a:avLst>
              <a:gd name="adj1" fmla="val 39032"/>
              <a:gd name="adj2" fmla="val 75046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10-9=1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414106" y="1400458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60236" y="2237389"/>
            <a:ext cx="1090363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1+5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Group 3"/>
          <p:cNvGrpSpPr>
            <a:grpSpLocks noChangeAspect="1"/>
          </p:cNvGrpSpPr>
          <p:nvPr/>
        </p:nvGrpSpPr>
        <p:grpSpPr bwMode="auto">
          <a:xfrm>
            <a:off x="638097" y="3152728"/>
            <a:ext cx="1917683" cy="1404959"/>
            <a:chOff x="0" y="0"/>
            <a:chExt cx="1345" cy="985"/>
          </a:xfrm>
        </p:grpSpPr>
        <p:pic>
          <p:nvPicPr>
            <p:cNvPr id="70" name="Picture 19" descr="小棒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374" cy="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" name="Picture 11" descr="C:\Users\ZHN\Desktop\四实小-徐老师-两位数加一位数、整十数（1月31日晚）\图\小棒副本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69" y="91"/>
              <a:ext cx="121" cy="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" name="Picture 11" descr="C:\Users\ZHN\Desktop\四实小-徐老师-两位数加一位数、整十数（1月31日晚）\图\小棒副本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85" y="90"/>
              <a:ext cx="121" cy="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3" name="Picture 11" descr="C:\Users\ZHN\Desktop\四实小-徐老师-两位数加一位数、整十数（1月31日晚）\图\小棒副本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91" y="90"/>
              <a:ext cx="121" cy="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4" name="Picture 11" descr="C:\Users\ZHN\Desktop\四实小-徐老师-两位数加一位数、整十数（1月31日晚）\图\小棒副本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99" y="91"/>
              <a:ext cx="121" cy="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5" name="Picture 11" descr="C:\Users\ZHN\Desktop\四实小-徐老师-两位数加一位数、整十数（1月31日晚）\图\小棒副本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24" y="91"/>
              <a:ext cx="121" cy="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7" name="任意多边形 11"/>
          <p:cNvSpPr/>
          <p:nvPr/>
        </p:nvSpPr>
        <p:spPr bwMode="auto">
          <a:xfrm>
            <a:off x="3172521" y="3733824"/>
            <a:ext cx="2875532" cy="101736"/>
          </a:xfrm>
          <a:custGeom>
            <a:avLst/>
            <a:gdLst>
              <a:gd name="T0" fmla="*/ 0 w 3455194"/>
              <a:gd name="T1" fmla="*/ 0 h 280988"/>
              <a:gd name="T2" fmla="*/ 0 w 3455194"/>
              <a:gd name="T3" fmla="*/ 0 h 280988"/>
              <a:gd name="T4" fmla="*/ 0 w 3455194"/>
              <a:gd name="T5" fmla="*/ 0 h 280988"/>
              <a:gd name="T6" fmla="*/ 0 w 3455194"/>
              <a:gd name="T7" fmla="*/ 0 h 280988"/>
              <a:gd name="T8" fmla="*/ 0 60000 65536"/>
              <a:gd name="T9" fmla="*/ 0 60000 65536"/>
              <a:gd name="T10" fmla="*/ 0 60000 65536"/>
              <a:gd name="T11" fmla="*/ 0 60000 65536"/>
              <a:gd name="T12" fmla="*/ 0 w 3455194"/>
              <a:gd name="T13" fmla="*/ 0 h 280988"/>
              <a:gd name="T14" fmla="*/ 3455194 w 3455194"/>
              <a:gd name="T15" fmla="*/ 280988 h 2809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455194" h="280988">
                <a:moveTo>
                  <a:pt x="0" y="280988"/>
                </a:moveTo>
                <a:cubicBezTo>
                  <a:pt x="342900" y="150019"/>
                  <a:pt x="685800" y="19050"/>
                  <a:pt x="1200150" y="9525"/>
                </a:cubicBezTo>
                <a:cubicBezTo>
                  <a:pt x="1714500" y="0"/>
                  <a:pt x="2717006" y="197644"/>
                  <a:pt x="3086100" y="223838"/>
                </a:cubicBezTo>
                <a:cubicBezTo>
                  <a:pt x="3455194" y="250032"/>
                  <a:pt x="3371851" y="183357"/>
                  <a:pt x="3414713" y="166688"/>
                </a:cubicBezTo>
              </a:path>
            </a:pathLst>
          </a:custGeom>
          <a:noFill/>
          <a:ln w="31750" cap="flat" cmpd="sng">
            <a:solidFill>
              <a:srgbClr val="558ED5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78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43885" y="3298620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29324" y="3297207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01548" y="3297207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76415" y="3298620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73747" y="3298620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11612" y="3285903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97051" y="3284490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69275" y="3284490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44142" y="3285903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34433" y="3290142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29988" y="3295794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15427" y="3294381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687651" y="3294381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62518" y="3295794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Picture 11" descr="C:\Users\ZHN\Desktop\四实小-徐老师-两位数加一位数、整十数（1月31日晚）\图\小棒副本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59850" y="3295794"/>
            <a:ext cx="159899" cy="114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" name="右箭头 92"/>
          <p:cNvSpPr>
            <a:spLocks noChangeArrowheads="1"/>
          </p:cNvSpPr>
          <p:nvPr/>
        </p:nvSpPr>
        <p:spPr bwMode="auto">
          <a:xfrm>
            <a:off x="2690492" y="3867102"/>
            <a:ext cx="297332" cy="45719"/>
          </a:xfrm>
          <a:prstGeom prst="rightArrow">
            <a:avLst>
              <a:gd name="adj1" fmla="val 50000"/>
              <a:gd name="adj2" fmla="val 49640"/>
            </a:avLst>
          </a:prstGeom>
          <a:solidFill>
            <a:srgbClr val="FF0000"/>
          </a:solidFill>
          <a:ln w="25400">
            <a:solidFill>
              <a:srgbClr val="FF0000"/>
            </a:solidFill>
            <a:miter lim="800000"/>
          </a:ln>
        </p:spPr>
        <p:txBody>
          <a:bodyPr anchor="ctr"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/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4" name="AutoShape 23"/>
          <p:cNvSpPr>
            <a:spLocks noChangeArrowheads="1"/>
          </p:cNvSpPr>
          <p:nvPr/>
        </p:nvSpPr>
        <p:spPr bwMode="auto">
          <a:xfrm>
            <a:off x="3101084" y="3114627"/>
            <a:ext cx="2497590" cy="1533527"/>
          </a:xfrm>
          <a:prstGeom prst="flowChartProcess">
            <a:avLst/>
          </a:prstGeom>
          <a:noFill/>
          <a:ln w="38100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/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7910307" y="2860987"/>
            <a:ext cx="1067877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0.00092 L 0.03264 -4.23018E-6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2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1" grpId="0" animBg="1"/>
      <p:bldP spid="22" grpId="0" animBg="1"/>
      <p:bldP spid="23" grpId="0"/>
      <p:bldP spid="31" grpId="0"/>
      <p:bldP spid="77" grpId="0" animBg="1"/>
      <p:bldP spid="93" grpId="0" animBg="1"/>
      <p:bldP spid="94" grpId="0" animBg="1"/>
      <p:bldP spid="9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33669" y="608372"/>
            <a:ext cx="3068469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还剩几个气球？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99996" y="2412564"/>
            <a:ext cx="2802629" cy="1872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6" y="2410395"/>
            <a:ext cx="1382858" cy="1770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AutoShape 7"/>
          <p:cNvSpPr>
            <a:spLocks noChangeArrowheads="1"/>
          </p:cNvSpPr>
          <p:nvPr/>
        </p:nvSpPr>
        <p:spPr bwMode="auto">
          <a:xfrm>
            <a:off x="5187435" y="1393200"/>
            <a:ext cx="3345009" cy="988782"/>
          </a:xfrm>
          <a:prstGeom prst="cloudCallout">
            <a:avLst>
              <a:gd name="adj1" fmla="val -20991"/>
              <a:gd name="adj2" fmla="val 67142"/>
            </a:avLst>
          </a:prstGeom>
          <a:solidFill>
            <a:schemeClr val="accent3">
              <a:lumMod val="20000"/>
              <a:lumOff val="80000"/>
            </a:schemeClr>
          </a:solidFill>
          <a:ln w="9525" cmpd="sng">
            <a:solidFill>
              <a:schemeClr val="accent3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一共的减去卖了的，就是剩下的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1763688" y="1347614"/>
            <a:ext cx="2664296" cy="1077441"/>
          </a:xfrm>
          <a:prstGeom prst="cloudCallout">
            <a:avLst>
              <a:gd name="adj1" fmla="val -40213"/>
              <a:gd name="adj2" fmla="val 90833"/>
            </a:avLst>
          </a:prstGeom>
          <a:solidFill>
            <a:schemeClr val="accent1">
              <a:lumMod val="20000"/>
              <a:lumOff val="80000"/>
            </a:schemeClr>
          </a:solidFill>
          <a:ln w="9525" cmpd="sng">
            <a:solidFill>
              <a:schemeClr val="accent6">
                <a:lumMod val="50000"/>
              </a:schemeClr>
            </a:solidFill>
            <a:round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个气球，卖了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2" grpId="0" animBg="1" autoUpdateAnimBg="0"/>
      <p:bldP spid="16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67545" y="536364"/>
            <a:ext cx="3068469" cy="584775"/>
          </a:xfrm>
          <a:prstGeom prst="rect">
            <a:avLst/>
          </a:prstGeom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还剩几个气球？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78362" y="2784940"/>
            <a:ext cx="1382858" cy="1770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649355" y="1654049"/>
            <a:ext cx="3283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17 - 9 =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□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2063396" y="2278049"/>
            <a:ext cx="1576748" cy="1013783"/>
            <a:chOff x="1257085" y="967627"/>
            <a:chExt cx="2254465" cy="1450605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3"/>
            <p:cNvSpPr txBox="1">
              <a:spLocks noChangeArrowheads="1"/>
            </p:cNvSpPr>
            <p:nvPr/>
          </p:nvSpPr>
          <p:spPr bwMode="auto">
            <a:xfrm>
              <a:off x="1396956" y="1387882"/>
              <a:ext cx="1799645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流程图: 可选过程 20"/>
          <p:cNvSpPr/>
          <p:nvPr/>
        </p:nvSpPr>
        <p:spPr>
          <a:xfrm>
            <a:off x="4246980" y="2424916"/>
            <a:ext cx="1315695" cy="578882"/>
          </a:xfrm>
          <a:prstGeom prst="flowChartAlternateProcess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数数法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2798205" y="3320381"/>
            <a:ext cx="4942151" cy="907554"/>
          </a:xfrm>
          <a:prstGeom prst="wedgeRoundRectCallout">
            <a:avLst>
              <a:gd name="adj1" fmla="val -61797"/>
              <a:gd name="adj2" fmla="val -9926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27984" y="1707654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21" grpId="0" animBg="1"/>
      <p:bldP spid="22" grpId="0" animBg="1"/>
      <p:bldP spid="23" grpId="0"/>
    </p:bldLst>
  </p:timing>
</p:sld>
</file>

<file path=ppt/tags/tag1.xml><?xml version="1.0" encoding="utf-8"?>
<p:tagLst xmlns:p="http://schemas.openxmlformats.org/presentationml/2006/main">
  <p:tag name="KSO_WPP_MARK_KEY" val="ae6f7c5f-a178-4c1a-b450-c59a49cb1ba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860</Words>
  <Application>WPS 演示</Application>
  <PresentationFormat>全屏显示(16:9)</PresentationFormat>
  <Paragraphs>273</Paragraphs>
  <Slides>19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黑体</vt:lpstr>
      <vt:lpstr>微软雅黑</vt:lpstr>
      <vt:lpstr>等线</vt:lpstr>
      <vt:lpstr>楷体</vt:lpstr>
      <vt:lpstr>楷体_GB2312</vt:lpstr>
      <vt:lpstr>新宋体</vt:lpstr>
      <vt:lpstr>幼圆</vt:lpstr>
      <vt:lpstr>Times New Roman</vt:lpstr>
      <vt:lpstr>Calibri</vt:lpstr>
      <vt:lpstr>Arial Unicode MS</vt:lpstr>
      <vt:lpstr>Arial</vt:lpstr>
      <vt:lpstr>第一PPT模板网-WWW.1PPT.COM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33</cp:revision>
  <dcterms:created xsi:type="dcterms:W3CDTF">2018-09-11T05:46:00Z</dcterms:created>
  <dcterms:modified xsi:type="dcterms:W3CDTF">2023-01-29T09:42:08Z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FC869A1F29244F00A1A841043420D10C</vt:lpwstr>
  </property>
  <property fmtid="{D5CDD505-2E9C-101B-9397-08002B2CF9AE}" pid="3" name="KSOProductBuildVer">
    <vt:lpwstr>2052-11.1.0.13703</vt:lpwstr>
  </property>
</Properties>
</file>