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71" r:id="rId21"/>
    <p:sldId id="272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30" d="100"/>
          <a:sy n="130" d="100"/>
        </p:scale>
        <p:origin x="-1260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3CAAC-C2DA-4E46-9A3B-C485DBD3BD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2B79D-9FBC-4014-9B52-1A09FCF01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以内的退位减法 十几减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0.emf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emf"/><Relationship Id="rId3" Type="http://schemas.openxmlformats.org/officeDocument/2006/relationships/image" Target="../media/image12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262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21377" y="2139702"/>
            <a:ext cx="308161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几减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7742" y="902570"/>
            <a:ext cx="2475357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逛公园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750389" y="968519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2194881" y="3147341"/>
            <a:ext cx="2605899" cy="1186673"/>
          </a:xfrm>
          <a:prstGeom prst="wedgeRoundRectCallout">
            <a:avLst>
              <a:gd name="adj1" fmla="val -61095"/>
              <a:gd name="adj2" fmla="val -4379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39552" y="528760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还剩几瓶矿泉水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27784" y="1203598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- 9 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7" y="1851670"/>
            <a:ext cx="1644507" cy="1013783"/>
            <a:chOff x="1257085" y="967627"/>
            <a:chExt cx="2351349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90849" y="1276732"/>
              <a:ext cx="211758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1998539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6156176" y="1550480"/>
            <a:ext cx="2288067" cy="1373819"/>
          </a:xfrm>
          <a:prstGeom prst="wedgeRoundRectCallout">
            <a:avLst>
              <a:gd name="adj1" fmla="val -26192"/>
              <a:gd name="adj2" fmla="val 6374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可以分成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24562" y="120359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15379" y="2067694"/>
            <a:ext cx="1415772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17-7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31752"/>
          <p:cNvSpPr txBox="1">
            <a:spLocks noChangeArrowheads="1"/>
          </p:cNvSpPr>
          <p:nvPr/>
        </p:nvSpPr>
        <p:spPr bwMode="auto">
          <a:xfrm>
            <a:off x="2524548" y="3121804"/>
            <a:ext cx="2219296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31752"/>
          <p:cNvSpPr txBox="1">
            <a:spLocks noChangeArrowheads="1"/>
          </p:cNvSpPr>
          <p:nvPr/>
        </p:nvSpPr>
        <p:spPr bwMode="auto">
          <a:xfrm>
            <a:off x="2861016" y="3492878"/>
            <a:ext cx="1273630" cy="71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10-9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259632" y="2715766"/>
            <a:ext cx="667282" cy="17140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804248" y="3075807"/>
            <a:ext cx="851196" cy="1512168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" grpId="0"/>
      <p:bldP spid="21" grpId="0" animBg="1"/>
      <p:bldP spid="22" grpId="0" animBg="1"/>
      <p:bldP spid="23" grpId="0"/>
      <p:bldP spid="3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105958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6390"/>
          <p:cNvSpPr txBox="1">
            <a:spLocks noChangeArrowheads="1"/>
          </p:cNvSpPr>
          <p:nvPr/>
        </p:nvSpPr>
        <p:spPr bwMode="auto">
          <a:xfrm>
            <a:off x="683568" y="2059756"/>
            <a:ext cx="892899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     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6=     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    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8=      14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8=      11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     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6392"/>
          <p:cNvSpPr txBox="1">
            <a:spLocks noChangeArrowheads="1"/>
          </p:cNvSpPr>
          <p:nvPr/>
        </p:nvSpPr>
        <p:spPr bwMode="auto">
          <a:xfrm>
            <a:off x="1691680" y="2059756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6393"/>
          <p:cNvSpPr txBox="1">
            <a:spLocks noChangeArrowheads="1"/>
          </p:cNvSpPr>
          <p:nvPr/>
        </p:nvSpPr>
        <p:spPr bwMode="auto">
          <a:xfrm>
            <a:off x="1835696" y="2715766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6394"/>
          <p:cNvSpPr txBox="1">
            <a:spLocks noChangeArrowheads="1"/>
          </p:cNvSpPr>
          <p:nvPr/>
        </p:nvSpPr>
        <p:spPr bwMode="auto">
          <a:xfrm>
            <a:off x="3779912" y="2059756"/>
            <a:ext cx="7532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16395"/>
          <p:cNvSpPr txBox="1">
            <a:spLocks noChangeArrowheads="1"/>
          </p:cNvSpPr>
          <p:nvPr/>
        </p:nvSpPr>
        <p:spPr bwMode="auto">
          <a:xfrm>
            <a:off x="3995936" y="2715766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6396"/>
          <p:cNvSpPr txBox="1">
            <a:spLocks noChangeArrowheads="1"/>
          </p:cNvSpPr>
          <p:nvPr/>
        </p:nvSpPr>
        <p:spPr bwMode="auto">
          <a:xfrm>
            <a:off x="5940152" y="2067694"/>
            <a:ext cx="7569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6397"/>
          <p:cNvSpPr txBox="1">
            <a:spLocks noChangeArrowheads="1"/>
          </p:cNvSpPr>
          <p:nvPr/>
        </p:nvSpPr>
        <p:spPr bwMode="auto">
          <a:xfrm>
            <a:off x="6156176" y="2715766"/>
            <a:ext cx="492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16398"/>
          <p:cNvSpPr txBox="1">
            <a:spLocks noChangeArrowheads="1"/>
          </p:cNvSpPr>
          <p:nvPr/>
        </p:nvSpPr>
        <p:spPr bwMode="auto">
          <a:xfrm>
            <a:off x="7884368" y="2048530"/>
            <a:ext cx="753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6399"/>
          <p:cNvSpPr txBox="1">
            <a:spLocks noChangeArrowheads="1"/>
          </p:cNvSpPr>
          <p:nvPr/>
        </p:nvSpPr>
        <p:spPr bwMode="auto">
          <a:xfrm>
            <a:off x="8100392" y="2706087"/>
            <a:ext cx="4941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77855" y="1923678"/>
            <a:ext cx="6407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13-9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  16-7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  17-9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7+6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   8+5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  14-8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699542"/>
            <a:ext cx="69847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在〇里填上“＞”“＜”或“＝”。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65"/>
          <p:cNvSpPr txBox="1">
            <a:spLocks noChangeArrowheads="1"/>
          </p:cNvSpPr>
          <p:nvPr/>
        </p:nvSpPr>
        <p:spPr bwMode="auto">
          <a:xfrm>
            <a:off x="2228061" y="197652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66"/>
          <p:cNvSpPr txBox="1">
            <a:spLocks noChangeArrowheads="1"/>
          </p:cNvSpPr>
          <p:nvPr/>
        </p:nvSpPr>
        <p:spPr bwMode="auto">
          <a:xfrm>
            <a:off x="4532317" y="1995686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4047535" y="156363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67"/>
          <p:cNvSpPr txBox="1">
            <a:spLocks noChangeArrowheads="1"/>
          </p:cNvSpPr>
          <p:nvPr/>
        </p:nvSpPr>
        <p:spPr bwMode="auto">
          <a:xfrm>
            <a:off x="1698031" y="1491630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66"/>
          <p:cNvSpPr txBox="1">
            <a:spLocks noChangeArrowheads="1"/>
          </p:cNvSpPr>
          <p:nvPr/>
        </p:nvSpPr>
        <p:spPr bwMode="auto">
          <a:xfrm>
            <a:off x="6836573" y="197652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8"/>
          <p:cNvSpPr txBox="1">
            <a:spLocks noChangeArrowheads="1"/>
          </p:cNvSpPr>
          <p:nvPr/>
        </p:nvSpPr>
        <p:spPr bwMode="auto">
          <a:xfrm>
            <a:off x="6351791" y="1544474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6"/>
          <p:cNvSpPr txBox="1">
            <a:spLocks noChangeArrowheads="1"/>
          </p:cNvSpPr>
          <p:nvPr/>
        </p:nvSpPr>
        <p:spPr bwMode="auto">
          <a:xfrm>
            <a:off x="2032446" y="305664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68"/>
          <p:cNvSpPr txBox="1">
            <a:spLocks noChangeArrowheads="1"/>
          </p:cNvSpPr>
          <p:nvPr/>
        </p:nvSpPr>
        <p:spPr bwMode="auto">
          <a:xfrm>
            <a:off x="1547664" y="2624594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65"/>
          <p:cNvSpPr txBox="1">
            <a:spLocks noChangeArrowheads="1"/>
          </p:cNvSpPr>
          <p:nvPr/>
        </p:nvSpPr>
        <p:spPr bwMode="auto">
          <a:xfrm>
            <a:off x="4316293" y="305664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7"/>
          <p:cNvSpPr txBox="1">
            <a:spLocks noChangeArrowheads="1"/>
          </p:cNvSpPr>
          <p:nvPr/>
        </p:nvSpPr>
        <p:spPr bwMode="auto">
          <a:xfrm>
            <a:off x="3786263" y="2571750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65"/>
          <p:cNvSpPr txBox="1">
            <a:spLocks noChangeArrowheads="1"/>
          </p:cNvSpPr>
          <p:nvPr/>
        </p:nvSpPr>
        <p:spPr bwMode="auto">
          <a:xfrm>
            <a:off x="6836573" y="3056642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67"/>
          <p:cNvSpPr txBox="1">
            <a:spLocks noChangeArrowheads="1"/>
          </p:cNvSpPr>
          <p:nvPr/>
        </p:nvSpPr>
        <p:spPr bwMode="auto">
          <a:xfrm>
            <a:off x="6306543" y="2571750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6" grpId="0"/>
      <p:bldP spid="65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95616" y="555526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36"/>
          <p:cNvGrpSpPr/>
          <p:nvPr/>
        </p:nvGrpSpPr>
        <p:grpSpPr bwMode="auto">
          <a:xfrm>
            <a:off x="3130723" y="3701720"/>
            <a:ext cx="2665413" cy="504825"/>
            <a:chOff x="0" y="0"/>
            <a:chExt cx="1679" cy="318"/>
          </a:xfrm>
        </p:grpSpPr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3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4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5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6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7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1258889" y="3360201"/>
            <a:ext cx="69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</a:rPr>
              <a:t>12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  <p:sp>
        <p:nvSpPr>
          <p:cNvPr id="63" name="Text Box 65"/>
          <p:cNvSpPr txBox="1">
            <a:spLocks noChangeArrowheads="1"/>
          </p:cNvSpPr>
          <p:nvPr/>
        </p:nvSpPr>
        <p:spPr bwMode="auto">
          <a:xfrm>
            <a:off x="3058578" y="3665892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66"/>
          <p:cNvSpPr txBox="1">
            <a:spLocks noChangeArrowheads="1"/>
          </p:cNvSpPr>
          <p:nvPr/>
        </p:nvSpPr>
        <p:spPr bwMode="auto">
          <a:xfrm>
            <a:off x="5322999" y="3630966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67"/>
          <p:cNvSpPr txBox="1">
            <a:spLocks noChangeArrowheads="1"/>
          </p:cNvSpPr>
          <p:nvPr/>
        </p:nvSpPr>
        <p:spPr bwMode="auto">
          <a:xfrm>
            <a:off x="4314936" y="3679362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3578579" y="3612340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–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33363" y="1380092"/>
            <a:ext cx="4590489" cy="16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82599" y="1059582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5400000" flipH="1">
            <a:off x="4299266" y="1683578"/>
            <a:ext cx="467942" cy="271947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TextBox 37"/>
          <p:cNvSpPr txBox="1"/>
          <p:nvPr/>
        </p:nvSpPr>
        <p:spPr>
          <a:xfrm>
            <a:off x="4051696" y="3169301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6557" y="62753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36"/>
          <p:cNvGrpSpPr/>
          <p:nvPr/>
        </p:nvGrpSpPr>
        <p:grpSpPr bwMode="auto">
          <a:xfrm>
            <a:off x="3130723" y="3845736"/>
            <a:ext cx="2665413" cy="504825"/>
            <a:chOff x="0" y="0"/>
            <a:chExt cx="1679" cy="318"/>
          </a:xfrm>
        </p:grpSpPr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3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4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5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6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7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1258889" y="3687763"/>
            <a:ext cx="69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chemeClr val="bg1"/>
                </a:solidFill>
              </a:rPr>
              <a:t>12</a:t>
            </a:r>
            <a:endParaRPr lang="en-US" altLang="zh-CN" sz="3600" dirty="0">
              <a:solidFill>
                <a:schemeClr val="bg1"/>
              </a:solidFill>
            </a:endParaRPr>
          </a:p>
        </p:txBody>
      </p:sp>
      <p:sp>
        <p:nvSpPr>
          <p:cNvPr id="63" name="Text Box 65"/>
          <p:cNvSpPr txBox="1">
            <a:spLocks noChangeArrowheads="1"/>
          </p:cNvSpPr>
          <p:nvPr/>
        </p:nvSpPr>
        <p:spPr bwMode="auto">
          <a:xfrm>
            <a:off x="3058578" y="3809908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66"/>
          <p:cNvSpPr txBox="1">
            <a:spLocks noChangeArrowheads="1"/>
          </p:cNvSpPr>
          <p:nvPr/>
        </p:nvSpPr>
        <p:spPr bwMode="auto">
          <a:xfrm>
            <a:off x="5322999" y="3774982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67"/>
          <p:cNvSpPr txBox="1">
            <a:spLocks noChangeArrowheads="1"/>
          </p:cNvSpPr>
          <p:nvPr/>
        </p:nvSpPr>
        <p:spPr bwMode="auto">
          <a:xfrm>
            <a:off x="4314936" y="382337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3578579" y="375635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–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2599" y="1203598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5400000" flipH="1">
            <a:off x="4299266" y="1827594"/>
            <a:ext cx="467942" cy="271947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TextBox 37"/>
          <p:cNvSpPr txBox="1"/>
          <p:nvPr/>
        </p:nvSpPr>
        <p:spPr>
          <a:xfrm>
            <a:off x="4051696" y="3313317"/>
            <a:ext cx="1497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727616" y="1704361"/>
            <a:ext cx="3206472" cy="132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67544" y="51956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看图列式。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1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563638"/>
            <a:ext cx="456650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21"/>
          <p:cNvGrpSpPr/>
          <p:nvPr/>
        </p:nvGrpSpPr>
        <p:grpSpPr bwMode="auto">
          <a:xfrm>
            <a:off x="5532732" y="1527248"/>
            <a:ext cx="2539198" cy="531928"/>
            <a:chOff x="1930351" y="3345309"/>
            <a:chExt cx="3002406" cy="678300"/>
          </a:xfrm>
        </p:grpSpPr>
        <p:sp>
          <p:nvSpPr>
            <p:cNvPr id="39" name="文本框 17413"/>
            <p:cNvSpPr txBox="1">
              <a:spLocks noChangeArrowheads="1"/>
            </p:cNvSpPr>
            <p:nvPr/>
          </p:nvSpPr>
          <p:spPr bwMode="auto">
            <a:xfrm>
              <a:off x="1930351" y="3356413"/>
              <a:ext cx="432537" cy="667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8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0" name="文本框 17414"/>
            <p:cNvSpPr txBox="1">
              <a:spLocks noChangeArrowheads="1"/>
            </p:cNvSpPr>
            <p:nvPr/>
          </p:nvSpPr>
          <p:spPr bwMode="auto">
            <a:xfrm>
              <a:off x="3128494" y="3356413"/>
              <a:ext cx="432537" cy="667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7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文本框 17415"/>
            <p:cNvSpPr txBox="1">
              <a:spLocks noChangeArrowheads="1"/>
            </p:cNvSpPr>
            <p:nvPr/>
          </p:nvSpPr>
          <p:spPr bwMode="auto">
            <a:xfrm>
              <a:off x="4286037" y="3345309"/>
              <a:ext cx="646720" cy="667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15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22"/>
          <p:cNvGrpSpPr/>
          <p:nvPr/>
        </p:nvGrpSpPr>
        <p:grpSpPr bwMode="auto">
          <a:xfrm>
            <a:off x="5292080" y="2355729"/>
            <a:ext cx="2627865" cy="523220"/>
            <a:chOff x="1812875" y="4184273"/>
            <a:chExt cx="3107994" cy="668348"/>
          </a:xfrm>
        </p:grpSpPr>
        <p:sp>
          <p:nvSpPr>
            <p:cNvPr id="43" name="文本框 17416"/>
            <p:cNvSpPr txBox="1">
              <a:spLocks noChangeArrowheads="1"/>
            </p:cNvSpPr>
            <p:nvPr/>
          </p:nvSpPr>
          <p:spPr bwMode="auto">
            <a:xfrm>
              <a:off x="3295928" y="4184273"/>
              <a:ext cx="432641" cy="668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8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文本框 17417"/>
            <p:cNvSpPr txBox="1">
              <a:spLocks noChangeArrowheads="1"/>
            </p:cNvSpPr>
            <p:nvPr/>
          </p:nvSpPr>
          <p:spPr bwMode="auto">
            <a:xfrm>
              <a:off x="4488228" y="4184273"/>
              <a:ext cx="432641" cy="668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7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5" name="文本框 17418"/>
            <p:cNvSpPr txBox="1">
              <a:spLocks noChangeArrowheads="1"/>
            </p:cNvSpPr>
            <p:nvPr/>
          </p:nvSpPr>
          <p:spPr bwMode="auto">
            <a:xfrm>
              <a:off x="1812875" y="4184273"/>
              <a:ext cx="646876" cy="668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+mn-ea"/>
                  <a:ea typeface="+mn-ea"/>
                </a:rPr>
                <a:t>15</a:t>
              </a:r>
              <a:endParaRPr lang="en-US" altLang="zh-CN" sz="280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6" name="组合 23"/>
          <p:cNvGrpSpPr/>
          <p:nvPr/>
        </p:nvGrpSpPr>
        <p:grpSpPr bwMode="auto">
          <a:xfrm>
            <a:off x="5364088" y="3147809"/>
            <a:ext cx="2699873" cy="560539"/>
            <a:chOff x="1812874" y="5044321"/>
            <a:chExt cx="3193159" cy="715396"/>
          </a:xfrm>
        </p:grpSpPr>
        <p:sp>
          <p:nvSpPr>
            <p:cNvPr id="47" name="文本框 17419"/>
            <p:cNvSpPr txBox="1">
              <a:spLocks noChangeArrowheads="1"/>
            </p:cNvSpPr>
            <p:nvPr/>
          </p:nvSpPr>
          <p:spPr bwMode="auto">
            <a:xfrm>
              <a:off x="4573392" y="5091951"/>
              <a:ext cx="432641" cy="667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8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8" name="文本框 17420"/>
            <p:cNvSpPr txBox="1">
              <a:spLocks noChangeArrowheads="1"/>
            </p:cNvSpPr>
            <p:nvPr/>
          </p:nvSpPr>
          <p:spPr bwMode="auto">
            <a:xfrm>
              <a:off x="3295928" y="5058611"/>
              <a:ext cx="432641" cy="667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7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9" name="文本框 17421"/>
            <p:cNvSpPr txBox="1">
              <a:spLocks noChangeArrowheads="1"/>
            </p:cNvSpPr>
            <p:nvPr/>
          </p:nvSpPr>
          <p:spPr bwMode="auto">
            <a:xfrm>
              <a:off x="1812874" y="5044321"/>
              <a:ext cx="646876" cy="66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15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6" name="Group 36"/>
          <p:cNvGrpSpPr/>
          <p:nvPr/>
        </p:nvGrpSpPr>
        <p:grpSpPr bwMode="auto">
          <a:xfrm>
            <a:off x="5396751" y="1527249"/>
            <a:ext cx="2665413" cy="504825"/>
            <a:chOff x="0" y="0"/>
            <a:chExt cx="1679" cy="318"/>
          </a:xfrm>
        </p:grpSpPr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8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9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800" b="1" dirty="0">
                  <a:latin typeface="+mn-ea"/>
                </a:rPr>
                <a:t>+</a:t>
              </a:r>
              <a:endParaRPr lang="zh-CN" altLang="zh-CN" sz="2800" b="1" dirty="0">
                <a:latin typeface="+mn-ea"/>
              </a:endParaRPr>
            </a:p>
          </p:txBody>
        </p:sp>
        <p:sp>
          <p:nvSpPr>
            <p:cNvPr id="81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2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3" name="Group 36"/>
          <p:cNvGrpSpPr/>
          <p:nvPr/>
        </p:nvGrpSpPr>
        <p:grpSpPr bwMode="auto">
          <a:xfrm>
            <a:off x="5364088" y="2354957"/>
            <a:ext cx="2665413" cy="504825"/>
            <a:chOff x="0" y="0"/>
            <a:chExt cx="1679" cy="318"/>
          </a:xfrm>
        </p:grpSpPr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7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800" b="1" dirty="0" smtClean="0">
                  <a:latin typeface="+mn-ea"/>
                </a:rPr>
                <a:t>-</a:t>
              </a:r>
              <a:endParaRPr lang="zh-CN" altLang="zh-CN" sz="2800" b="1" dirty="0">
                <a:latin typeface="+mn-ea"/>
              </a:endParaRPr>
            </a:p>
          </p:txBody>
        </p:sp>
        <p:sp>
          <p:nvSpPr>
            <p:cNvPr id="88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9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0" name="Group 36"/>
          <p:cNvGrpSpPr/>
          <p:nvPr/>
        </p:nvGrpSpPr>
        <p:grpSpPr bwMode="auto">
          <a:xfrm>
            <a:off x="5397544" y="3171920"/>
            <a:ext cx="2665413" cy="504825"/>
            <a:chOff x="0" y="0"/>
            <a:chExt cx="1679" cy="318"/>
          </a:xfrm>
        </p:grpSpPr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2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4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800" b="1" dirty="0" smtClean="0">
                  <a:latin typeface="+mn-ea"/>
                </a:rPr>
                <a:t>-</a:t>
              </a:r>
              <a:endParaRPr lang="zh-CN" altLang="zh-CN" sz="2800" b="1" dirty="0">
                <a:latin typeface="+mn-ea"/>
              </a:endParaRPr>
            </a:p>
          </p:txBody>
        </p:sp>
        <p:sp>
          <p:nvSpPr>
            <p:cNvPr id="95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6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536466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看图列式。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1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669"/>
          <a:stretch>
            <a:fillRect/>
          </a:stretch>
        </p:blipFill>
        <p:spPr bwMode="auto">
          <a:xfrm>
            <a:off x="187287" y="1887536"/>
            <a:ext cx="513479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21"/>
          <p:cNvGrpSpPr/>
          <p:nvPr/>
        </p:nvGrpSpPr>
        <p:grpSpPr bwMode="auto">
          <a:xfrm>
            <a:off x="5964780" y="1527249"/>
            <a:ext cx="2587288" cy="593483"/>
            <a:chOff x="1930351" y="3345309"/>
            <a:chExt cx="3059269" cy="756793"/>
          </a:xfrm>
        </p:grpSpPr>
        <p:sp>
          <p:nvSpPr>
            <p:cNvPr id="39" name="文本框 17413"/>
            <p:cNvSpPr txBox="1">
              <a:spLocks noChangeArrowheads="1"/>
            </p:cNvSpPr>
            <p:nvPr/>
          </p:nvSpPr>
          <p:spPr bwMode="auto">
            <a:xfrm>
              <a:off x="1930351" y="3356413"/>
              <a:ext cx="460968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文本框 17414"/>
            <p:cNvSpPr txBox="1">
              <a:spLocks noChangeArrowheads="1"/>
            </p:cNvSpPr>
            <p:nvPr/>
          </p:nvSpPr>
          <p:spPr bwMode="auto">
            <a:xfrm>
              <a:off x="3128495" y="3356413"/>
              <a:ext cx="460968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" name="文本框 17415"/>
            <p:cNvSpPr txBox="1">
              <a:spLocks noChangeArrowheads="1"/>
            </p:cNvSpPr>
            <p:nvPr/>
          </p:nvSpPr>
          <p:spPr bwMode="auto">
            <a:xfrm>
              <a:off x="4286037" y="3345309"/>
              <a:ext cx="703583" cy="74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2" name="组合 22"/>
          <p:cNvGrpSpPr/>
          <p:nvPr/>
        </p:nvGrpSpPr>
        <p:grpSpPr bwMode="auto">
          <a:xfrm>
            <a:off x="5724128" y="2355728"/>
            <a:ext cx="2651908" cy="584775"/>
            <a:chOff x="1812875" y="4184273"/>
            <a:chExt cx="3136431" cy="746977"/>
          </a:xfrm>
        </p:grpSpPr>
        <p:sp>
          <p:nvSpPr>
            <p:cNvPr id="43" name="文本框 17416"/>
            <p:cNvSpPr txBox="1">
              <a:spLocks noChangeArrowheads="1"/>
            </p:cNvSpPr>
            <p:nvPr/>
          </p:nvSpPr>
          <p:spPr bwMode="auto">
            <a:xfrm>
              <a:off x="3295928" y="4184273"/>
              <a:ext cx="461078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文本框 17417"/>
            <p:cNvSpPr txBox="1">
              <a:spLocks noChangeArrowheads="1"/>
            </p:cNvSpPr>
            <p:nvPr/>
          </p:nvSpPr>
          <p:spPr bwMode="auto">
            <a:xfrm>
              <a:off x="4488228" y="4184273"/>
              <a:ext cx="461078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" name="文本框 17418"/>
            <p:cNvSpPr txBox="1">
              <a:spLocks noChangeArrowheads="1"/>
            </p:cNvSpPr>
            <p:nvPr/>
          </p:nvSpPr>
          <p:spPr bwMode="auto">
            <a:xfrm>
              <a:off x="1812875" y="4184273"/>
              <a:ext cx="703752" cy="74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6" name="组合 23"/>
          <p:cNvGrpSpPr/>
          <p:nvPr/>
        </p:nvGrpSpPr>
        <p:grpSpPr bwMode="auto">
          <a:xfrm>
            <a:off x="5796136" y="3147814"/>
            <a:ext cx="2723916" cy="622095"/>
            <a:chOff x="1812874" y="5044321"/>
            <a:chExt cx="3221596" cy="793957"/>
          </a:xfrm>
        </p:grpSpPr>
        <p:sp>
          <p:nvSpPr>
            <p:cNvPr id="47" name="文本框 17419"/>
            <p:cNvSpPr txBox="1">
              <a:spLocks noChangeArrowheads="1"/>
            </p:cNvSpPr>
            <p:nvPr/>
          </p:nvSpPr>
          <p:spPr bwMode="auto">
            <a:xfrm>
              <a:off x="4573392" y="5091951"/>
              <a:ext cx="461078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" name="文本框 17420"/>
            <p:cNvSpPr txBox="1">
              <a:spLocks noChangeArrowheads="1"/>
            </p:cNvSpPr>
            <p:nvPr/>
          </p:nvSpPr>
          <p:spPr bwMode="auto">
            <a:xfrm>
              <a:off x="3295928" y="5058611"/>
              <a:ext cx="461078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9" name="文本框 17421"/>
            <p:cNvSpPr txBox="1">
              <a:spLocks noChangeArrowheads="1"/>
            </p:cNvSpPr>
            <p:nvPr/>
          </p:nvSpPr>
          <p:spPr bwMode="auto">
            <a:xfrm>
              <a:off x="1812874" y="5044321"/>
              <a:ext cx="703752" cy="746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6" name="Group 36"/>
          <p:cNvGrpSpPr/>
          <p:nvPr/>
        </p:nvGrpSpPr>
        <p:grpSpPr bwMode="auto">
          <a:xfrm>
            <a:off x="5828799" y="1527249"/>
            <a:ext cx="2665413" cy="504825"/>
            <a:chOff x="0" y="0"/>
            <a:chExt cx="1679" cy="318"/>
          </a:xfrm>
        </p:grpSpPr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78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79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Group 36"/>
          <p:cNvGrpSpPr/>
          <p:nvPr/>
        </p:nvGrpSpPr>
        <p:grpSpPr bwMode="auto">
          <a:xfrm>
            <a:off x="5796136" y="2354957"/>
            <a:ext cx="2665413" cy="504825"/>
            <a:chOff x="0" y="0"/>
            <a:chExt cx="1679" cy="318"/>
          </a:xfrm>
        </p:grpSpPr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7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Group 36"/>
          <p:cNvGrpSpPr/>
          <p:nvPr/>
        </p:nvGrpSpPr>
        <p:grpSpPr bwMode="auto">
          <a:xfrm>
            <a:off x="5829592" y="3171920"/>
            <a:ext cx="2665413" cy="504825"/>
            <a:chOff x="0" y="0"/>
            <a:chExt cx="1679" cy="318"/>
          </a:xfrm>
        </p:grpSpPr>
        <p:sp>
          <p:nvSpPr>
            <p:cNvPr id="91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92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93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94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60788" y="1743484"/>
            <a:ext cx="2283156" cy="2160240"/>
            <a:chOff x="1115616" y="1707654"/>
            <a:chExt cx="2283156" cy="21602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2000812" y="170765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733880" y="224473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288844" y="224473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424748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000812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576876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15616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691680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267744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843808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95536" y="69954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7413"/>
          <p:cNvSpPr txBox="1">
            <a:spLocks noChangeArrowheads="1"/>
          </p:cNvSpPr>
          <p:nvPr/>
        </p:nvSpPr>
        <p:spPr bwMode="auto">
          <a:xfrm>
            <a:off x="1622390" y="2226383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7414"/>
          <p:cNvSpPr txBox="1">
            <a:spLocks noChangeArrowheads="1"/>
          </p:cNvSpPr>
          <p:nvPr/>
        </p:nvSpPr>
        <p:spPr bwMode="auto">
          <a:xfrm>
            <a:off x="2165926" y="2187398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7419"/>
          <p:cNvSpPr txBox="1">
            <a:spLocks noChangeArrowheads="1"/>
          </p:cNvSpPr>
          <p:nvPr/>
        </p:nvSpPr>
        <p:spPr bwMode="auto">
          <a:xfrm>
            <a:off x="1558213" y="3267518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17420"/>
          <p:cNvSpPr txBox="1">
            <a:spLocks noChangeArrowheads="1"/>
          </p:cNvSpPr>
          <p:nvPr/>
        </p:nvSpPr>
        <p:spPr bwMode="auto">
          <a:xfrm>
            <a:off x="1890728" y="2784449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7421"/>
          <p:cNvSpPr txBox="1">
            <a:spLocks noChangeArrowheads="1"/>
          </p:cNvSpPr>
          <p:nvPr/>
        </p:nvSpPr>
        <p:spPr bwMode="auto">
          <a:xfrm>
            <a:off x="1301830" y="2772173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7415"/>
          <p:cNvSpPr txBox="1">
            <a:spLocks noChangeArrowheads="1"/>
          </p:cNvSpPr>
          <p:nvPr/>
        </p:nvSpPr>
        <p:spPr bwMode="auto">
          <a:xfrm>
            <a:off x="1765817" y="1635646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17419"/>
          <p:cNvSpPr txBox="1">
            <a:spLocks noChangeArrowheads="1"/>
          </p:cNvSpPr>
          <p:nvPr/>
        </p:nvSpPr>
        <p:spPr bwMode="auto">
          <a:xfrm>
            <a:off x="2720891" y="3267518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292080" y="1755350"/>
            <a:ext cx="2283156" cy="2160240"/>
            <a:chOff x="1115616" y="1707654"/>
            <a:chExt cx="2283156" cy="21602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1" name="矩形 60"/>
            <p:cNvSpPr/>
            <p:nvPr/>
          </p:nvSpPr>
          <p:spPr>
            <a:xfrm>
              <a:off x="2000812" y="170765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733880" y="224473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88844" y="224473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424748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000812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576876" y="2787774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115616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91680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267744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843808" y="3324853"/>
              <a:ext cx="554964" cy="54304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文本框 17413"/>
          <p:cNvSpPr txBox="1">
            <a:spLocks noChangeArrowheads="1"/>
          </p:cNvSpPr>
          <p:nvPr/>
        </p:nvSpPr>
        <p:spPr bwMode="auto">
          <a:xfrm>
            <a:off x="6882493" y="2787774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17414"/>
          <p:cNvSpPr txBox="1">
            <a:spLocks noChangeArrowheads="1"/>
          </p:cNvSpPr>
          <p:nvPr/>
        </p:nvSpPr>
        <p:spPr bwMode="auto">
          <a:xfrm>
            <a:off x="5673219" y="2807731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17419"/>
          <p:cNvSpPr txBox="1">
            <a:spLocks noChangeArrowheads="1"/>
          </p:cNvSpPr>
          <p:nvPr/>
        </p:nvSpPr>
        <p:spPr bwMode="auto">
          <a:xfrm>
            <a:off x="5950701" y="3339526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17420"/>
          <p:cNvSpPr txBox="1">
            <a:spLocks noChangeArrowheads="1"/>
          </p:cNvSpPr>
          <p:nvPr/>
        </p:nvSpPr>
        <p:spPr bwMode="auto">
          <a:xfrm>
            <a:off x="6487066" y="3339526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17421"/>
          <p:cNvSpPr txBox="1">
            <a:spLocks noChangeArrowheads="1"/>
          </p:cNvSpPr>
          <p:nvPr/>
        </p:nvSpPr>
        <p:spPr bwMode="auto">
          <a:xfrm>
            <a:off x="5417687" y="3330815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17419"/>
          <p:cNvSpPr txBox="1">
            <a:spLocks noChangeArrowheads="1"/>
          </p:cNvSpPr>
          <p:nvPr/>
        </p:nvSpPr>
        <p:spPr bwMode="auto">
          <a:xfrm>
            <a:off x="7113379" y="3339526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784789" y="2099789"/>
            <a:ext cx="277481" cy="2923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2112147" y="2096808"/>
            <a:ext cx="217055" cy="334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1547664" y="2656825"/>
            <a:ext cx="277481" cy="2923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1875022" y="2653844"/>
            <a:ext cx="210631" cy="3353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2410729" y="2581836"/>
            <a:ext cx="217055" cy="334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7419"/>
          <p:cNvSpPr txBox="1">
            <a:spLocks noChangeArrowheads="1"/>
          </p:cNvSpPr>
          <p:nvPr/>
        </p:nvSpPr>
        <p:spPr bwMode="auto">
          <a:xfrm>
            <a:off x="2453958" y="2772173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 flipH="1">
            <a:off x="1066504" y="3210701"/>
            <a:ext cx="349248" cy="317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622390" y="3210701"/>
            <a:ext cx="162399" cy="317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7419"/>
          <p:cNvSpPr txBox="1">
            <a:spLocks noChangeArrowheads="1"/>
          </p:cNvSpPr>
          <p:nvPr/>
        </p:nvSpPr>
        <p:spPr bwMode="auto">
          <a:xfrm>
            <a:off x="971600" y="3339526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H="1">
            <a:off x="2267744" y="3232889"/>
            <a:ext cx="277481" cy="2923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2595102" y="3229908"/>
            <a:ext cx="217055" cy="334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7419"/>
          <p:cNvSpPr txBox="1">
            <a:spLocks noChangeArrowheads="1"/>
          </p:cNvSpPr>
          <p:nvPr/>
        </p:nvSpPr>
        <p:spPr bwMode="auto">
          <a:xfrm>
            <a:off x="2093918" y="3348237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 flipH="1">
            <a:off x="5521038" y="3165351"/>
            <a:ext cx="326006" cy="3887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5868144" y="3206419"/>
            <a:ext cx="300038" cy="304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7419"/>
          <p:cNvSpPr txBox="1">
            <a:spLocks noChangeArrowheads="1"/>
          </p:cNvSpPr>
          <p:nvPr/>
        </p:nvSpPr>
        <p:spPr bwMode="auto">
          <a:xfrm>
            <a:off x="5942214" y="224748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文本框 17419"/>
          <p:cNvSpPr txBox="1">
            <a:spLocks noChangeArrowheads="1"/>
          </p:cNvSpPr>
          <p:nvPr/>
        </p:nvSpPr>
        <p:spPr bwMode="auto">
          <a:xfrm>
            <a:off x="6247678" y="2779063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文本框 17419"/>
          <p:cNvSpPr txBox="1">
            <a:spLocks noChangeArrowheads="1"/>
          </p:cNvSpPr>
          <p:nvPr/>
        </p:nvSpPr>
        <p:spPr bwMode="auto">
          <a:xfrm>
            <a:off x="6567124" y="221171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文本框 17419"/>
          <p:cNvSpPr txBox="1">
            <a:spLocks noChangeArrowheads="1"/>
          </p:cNvSpPr>
          <p:nvPr/>
        </p:nvSpPr>
        <p:spPr bwMode="auto">
          <a:xfrm>
            <a:off x="6156176" y="1635646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 flipH="1">
            <a:off x="6568053" y="3206419"/>
            <a:ext cx="390525" cy="3277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113379" y="3224177"/>
            <a:ext cx="101817" cy="267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6227843" y="3254741"/>
            <a:ext cx="288031" cy="2835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6506594" y="3298191"/>
            <a:ext cx="215096" cy="2405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919052" y="2643758"/>
            <a:ext cx="288031" cy="2835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197803" y="2687208"/>
            <a:ext cx="215096" cy="2405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6505325" y="2647832"/>
            <a:ext cx="288031" cy="2835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784076" y="2691282"/>
            <a:ext cx="215096" cy="2405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207084" y="2139702"/>
            <a:ext cx="288031" cy="2835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6485835" y="2183152"/>
            <a:ext cx="215096" cy="2405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2175866" y="2621308"/>
            <a:ext cx="135632" cy="3927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2122697" y="3204221"/>
            <a:ext cx="217055" cy="334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1835696" y="3234785"/>
            <a:ext cx="248935" cy="3037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4" name="图片 8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6" grpId="0"/>
      <p:bldP spid="109" grpId="0"/>
      <p:bldP spid="112" grpId="0"/>
      <p:bldP spid="113" grpId="0"/>
      <p:bldP spid="114" grpId="0"/>
      <p:bldP spid="1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923678"/>
            <a:ext cx="6745206" cy="24391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十几减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、破十法：先把十几分成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和几，从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里面减去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，再加上剩下的数，就是的数。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、想加法算减法：根据减法是加法的逆运算，可以利用想加法算减法来计算。       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360069" y="1275606"/>
            <a:ext cx="2635867" cy="997994"/>
            <a:chOff x="539552" y="1145803"/>
            <a:chExt cx="2853201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云形标注 5"/>
            <p:cNvSpPr>
              <a:spLocks noChangeArrowheads="1"/>
            </p:cNvSpPr>
            <p:nvPr/>
          </p:nvSpPr>
          <p:spPr bwMode="auto">
            <a:xfrm>
              <a:off x="539552" y="1145803"/>
              <a:ext cx="2853201" cy="1358034"/>
            </a:xfrm>
            <a:prstGeom prst="cloudCallout">
              <a:avLst>
                <a:gd name="adj1" fmla="val -43114"/>
                <a:gd name="adj2" fmla="val 43512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971601" y="1341775"/>
              <a:ext cx="2170421" cy="9632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提出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哪些问题？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49165"/>
          <p:cNvSpPr txBox="1">
            <a:spLocks noChangeArrowheads="1"/>
          </p:cNvSpPr>
          <p:nvPr/>
        </p:nvSpPr>
        <p:spPr bwMode="auto">
          <a:xfrm>
            <a:off x="1115616" y="2931790"/>
            <a:ext cx="2504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、还剩几只船？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49166"/>
          <p:cNvSpPr txBox="1">
            <a:spLocks noChangeArrowheads="1"/>
          </p:cNvSpPr>
          <p:nvPr/>
        </p:nvSpPr>
        <p:spPr bwMode="auto">
          <a:xfrm>
            <a:off x="1115616" y="3651870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、还剩几瓶矿泉水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4588" y="712250"/>
            <a:ext cx="4891907" cy="3693658"/>
            <a:chOff x="4144588" y="712250"/>
            <a:chExt cx="4891907" cy="3693658"/>
          </a:xfrm>
        </p:grpSpPr>
        <p:pic>
          <p:nvPicPr>
            <p:cNvPr id="27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144588" y="712250"/>
              <a:ext cx="4891907" cy="369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4875183" y="2398728"/>
              <a:ext cx="1569025" cy="635187"/>
            </a:xfrm>
            <a:prstGeom prst="wedgeEllipseCallout">
              <a:avLst>
                <a:gd name="adj1" fmla="val -34220"/>
                <a:gd name="adj2" fmla="val 7481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</a:t>
              </a:r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只船，划走了</a:t>
              </a:r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6961479" y="2149336"/>
              <a:ext cx="1282929" cy="498783"/>
            </a:xfrm>
            <a:prstGeom prst="wedgeEllipseCallout">
              <a:avLst>
                <a:gd name="adj1" fmla="val -16187"/>
                <a:gd name="adj2" fmla="val 6155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瓶矿泉水。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7753567" y="2610390"/>
              <a:ext cx="1282928" cy="498783"/>
            </a:xfrm>
            <a:prstGeom prst="wedgeEllipseCallout">
              <a:avLst>
                <a:gd name="adj1" fmla="val -14470"/>
                <a:gd name="adj2" fmla="val 7039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我们买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瓶。</a:t>
              </a:r>
              <a:endParaRPr lang="zh-CN" altLang="en-US" sz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35384" y="1027260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还剩几只船？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4860032" y="1612034"/>
            <a:ext cx="2847812" cy="1103731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只船减去划走的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979713" y="1782341"/>
            <a:ext cx="2520280" cy="1077441"/>
          </a:xfrm>
          <a:prstGeom prst="cloudCallout">
            <a:avLst>
              <a:gd name="adj1" fmla="val -34394"/>
              <a:gd name="adj2" fmla="val 60409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只船，划走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743260" y="2858226"/>
            <a:ext cx="472906" cy="121474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964768" y="2911367"/>
            <a:ext cx="669770" cy="118986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93845" y="637644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还剩几只船？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49351" y="1338903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15 - 8 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979712" y="1851670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257085" y="1379767"/>
              <a:ext cx="180456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139702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1" y="3320381"/>
            <a:ext cx="4942151" cy="907554"/>
          </a:xfrm>
          <a:prstGeom prst="wedgeRoundRectCallout">
            <a:avLst>
              <a:gd name="adj1" fmla="val -60051"/>
              <a:gd name="adj2" fmla="val -4699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ea typeface="楷体_GB2312" pitchFamily="49" charset="-122"/>
              </a:rPr>
              <a:t>15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14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13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12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11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10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9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8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7……</a:t>
            </a:r>
            <a:endParaRPr lang="en-US" altLang="zh-CN" sz="2400" b="1" dirty="0"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2218" y="134761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300490" y="2805583"/>
            <a:ext cx="679222" cy="174470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555526"/>
            <a:ext cx="2339102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还剩几只船？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99792" y="1203598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51720" y="1707654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60043" y="1379767"/>
              <a:ext cx="1896904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067694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0" y="3311093"/>
            <a:ext cx="3868687" cy="844833"/>
          </a:xfrm>
          <a:prstGeom prst="wedgeRoundRectCallout">
            <a:avLst>
              <a:gd name="adj1" fmla="val -60170"/>
              <a:gd name="adj2" fmla="val -4182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15    15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1960" y="124598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578814" y="2941178"/>
            <a:ext cx="688930" cy="176964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23937" y="569954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还剩几只船？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71800" y="1275606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851670"/>
            <a:ext cx="1814806" cy="1013783"/>
            <a:chOff x="1257085" y="967627"/>
            <a:chExt cx="259484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79767"/>
              <a:ext cx="2405623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139702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拆分法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5148064" y="2859782"/>
            <a:ext cx="1677557" cy="1120418"/>
          </a:xfrm>
          <a:prstGeom prst="wedgeRoundRectCallout">
            <a:avLst>
              <a:gd name="adj1" fmla="val 71287"/>
              <a:gd name="adj2" fmla="val 848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10-8=2</a:t>
            </a:r>
            <a:endParaRPr lang="en-US" altLang="zh-CN" sz="24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2+5=7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9874" y="134761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925" y="3232384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3243" y="3418011"/>
            <a:ext cx="10953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AutoShape 27"/>
          <p:cNvSpPr>
            <a:spLocks noChangeArrowheads="1"/>
          </p:cNvSpPr>
          <p:nvPr/>
        </p:nvSpPr>
        <p:spPr bwMode="auto">
          <a:xfrm>
            <a:off x="5103996" y="2859782"/>
            <a:ext cx="1677557" cy="1120418"/>
          </a:xfrm>
          <a:prstGeom prst="wedgeRoundRectCallout">
            <a:avLst>
              <a:gd name="adj1" fmla="val 71943"/>
              <a:gd name="adj2" fmla="val 3700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15-5=10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10-3=7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2246371" y="2931790"/>
            <a:ext cx="1677557" cy="1120418"/>
          </a:xfrm>
          <a:prstGeom prst="wedgeRoundRectCallout">
            <a:avLst>
              <a:gd name="adj1" fmla="val -74505"/>
              <a:gd name="adj2" fmla="val 3503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27"/>
          <p:cNvSpPr>
            <a:spLocks noChangeArrowheads="1"/>
          </p:cNvSpPr>
          <p:nvPr/>
        </p:nvSpPr>
        <p:spPr bwMode="auto">
          <a:xfrm>
            <a:off x="2246371" y="2962187"/>
            <a:ext cx="1677557" cy="1120418"/>
          </a:xfrm>
          <a:prstGeom prst="wedgeRoundRectCallout">
            <a:avLst>
              <a:gd name="adj1" fmla="val -87640"/>
              <a:gd name="adj2" fmla="val 2815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可以分为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2" grpId="1" animBg="1"/>
      <p:bldP spid="23" grpId="0"/>
      <p:bldP spid="53" grpId="0" animBg="1"/>
      <p:bldP spid="30" grpId="0" animBg="1"/>
      <p:bldP spid="30" grpId="1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5576" y="627534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剩几瓶矿泉水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5187432" y="1393200"/>
            <a:ext cx="3056976" cy="988782"/>
          </a:xfrm>
          <a:prstGeom prst="cloudCallout">
            <a:avLst>
              <a:gd name="adj1" fmla="val -22145"/>
              <a:gd name="adj2" fmla="val 91570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一共的减去卖了的，就是剩下的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835696" y="1419622"/>
            <a:ext cx="2952328" cy="1168613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瓶矿泉水，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475656" y="2715766"/>
            <a:ext cx="616726" cy="15841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084168" y="2749399"/>
            <a:ext cx="926004" cy="164506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536362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还剩几瓶矿泉水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 bwMode="auto">
          <a:xfrm>
            <a:off x="2063396" y="1851670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1998539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2" y="3320381"/>
            <a:ext cx="4621544" cy="907554"/>
          </a:xfrm>
          <a:prstGeom prst="wedgeRoundRectCallout">
            <a:avLst>
              <a:gd name="adj1" fmla="val -59114"/>
              <a:gd name="adj2" fmla="val -2418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ea typeface="楷体_GB2312" pitchFamily="49" charset="-122"/>
              </a:rPr>
              <a:t>16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15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14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13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12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11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>
                <a:ea typeface="楷体_GB2312" pitchFamily="49" charset="-122"/>
              </a:rPr>
              <a:t>10</a:t>
            </a:r>
            <a:r>
              <a:rPr lang="zh-CN" altLang="en-US" sz="2400" b="1" dirty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9</a:t>
            </a:r>
            <a:r>
              <a:rPr lang="zh-CN" altLang="en-US" sz="2400" b="1" dirty="0" smtClean="0">
                <a:ea typeface="楷体_GB2312" pitchFamily="49" charset="-122"/>
              </a:rPr>
              <a:t>、</a:t>
            </a:r>
            <a:r>
              <a:rPr lang="en-US" altLang="zh-CN" sz="2400" b="1" dirty="0" smtClean="0">
                <a:ea typeface="楷体_GB2312" pitchFamily="49" charset="-122"/>
              </a:rPr>
              <a:t>……</a:t>
            </a:r>
            <a:endParaRPr lang="en-US" altLang="zh-CN" sz="2400" b="1" dirty="0"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39752" y="122774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2383188" y="1203598"/>
            <a:ext cx="3527700" cy="584775"/>
            <a:chOff x="2423591" y="2125470"/>
            <a:chExt cx="5385498" cy="1034938"/>
          </a:xfrm>
        </p:grpSpPr>
        <p:sp>
          <p:nvSpPr>
            <p:cNvPr id="31" name="矩形 30"/>
            <p:cNvSpPr/>
            <p:nvPr/>
          </p:nvSpPr>
          <p:spPr>
            <a:xfrm>
              <a:off x="2423591" y="2283225"/>
              <a:ext cx="720852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11492" y="2276872"/>
              <a:ext cx="719265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880190" y="2283225"/>
              <a:ext cx="719264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388962" y="2276872"/>
              <a:ext cx="719265" cy="7194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3716831" y="2125470"/>
              <a:ext cx="4092258" cy="1034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   (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59832" y="120359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57862" y="120359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10250" y="120359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495582" y="2784938"/>
            <a:ext cx="681598" cy="175081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1" grpId="0" animBg="1"/>
      <p:bldP spid="22" grpId="0" animBg="1"/>
      <p:bldP spid="23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3568" y="555526"/>
            <a:ext cx="327525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还剩几瓶矿泉水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7" y="528760"/>
            <a:ext cx="1230997" cy="740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71800" y="1275606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- 7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923678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96956" y="1379767"/>
              <a:ext cx="179964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211710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0" y="3311093"/>
            <a:ext cx="3868687" cy="686909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16   16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92" y="127560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71600" y="3066418"/>
            <a:ext cx="1103360" cy="15935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tags/tag1.xml><?xml version="1.0" encoding="utf-8"?>
<p:tagLst xmlns:p="http://schemas.openxmlformats.org/presentationml/2006/main">
  <p:tag name="KSO_WPP_MARK_KEY" val="2babcc51-3c18-4400-b616-633f98e29c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WPS 演示</Application>
  <PresentationFormat>全屏显示(16:9)</PresentationFormat>
  <Paragraphs>368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楷体_GB2312</vt:lpstr>
      <vt:lpstr>新宋体</vt:lpstr>
      <vt:lpstr>幼圆</vt:lpstr>
      <vt:lpstr>Times New Roman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2023-01-29T09:44:36Z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3D35C8FFC23E450689A6C8353B901B3D</vt:lpwstr>
  </property>
  <property fmtid="{D5CDD505-2E9C-101B-9397-08002B2CF9AE}" pid="3" name="KSOProductBuildVer">
    <vt:lpwstr>2052-11.1.0.13703</vt:lpwstr>
  </property>
</Properties>
</file>