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71" r:id="rId18"/>
    <p:sldId id="293" r:id="rId19"/>
    <p:sldId id="272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20" d="100"/>
          <a:sy n="120" d="100"/>
        </p:scale>
        <p:origin x="-1560" y="-6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C65355-A2B4-4C4A-BC2A-C15ED3052E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BB43B5-D3B1-44A8-BF40-6F1637341AD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880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以内数的认识 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以内数的大小比较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7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6.emf"/><Relationship Id="rId1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12.png"/><Relationship Id="rId4" Type="http://schemas.openxmlformats.org/officeDocument/2006/relationships/image" Target="../media/image11.emf"/><Relationship Id="rId3" Type="http://schemas.openxmlformats.org/officeDocument/2006/relationships/image" Target="../media/image10.png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16.emf"/><Relationship Id="rId4" Type="http://schemas.openxmlformats.org/officeDocument/2006/relationships/image" Target="../media/image11.emf"/><Relationship Id="rId3" Type="http://schemas.openxmlformats.org/officeDocument/2006/relationships/image" Target="../media/image15.png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6.emf"/><Relationship Id="rId3" Type="http://schemas.openxmlformats.org/officeDocument/2006/relationships/image" Target="../media/image11.emf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16.emf"/><Relationship Id="rId4" Type="http://schemas.openxmlformats.org/officeDocument/2006/relationships/image" Target="../media/image11.emf"/><Relationship Id="rId3" Type="http://schemas.openxmlformats.org/officeDocument/2006/relationships/image" Target="../media/image15.png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image" Target="../media/image16.emf"/><Relationship Id="rId1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2427734"/>
            <a:ext cx="9144000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  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以内数的大小比较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51920" y="1158909"/>
            <a:ext cx="1994777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丰收了</a:t>
            </a:r>
            <a:endParaRPr lang="zh-CN" altLang="en-US" sz="4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3171010" y="1174226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436122" y="627534"/>
            <a:ext cx="427989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圈出每组较大的数。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1"/>
          <p:cNvSpPr>
            <a:spLocks noChangeArrowheads="1"/>
          </p:cNvSpPr>
          <p:nvPr/>
        </p:nvSpPr>
        <p:spPr bwMode="auto">
          <a:xfrm>
            <a:off x="611560" y="1563638"/>
            <a:ext cx="1871662" cy="1161494"/>
          </a:xfrm>
          <a:prstGeom prst="roundRect">
            <a:avLst>
              <a:gd name="adj" fmla="val 16667"/>
            </a:avLst>
          </a:prstGeom>
          <a:solidFill>
            <a:srgbClr val="FFC1E0"/>
          </a:solidFill>
          <a:ln w="9525">
            <a:noFill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788135" y="1775053"/>
            <a:ext cx="6477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1619747" y="1771659"/>
            <a:ext cx="79136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AutoShape 21"/>
          <p:cNvSpPr>
            <a:spLocks noChangeArrowheads="1"/>
          </p:cNvSpPr>
          <p:nvPr/>
        </p:nvSpPr>
        <p:spPr bwMode="auto">
          <a:xfrm>
            <a:off x="3204394" y="1563638"/>
            <a:ext cx="1871662" cy="1161494"/>
          </a:xfrm>
          <a:prstGeom prst="roundRect">
            <a:avLst>
              <a:gd name="adj" fmla="val 16667"/>
            </a:avLst>
          </a:prstGeom>
          <a:solidFill>
            <a:srgbClr val="FFC1E0"/>
          </a:solidFill>
          <a:ln w="9525">
            <a:noFill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"/>
          <p:cNvSpPr txBox="1">
            <a:spLocks noChangeArrowheads="1"/>
          </p:cNvSpPr>
          <p:nvPr/>
        </p:nvSpPr>
        <p:spPr bwMode="auto">
          <a:xfrm>
            <a:off x="3380969" y="1775053"/>
            <a:ext cx="647700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"/>
          <p:cNvSpPr txBox="1">
            <a:spLocks noChangeArrowheads="1"/>
          </p:cNvSpPr>
          <p:nvPr/>
        </p:nvSpPr>
        <p:spPr bwMode="auto">
          <a:xfrm>
            <a:off x="4212581" y="1771659"/>
            <a:ext cx="791368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AutoShape 21"/>
          <p:cNvSpPr>
            <a:spLocks noChangeArrowheads="1"/>
          </p:cNvSpPr>
          <p:nvPr/>
        </p:nvSpPr>
        <p:spPr bwMode="auto">
          <a:xfrm>
            <a:off x="5724674" y="1563638"/>
            <a:ext cx="1871662" cy="1161494"/>
          </a:xfrm>
          <a:prstGeom prst="roundRect">
            <a:avLst>
              <a:gd name="adj" fmla="val 16667"/>
            </a:avLst>
          </a:prstGeom>
          <a:solidFill>
            <a:srgbClr val="FFC1E0"/>
          </a:solidFill>
          <a:ln w="9525">
            <a:noFill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5901249" y="1775053"/>
            <a:ext cx="647700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"/>
          <p:cNvSpPr txBox="1">
            <a:spLocks noChangeArrowheads="1"/>
          </p:cNvSpPr>
          <p:nvPr/>
        </p:nvSpPr>
        <p:spPr bwMode="auto">
          <a:xfrm>
            <a:off x="6732861" y="1771659"/>
            <a:ext cx="791368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79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 rot="16200000">
            <a:off x="1081185" y="2249287"/>
            <a:ext cx="594621" cy="91440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25"/>
          <p:cNvSpPr txBox="1">
            <a:spLocks noChangeArrowheads="1"/>
          </p:cNvSpPr>
          <p:nvPr/>
        </p:nvSpPr>
        <p:spPr bwMode="auto">
          <a:xfrm>
            <a:off x="899592" y="3075806"/>
            <a:ext cx="1444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621867" y="1851670"/>
            <a:ext cx="574675" cy="5762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左大括号 34"/>
          <p:cNvSpPr/>
          <p:nvPr/>
        </p:nvSpPr>
        <p:spPr>
          <a:xfrm rot="16200000">
            <a:off x="3745481" y="2291678"/>
            <a:ext cx="594621" cy="91440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25"/>
          <p:cNvSpPr txBox="1">
            <a:spLocks noChangeArrowheads="1"/>
          </p:cNvSpPr>
          <p:nvPr/>
        </p:nvSpPr>
        <p:spPr bwMode="auto">
          <a:xfrm>
            <a:off x="3487490" y="3075806"/>
            <a:ext cx="1444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347864" y="1894061"/>
            <a:ext cx="574675" cy="5762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左大括号 38"/>
          <p:cNvSpPr/>
          <p:nvPr/>
        </p:nvSpPr>
        <p:spPr>
          <a:xfrm rot="16200000">
            <a:off x="6193753" y="2291678"/>
            <a:ext cx="594621" cy="91440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25"/>
          <p:cNvSpPr txBox="1">
            <a:spLocks noChangeArrowheads="1"/>
          </p:cNvSpPr>
          <p:nvPr/>
        </p:nvSpPr>
        <p:spPr bwMode="auto">
          <a:xfrm>
            <a:off x="5796136" y="3723878"/>
            <a:ext cx="22322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十位上同样大，比个位。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734435" y="1894061"/>
            <a:ext cx="574675" cy="5762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左大括号 45"/>
          <p:cNvSpPr/>
          <p:nvPr/>
        </p:nvSpPr>
        <p:spPr>
          <a:xfrm rot="16200000">
            <a:off x="6409777" y="2195837"/>
            <a:ext cx="594621" cy="91440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25"/>
          <p:cNvSpPr txBox="1">
            <a:spLocks noChangeArrowheads="1"/>
          </p:cNvSpPr>
          <p:nvPr/>
        </p:nvSpPr>
        <p:spPr bwMode="auto">
          <a:xfrm>
            <a:off x="6084168" y="3056642"/>
            <a:ext cx="1444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" grpId="0" animBg="1"/>
      <p:bldP spid="33" grpId="0"/>
      <p:bldP spid="34" grpId="0" animBg="1"/>
      <p:bldP spid="35" grpId="0" animBg="1"/>
      <p:bldP spid="36" grpId="0"/>
      <p:bldP spid="37" grpId="0" animBg="1"/>
      <p:bldP spid="39" grpId="0" animBg="1"/>
      <p:bldP spid="39" grpId="1" animBg="1"/>
      <p:bldP spid="41" grpId="0"/>
      <p:bldP spid="41" grpId="1"/>
      <p:bldP spid="45" grpId="0" animBg="1"/>
      <p:bldP spid="46" grpId="0" animBg="1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-36512" y="1842959"/>
            <a:ext cx="928903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716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860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）个位上是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，十位上是（   ）的数是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251520" y="555526"/>
            <a:ext cx="15644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-36513" y="1203598"/>
            <a:ext cx="830809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716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860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）十位上是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，个位上是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的数是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6732240" y="1185228"/>
            <a:ext cx="6272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5457698" y="1842959"/>
            <a:ext cx="41044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7833166" y="1842959"/>
            <a:ext cx="6272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35496" y="2523869"/>
            <a:ext cx="892899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716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860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）个位上是（    ），十位上是（   ）的数是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)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2411760" y="3363838"/>
            <a:ext cx="1705773" cy="792088"/>
          </a:xfrm>
          <a:prstGeom prst="wedgeRoundRectCallout">
            <a:avLst>
              <a:gd name="adj1" fmla="val 74646"/>
              <a:gd name="adj2" fmla="val -16939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）答案不唯一。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3441474" y="2491031"/>
            <a:ext cx="41044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7041874" y="2491031"/>
            <a:ext cx="41044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755576" y="3003798"/>
            <a:ext cx="6272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4716574" y="3253089"/>
            <a:ext cx="719708" cy="122242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33" grpId="0"/>
      <p:bldP spid="20" grpId="0" animBg="1"/>
      <p:bldP spid="21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107504" y="579451"/>
            <a:ext cx="316835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排一排。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30"/>
          <p:cNvSpPr txBox="1">
            <a:spLocks noChangeArrowheads="1"/>
          </p:cNvSpPr>
          <p:nvPr/>
        </p:nvSpPr>
        <p:spPr bwMode="auto">
          <a:xfrm>
            <a:off x="1277856" y="1227299"/>
            <a:ext cx="792162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64    35    42     70      67    29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37"/>
          <p:cNvSpPr txBox="1">
            <a:spLocks noChangeArrowheads="1"/>
          </p:cNvSpPr>
          <p:nvPr/>
        </p:nvSpPr>
        <p:spPr bwMode="auto">
          <a:xfrm>
            <a:off x="577288" y="1832599"/>
            <a:ext cx="845920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）＜（   ）＜（   ）＜（   ）＜（   ）＜（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7"/>
          <p:cNvSpPr>
            <a:spLocks noChangeArrowheads="1"/>
          </p:cNvSpPr>
          <p:nvPr/>
        </p:nvSpPr>
        <p:spPr bwMode="auto">
          <a:xfrm>
            <a:off x="1763688" y="2567749"/>
            <a:ext cx="2448272" cy="1156129"/>
          </a:xfrm>
          <a:prstGeom prst="wedgeRoundRectCallout">
            <a:avLst>
              <a:gd name="adj1" fmla="val -66778"/>
              <a:gd name="adj2" fmla="val 1634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先比较十位上的数。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最小，接着是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最大。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7897297" y="1816512"/>
            <a:ext cx="5437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971601" y="1832599"/>
            <a:ext cx="576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182902" y="1292568"/>
            <a:ext cx="560161" cy="4905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356297" y="1203598"/>
            <a:ext cx="560161" cy="4905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4586385" y="2430869"/>
            <a:ext cx="2330073" cy="1148994"/>
          </a:xfrm>
          <a:prstGeom prst="wedgeRoundRectCallout">
            <a:avLst>
              <a:gd name="adj1" fmla="val 64407"/>
              <a:gd name="adj2" fmla="val 23945"/>
              <a:gd name="adj3" fmla="val 16667"/>
            </a:avLst>
          </a:prstGeom>
          <a:solidFill>
            <a:srgbClr val="FFFF00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67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，十位上的数都是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，再比较个位上的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131840" y="1270072"/>
            <a:ext cx="560161" cy="4905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211960" y="1256535"/>
            <a:ext cx="560161" cy="4905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2339752" y="1832599"/>
            <a:ext cx="576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3707905" y="1832599"/>
            <a:ext cx="576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1"/>
          <p:cNvSpPr txBox="1">
            <a:spLocks noChangeArrowheads="1"/>
          </p:cNvSpPr>
          <p:nvPr/>
        </p:nvSpPr>
        <p:spPr bwMode="auto">
          <a:xfrm>
            <a:off x="5076056" y="1778570"/>
            <a:ext cx="576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1"/>
          <p:cNvSpPr txBox="1">
            <a:spLocks noChangeArrowheads="1"/>
          </p:cNvSpPr>
          <p:nvPr/>
        </p:nvSpPr>
        <p:spPr bwMode="auto">
          <a:xfrm>
            <a:off x="6516217" y="1760591"/>
            <a:ext cx="576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827584" y="2972489"/>
            <a:ext cx="472906" cy="121474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308304" y="2859782"/>
            <a:ext cx="669770" cy="1189861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23" grpId="0" animBg="1"/>
      <p:bldP spid="24" grpId="0"/>
      <p:bldP spid="25" grpId="0"/>
      <p:bldP spid="30" grpId="0" animBg="1"/>
      <p:bldP spid="33" grpId="0"/>
      <p:bldP spid="34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 Box 20"/>
          <p:cNvSpPr txBox="1">
            <a:spLocks noChangeArrowheads="1"/>
          </p:cNvSpPr>
          <p:nvPr/>
        </p:nvSpPr>
        <p:spPr bwMode="auto">
          <a:xfrm>
            <a:off x="504057" y="1147827"/>
            <a:ext cx="8244407" cy="9198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小涛可能拍了多少下？画“√”；小珍可能拍了多少下？画“△”。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1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62599" y="1563638"/>
            <a:ext cx="5733160" cy="233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947936" y="3850187"/>
          <a:ext cx="6096000" cy="9440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400112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      </a:t>
                      </a:r>
                      <a:r>
                        <a:rPr lang="en-US" altLang="zh-CN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   37</a:t>
                      </a:r>
                      <a:endParaRPr kumimoji="0" lang="zh-CN" alt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   45</a:t>
                      </a:r>
                      <a:endParaRPr kumimoji="0" lang="zh-CN" alt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82</a:t>
                      </a:r>
                      <a:endParaRPr lang="zh-CN" altLang="en-US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80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" name="TextBox 5"/>
          <p:cNvSpPr txBox="1"/>
          <p:nvPr/>
        </p:nvSpPr>
        <p:spPr>
          <a:xfrm>
            <a:off x="6054799" y="4299942"/>
            <a:ext cx="2333625" cy="540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5"/>
          <p:cNvSpPr txBox="1"/>
          <p:nvPr/>
        </p:nvSpPr>
        <p:spPr>
          <a:xfrm>
            <a:off x="2829123" y="4283034"/>
            <a:ext cx="2333625" cy="540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线形标注 1 26"/>
          <p:cNvSpPr/>
          <p:nvPr/>
        </p:nvSpPr>
        <p:spPr>
          <a:xfrm>
            <a:off x="5292080" y="339502"/>
            <a:ext cx="2304256" cy="697136"/>
          </a:xfrm>
          <a:prstGeom prst="borderCallout1">
            <a:avLst>
              <a:gd name="adj1" fmla="val 42455"/>
              <a:gd name="adj2" fmla="val -1321"/>
              <a:gd name="adj3" fmla="val 256307"/>
              <a:gd name="adj4" fmla="val -63194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大的数有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相差得多。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635896" y="2139702"/>
            <a:ext cx="648072" cy="4035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707242" y="2096195"/>
            <a:ext cx="648072" cy="4035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线形标注 1 30"/>
          <p:cNvSpPr/>
          <p:nvPr/>
        </p:nvSpPr>
        <p:spPr>
          <a:xfrm>
            <a:off x="2555776" y="330790"/>
            <a:ext cx="2304256" cy="697136"/>
          </a:xfrm>
          <a:prstGeom prst="borderCallout1">
            <a:avLst>
              <a:gd name="adj1" fmla="val 104087"/>
              <a:gd name="adj2" fmla="val 57008"/>
              <a:gd name="adj3" fmla="val 253147"/>
              <a:gd name="adj4" fmla="val 150042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小的数有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相差得小。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 animBg="1"/>
      <p:bldP spid="29" grpId="0" animBg="1"/>
      <p:bldP spid="30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 Box 20"/>
          <p:cNvSpPr txBox="1">
            <a:spLocks noChangeArrowheads="1"/>
          </p:cNvSpPr>
          <p:nvPr/>
        </p:nvSpPr>
        <p:spPr bwMode="auto">
          <a:xfrm>
            <a:off x="853978" y="518683"/>
            <a:ext cx="5006276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下面横线上该填什么数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5"/>
          <p:cNvSpPr txBox="1"/>
          <p:nvPr/>
        </p:nvSpPr>
        <p:spPr>
          <a:xfrm>
            <a:off x="1043608" y="1895999"/>
            <a:ext cx="6575641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"/>
          <p:cNvSpPr txBox="1"/>
          <p:nvPr/>
        </p:nvSpPr>
        <p:spPr>
          <a:xfrm>
            <a:off x="1043608" y="2651418"/>
            <a:ext cx="6575641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13037" y="1788730"/>
            <a:ext cx="63077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78516" y="2571750"/>
            <a:ext cx="63077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61109" y="1779663"/>
            <a:ext cx="63077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09516" y="1779662"/>
            <a:ext cx="63077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149141" y="2571750"/>
            <a:ext cx="63077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13237" y="2616079"/>
            <a:ext cx="63077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40287" y="1977312"/>
            <a:ext cx="63077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445285" y="2753561"/>
            <a:ext cx="63077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7" grpId="0"/>
      <p:bldP spid="18" grpId="0"/>
      <p:bldP spid="19" grpId="0"/>
      <p:bldP spid="23" grpId="0"/>
      <p:bldP spid="28" grpId="0"/>
      <p:bldP spid="32" grpId="0"/>
      <p:bldP spid="33" grpId="0"/>
      <p:bldP spid="34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1923678"/>
            <a:ext cx="6780815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十位上的数不同的两位数的大小比较方法：看十位上的数，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十位上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，这两个数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就大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十位上的数相同的两位数的大小比较方法：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十位上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，就比较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个位上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的数，个位上的数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的那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个数就大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1995686"/>
            <a:ext cx="6817214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、在具体情景中比较事物的多少时，如果两个数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相差较大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，可以说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多得多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少的多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”：如果两个数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相差较小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，可以说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多一些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”或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小数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大数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少一些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539553" y="1491630"/>
            <a:ext cx="2880320" cy="1103909"/>
            <a:chOff x="539552" y="1187776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187776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364945"/>
              <a:ext cx="2753591" cy="87084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，你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能提出什么问题？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3"/>
          <p:cNvGrpSpPr/>
          <p:nvPr/>
        </p:nvGrpSpPr>
        <p:grpSpPr bwMode="auto">
          <a:xfrm>
            <a:off x="4607024" y="886146"/>
            <a:ext cx="4296743" cy="3305009"/>
            <a:chOff x="2279576" y="1052736"/>
            <a:chExt cx="7627115" cy="5435341"/>
          </a:xfrm>
        </p:grpSpPr>
        <p:pic>
          <p:nvPicPr>
            <p:cNvPr id="22" name="图片 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79576" y="1052736"/>
              <a:ext cx="7627115" cy="5376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51784" y="6093296"/>
              <a:ext cx="792088" cy="39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椭圆形标注 1"/>
          <p:cNvSpPr/>
          <p:nvPr/>
        </p:nvSpPr>
        <p:spPr>
          <a:xfrm>
            <a:off x="5220072" y="2123152"/>
            <a:ext cx="1296144" cy="520606"/>
          </a:xfrm>
          <a:prstGeom prst="wedgeEllipseCallou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我摘了</a:t>
            </a:r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椭圆形标注 16"/>
          <p:cNvSpPr/>
          <p:nvPr/>
        </p:nvSpPr>
        <p:spPr>
          <a:xfrm>
            <a:off x="6228184" y="2483192"/>
            <a:ext cx="1296142" cy="520606"/>
          </a:xfrm>
          <a:prstGeom prst="wedgeEllipseCallou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我摘了</a:t>
            </a:r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椭圆形标注 17"/>
          <p:cNvSpPr/>
          <p:nvPr/>
        </p:nvSpPr>
        <p:spPr>
          <a:xfrm>
            <a:off x="7524326" y="2313542"/>
            <a:ext cx="1619673" cy="474232"/>
          </a:xfrm>
          <a:prstGeom prst="wedgeEllipseCallou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我摘了</a:t>
            </a:r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547664" y="3056642"/>
            <a:ext cx="38164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小玉和小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玲谁摘的多？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512639" y="3765108"/>
            <a:ext cx="36661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小玉和小强谁摘的多？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46218" y="949325"/>
            <a:ext cx="4304383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小玉和小玲谁摘的多？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5187432" y="1635646"/>
            <a:ext cx="3056976" cy="1080120"/>
          </a:xfrm>
          <a:prstGeom prst="cloudCallout">
            <a:avLst>
              <a:gd name="adj1" fmla="val 5792"/>
              <a:gd name="adj2" fmla="val 80414"/>
            </a:avLst>
          </a:prstGeom>
          <a:solidFill>
            <a:schemeClr val="accent3">
              <a:lumMod val="20000"/>
              <a:lumOff val="80000"/>
            </a:schemeClr>
          </a:solidFill>
          <a:ln w="9525" cmpd="sng">
            <a:solidFill>
              <a:schemeClr val="accent3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只要比一比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谁大就可以了。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1553078" y="1550480"/>
            <a:ext cx="3018922" cy="1293465"/>
          </a:xfrm>
          <a:prstGeom prst="cloudCallout">
            <a:avLst>
              <a:gd name="adj1" fmla="val -40213"/>
              <a:gd name="adj2" fmla="val 90833"/>
            </a:avLst>
          </a:prstGeom>
          <a:solidFill>
            <a:schemeClr val="accent1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小玉摘了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个，小玲摘了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个，谁大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谁摘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的就多。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576" y="2660494"/>
            <a:ext cx="1104039" cy="158216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997174" y="2715766"/>
            <a:ext cx="622259" cy="15983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83568" y="669925"/>
            <a:ext cx="4304383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小玉和小玲谁摘的多？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47380" y="736822"/>
            <a:ext cx="1230997" cy="740989"/>
          </a:xfrm>
          <a:prstGeom prst="rect">
            <a:avLst/>
          </a:prstGeom>
        </p:spPr>
      </p:pic>
      <p:grpSp>
        <p:nvGrpSpPr>
          <p:cNvPr id="18" name="Group 3"/>
          <p:cNvGrpSpPr/>
          <p:nvPr/>
        </p:nvGrpSpPr>
        <p:grpSpPr bwMode="auto">
          <a:xfrm>
            <a:off x="1955254" y="2200244"/>
            <a:ext cx="5353050" cy="1211262"/>
            <a:chOff x="776" y="1223"/>
            <a:chExt cx="3372" cy="763"/>
          </a:xfrm>
        </p:grpSpPr>
        <p:pic>
          <p:nvPicPr>
            <p:cNvPr id="19" name="Picture 4" descr="数学一下 63制_页面_032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76" y="1223"/>
              <a:ext cx="3372" cy="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Rectangle 5"/>
            <p:cNvSpPr>
              <a:spLocks noChangeArrowheads="1"/>
            </p:cNvSpPr>
            <p:nvPr/>
          </p:nvSpPr>
          <p:spPr bwMode="auto">
            <a:xfrm>
              <a:off x="2455" y="1532"/>
              <a:ext cx="169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Rectangle 6"/>
            <p:cNvSpPr>
              <a:spLocks noChangeArrowheads="1"/>
            </p:cNvSpPr>
            <p:nvPr/>
          </p:nvSpPr>
          <p:spPr bwMode="auto">
            <a:xfrm>
              <a:off x="3292" y="1532"/>
              <a:ext cx="169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Rectangle 7"/>
            <p:cNvSpPr>
              <a:spLocks noChangeArrowheads="1"/>
            </p:cNvSpPr>
            <p:nvPr/>
          </p:nvSpPr>
          <p:spPr bwMode="auto">
            <a:xfrm>
              <a:off x="3165" y="1692"/>
              <a:ext cx="169" cy="2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22"/>
          <p:cNvGrpSpPr/>
          <p:nvPr/>
        </p:nvGrpSpPr>
        <p:grpSpPr bwMode="auto">
          <a:xfrm>
            <a:off x="4565104" y="2690781"/>
            <a:ext cx="377825" cy="809625"/>
            <a:chOff x="5553872" y="4540825"/>
            <a:chExt cx="377915" cy="809715"/>
          </a:xfrm>
        </p:grpSpPr>
        <p:cxnSp>
          <p:nvCxnSpPr>
            <p:cNvPr id="32" name="AutoShape 10"/>
            <p:cNvCxnSpPr>
              <a:cxnSpLocks noChangeShapeType="1"/>
            </p:cNvCxnSpPr>
            <p:nvPr/>
          </p:nvCxnSpPr>
          <p:spPr bwMode="auto">
            <a:xfrm flipV="1">
              <a:off x="5742637" y="4540825"/>
              <a:ext cx="0" cy="43180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3" name="矩形 32"/>
            <p:cNvSpPr/>
            <p:nvPr/>
          </p:nvSpPr>
          <p:spPr>
            <a:xfrm>
              <a:off x="5553872" y="4972673"/>
              <a:ext cx="377915" cy="3778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23"/>
          <p:cNvGrpSpPr/>
          <p:nvPr/>
        </p:nvGrpSpPr>
        <p:grpSpPr bwMode="auto">
          <a:xfrm>
            <a:off x="5795416" y="2690781"/>
            <a:ext cx="377825" cy="809625"/>
            <a:chOff x="5553872" y="4540825"/>
            <a:chExt cx="377915" cy="809715"/>
          </a:xfrm>
        </p:grpSpPr>
        <p:cxnSp>
          <p:nvCxnSpPr>
            <p:cNvPr id="35" name="AutoShape 10"/>
            <p:cNvCxnSpPr>
              <a:cxnSpLocks noChangeShapeType="1"/>
            </p:cNvCxnSpPr>
            <p:nvPr/>
          </p:nvCxnSpPr>
          <p:spPr bwMode="auto">
            <a:xfrm flipV="1">
              <a:off x="5742637" y="4540825"/>
              <a:ext cx="0" cy="43180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" name="矩形 35"/>
            <p:cNvSpPr/>
            <p:nvPr/>
          </p:nvSpPr>
          <p:spPr>
            <a:xfrm>
              <a:off x="5553872" y="4972673"/>
              <a:ext cx="377915" cy="3778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文本框 26"/>
          <p:cNvSpPr txBox="1"/>
          <p:nvPr/>
        </p:nvSpPr>
        <p:spPr>
          <a:xfrm>
            <a:off x="4492079" y="3062256"/>
            <a:ext cx="7921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27"/>
          <p:cNvSpPr txBox="1"/>
          <p:nvPr/>
        </p:nvSpPr>
        <p:spPr>
          <a:xfrm>
            <a:off x="5714454" y="3054319"/>
            <a:ext cx="7921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6616" y="3401931"/>
            <a:ext cx="10953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2677896" y="3686689"/>
            <a:ext cx="3271508" cy="619522"/>
          </a:xfrm>
          <a:prstGeom prst="wedgeRoundRectCallout">
            <a:avLst>
              <a:gd name="adj1" fmla="val 63746"/>
              <a:gd name="adj2" fmla="val -33331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的后面，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 bwMode="auto">
          <a:xfrm>
            <a:off x="387671" y="1254700"/>
            <a:ext cx="1576748" cy="1013783"/>
            <a:chOff x="1257085" y="967627"/>
            <a:chExt cx="2254465" cy="1450605"/>
          </a:xfrm>
        </p:grpSpPr>
        <p:pic>
          <p:nvPicPr>
            <p:cNvPr id="42" name="图片 2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流程图: 可选过程 43"/>
          <p:cNvSpPr/>
          <p:nvPr/>
        </p:nvSpPr>
        <p:spPr>
          <a:xfrm>
            <a:off x="4767853" y="1314933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数数法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7" grpId="0"/>
      <p:bldP spid="38" grpId="0"/>
      <p:bldP spid="40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38601" y="506440"/>
            <a:ext cx="4304383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小玉和小玲谁摘的多？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5004048" y="2931790"/>
            <a:ext cx="1959596" cy="735476"/>
          </a:xfrm>
          <a:prstGeom prst="wedgeRoundRectCallout">
            <a:avLst>
              <a:gd name="adj1" fmla="val 54852"/>
              <a:gd name="adj2" fmla="val 5202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大，所以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大。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 bwMode="auto">
          <a:xfrm>
            <a:off x="599579" y="987574"/>
            <a:ext cx="1576748" cy="1013783"/>
            <a:chOff x="1257085" y="967627"/>
            <a:chExt cx="2254465" cy="1450605"/>
          </a:xfrm>
        </p:grpSpPr>
        <p:pic>
          <p:nvPicPr>
            <p:cNvPr id="42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文本框 3"/>
            <p:cNvSpPr txBox="1">
              <a:spLocks noChangeArrowheads="1"/>
            </p:cNvSpPr>
            <p:nvPr/>
          </p:nvSpPr>
          <p:spPr bwMode="auto">
            <a:xfrm>
              <a:off x="1583091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流程图: 可选过程 43"/>
          <p:cNvSpPr/>
          <p:nvPr/>
        </p:nvSpPr>
        <p:spPr>
          <a:xfrm>
            <a:off x="2627784" y="1203598"/>
            <a:ext cx="2026498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数位比较法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2051720" y="2899481"/>
            <a:ext cx="2105748" cy="751311"/>
          </a:xfrm>
          <a:prstGeom prst="wedgeRoundRectCallout">
            <a:avLst>
              <a:gd name="adj1" fmla="val -60510"/>
              <a:gd name="adj2" fmla="val 5548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我先比较十位上的数。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5"/>
          <p:cNvSpPr txBox="1"/>
          <p:nvPr/>
        </p:nvSpPr>
        <p:spPr>
          <a:xfrm>
            <a:off x="3779912" y="2019498"/>
            <a:ext cx="11080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6"/>
          <p:cNvSpPr txBox="1"/>
          <p:nvPr/>
        </p:nvSpPr>
        <p:spPr>
          <a:xfrm>
            <a:off x="4859412" y="2019498"/>
            <a:ext cx="11080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7"/>
          <p:cNvSpPr txBox="1"/>
          <p:nvPr/>
        </p:nvSpPr>
        <p:spPr>
          <a:xfrm>
            <a:off x="3783087" y="2019498"/>
            <a:ext cx="11080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8"/>
          <p:cNvSpPr txBox="1"/>
          <p:nvPr/>
        </p:nvSpPr>
        <p:spPr>
          <a:xfrm>
            <a:off x="4860999" y="2019498"/>
            <a:ext cx="110648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11"/>
          <p:cNvSpPr txBox="1">
            <a:spLocks noChangeArrowheads="1"/>
          </p:cNvSpPr>
          <p:nvPr/>
        </p:nvSpPr>
        <p:spPr bwMode="auto">
          <a:xfrm>
            <a:off x="4333949" y="1995686"/>
            <a:ext cx="792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1300355" y="3299528"/>
            <a:ext cx="472906" cy="121474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7084861" y="3250537"/>
            <a:ext cx="669770" cy="1189861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0" grpId="0" animBg="1"/>
      <p:bldP spid="44" grpId="0" animBg="1"/>
      <p:bldP spid="47" grpId="0" animBg="1"/>
      <p:bldP spid="48" grpId="0"/>
      <p:bldP spid="49" grpId="0"/>
      <p:bldP spid="50" grpId="0"/>
      <p:bldP spid="50" grpId="1"/>
      <p:bldP spid="51" grpId="0"/>
      <p:bldP spid="51" grpId="1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11560" y="635201"/>
            <a:ext cx="4304383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小玉和小强谁摘的多？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5187432" y="1550480"/>
            <a:ext cx="3235624" cy="1165286"/>
          </a:xfrm>
          <a:prstGeom prst="cloudCallout">
            <a:avLst>
              <a:gd name="adj1" fmla="val -11652"/>
              <a:gd name="adj2" fmla="val 89295"/>
            </a:avLst>
          </a:prstGeom>
          <a:solidFill>
            <a:schemeClr val="accent3">
              <a:lumMod val="20000"/>
              <a:lumOff val="80000"/>
            </a:schemeClr>
          </a:solidFill>
          <a:ln w="9525" cmpd="sng">
            <a:solidFill>
              <a:schemeClr val="accent3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只要比一比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大就可以了。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1547664" y="1426376"/>
            <a:ext cx="3096344" cy="1293465"/>
          </a:xfrm>
          <a:prstGeom prst="cloudCallout">
            <a:avLst>
              <a:gd name="adj1" fmla="val -40213"/>
              <a:gd name="adj2" fmla="val 90833"/>
            </a:avLst>
          </a:prstGeom>
          <a:solidFill>
            <a:schemeClr val="accent1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小玉摘了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个，小强摘了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个，谁大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谁摘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的就多。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1300490" y="2931790"/>
            <a:ext cx="472906" cy="121474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6588224" y="2956677"/>
            <a:ext cx="669770" cy="1189861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67544" y="608965"/>
            <a:ext cx="4304383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小玉和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小强谁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摘的多？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333" b="95833" l="2929" r="97071">
                        <a14:foregroundMark x1="44770" y1="19444" x2="27197" y2="36806"/>
                        <a14:foregroundMark x1="19665" y1="38889" x2="16736" y2="48611"/>
                        <a14:foregroundMark x1="16736" y1="46528" x2="16736" y2="46528"/>
                        <a14:foregroundMark x1="9623" y1="46528" x2="11715" y2="53472"/>
                        <a14:foregroundMark x1="75732" y1="34028" x2="87448" y2="43750"/>
                        <a14:foregroundMark x1="65272" y1="27778" x2="69874" y2="32639"/>
                        <a14:foregroundMark x1="48536" y1="18056" x2="60251" y2="25694"/>
                        <a14:backgroundMark x1="93305" y1="65972" x2="79498" y2="91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804248" y="737273"/>
            <a:ext cx="1230997" cy="740989"/>
          </a:xfrm>
          <a:prstGeom prst="rect">
            <a:avLst/>
          </a:prstGeom>
        </p:spPr>
      </p:pic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6217455" y="2414293"/>
            <a:ext cx="1817790" cy="740031"/>
          </a:xfrm>
          <a:prstGeom prst="wedgeRoundRectCallout">
            <a:avLst>
              <a:gd name="adj1" fmla="val -38813"/>
              <a:gd name="adj2" fmla="val 8490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小，所以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 bwMode="auto">
          <a:xfrm>
            <a:off x="971600" y="1131590"/>
            <a:ext cx="1576748" cy="1013783"/>
            <a:chOff x="1257085" y="967627"/>
            <a:chExt cx="2254465" cy="1450605"/>
          </a:xfrm>
        </p:grpSpPr>
        <p:pic>
          <p:nvPicPr>
            <p:cNvPr id="42" name="图片 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文本框 3"/>
            <p:cNvSpPr txBox="1">
              <a:spLocks noChangeArrowheads="1"/>
            </p:cNvSpPr>
            <p:nvPr/>
          </p:nvSpPr>
          <p:spPr bwMode="auto">
            <a:xfrm>
              <a:off x="1463002" y="1339245"/>
              <a:ext cx="1853252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流程图: 可选过程 43"/>
          <p:cNvSpPr/>
          <p:nvPr/>
        </p:nvSpPr>
        <p:spPr>
          <a:xfrm>
            <a:off x="2987784" y="1463310"/>
            <a:ext cx="2026498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数位比较法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1605557" y="2643758"/>
            <a:ext cx="2148956" cy="1021132"/>
          </a:xfrm>
          <a:prstGeom prst="wedgeRoundRectCallout">
            <a:avLst>
              <a:gd name="adj1" fmla="val -65124"/>
              <a:gd name="adj2" fmla="val 3606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十位上的数相同，都是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，就比较个位。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5"/>
          <p:cNvSpPr txBox="1"/>
          <p:nvPr/>
        </p:nvSpPr>
        <p:spPr>
          <a:xfrm>
            <a:off x="3888903" y="2517459"/>
            <a:ext cx="538163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10"/>
          <p:cNvSpPr txBox="1"/>
          <p:nvPr/>
        </p:nvSpPr>
        <p:spPr>
          <a:xfrm>
            <a:off x="4049241" y="2515872"/>
            <a:ext cx="110648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2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11"/>
          <p:cNvSpPr txBox="1"/>
          <p:nvPr/>
        </p:nvSpPr>
        <p:spPr>
          <a:xfrm>
            <a:off x="5364088" y="2499742"/>
            <a:ext cx="11080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8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6"/>
          <p:cNvSpPr txBox="1"/>
          <p:nvPr/>
        </p:nvSpPr>
        <p:spPr>
          <a:xfrm>
            <a:off x="5239866" y="2517459"/>
            <a:ext cx="312737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14"/>
          <p:cNvSpPr txBox="1">
            <a:spLocks noChangeArrowheads="1"/>
          </p:cNvSpPr>
          <p:nvPr/>
        </p:nvSpPr>
        <p:spPr bwMode="auto">
          <a:xfrm>
            <a:off x="4593753" y="2471422"/>
            <a:ext cx="792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687894" y="3306772"/>
            <a:ext cx="472906" cy="121474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6552340" y="3363918"/>
            <a:ext cx="669770" cy="1189861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19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0" grpId="0" animBg="1"/>
      <p:bldP spid="44" grpId="0" animBg="1"/>
      <p:bldP spid="47" grpId="0" animBg="1"/>
      <p:bldP spid="30" grpId="0"/>
      <p:bldP spid="31" grpId="0"/>
      <p:bldP spid="31" grpId="1"/>
      <p:bldP spid="32" grpId="0"/>
      <p:bldP spid="32" grpId="1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68974" y="475663"/>
            <a:ext cx="7600157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比较三人摘石榴的个数，你发现了什么？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utoShape 27"/>
          <p:cNvSpPr>
            <a:spLocks noChangeArrowheads="1"/>
          </p:cNvSpPr>
          <p:nvPr/>
        </p:nvSpPr>
        <p:spPr bwMode="auto">
          <a:xfrm>
            <a:off x="1225131" y="2261800"/>
            <a:ext cx="1834702" cy="669990"/>
          </a:xfrm>
          <a:prstGeom prst="wedgeRoundRectCallout">
            <a:avLst>
              <a:gd name="adj1" fmla="val -61009"/>
              <a:gd name="adj2" fmla="val 46019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小玉摘的比小玲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多得多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AutoShape 27"/>
          <p:cNvSpPr>
            <a:spLocks noChangeArrowheads="1"/>
          </p:cNvSpPr>
          <p:nvPr/>
        </p:nvSpPr>
        <p:spPr bwMode="auto">
          <a:xfrm>
            <a:off x="5598417" y="1777270"/>
            <a:ext cx="1853904" cy="881355"/>
          </a:xfrm>
          <a:prstGeom prst="wedgeRoundRectCallout">
            <a:avLst>
              <a:gd name="adj1" fmla="val 61058"/>
              <a:gd name="adj2" fmla="val 5406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小玉摘的比小强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少一些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AutoShape 27"/>
          <p:cNvSpPr>
            <a:spLocks noChangeArrowheads="1"/>
          </p:cNvSpPr>
          <p:nvPr/>
        </p:nvSpPr>
        <p:spPr bwMode="auto">
          <a:xfrm>
            <a:off x="4211961" y="2777254"/>
            <a:ext cx="1800200" cy="445471"/>
          </a:xfrm>
          <a:prstGeom prst="wedgeRoundRectCallout">
            <a:avLst>
              <a:gd name="adj1" fmla="val -73701"/>
              <a:gd name="adj2" fmla="val 3118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小强摘的最多。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91880" y="1347614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小玉摘了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98193" y="1704865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小玲摘了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98193" y="2064905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小强摘了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203848" y="3075806"/>
            <a:ext cx="472906" cy="121474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308304" y="2765078"/>
            <a:ext cx="669770" cy="118986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9910" y="2568925"/>
            <a:ext cx="1104039" cy="158216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6" grpId="0" animBg="1"/>
      <p:bldP spid="38" grpId="0" animBg="1"/>
      <p:bldP spid="50" grpId="0" animBg="1"/>
      <p:bldP spid="10" grpId="0"/>
      <p:bldP spid="20" grpId="0"/>
      <p:bldP spid="20" grpId="1"/>
      <p:bldP spid="20" grpId="2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359569" y="1059582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比一比。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1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761" y="1694149"/>
            <a:ext cx="8224521" cy="234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文本框 3"/>
          <p:cNvSpPr txBox="1"/>
          <p:nvPr/>
        </p:nvSpPr>
        <p:spPr>
          <a:xfrm>
            <a:off x="1547664" y="3363838"/>
            <a:ext cx="7921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4"/>
          <p:cNvSpPr txBox="1"/>
          <p:nvPr/>
        </p:nvSpPr>
        <p:spPr>
          <a:xfrm>
            <a:off x="2915816" y="3363838"/>
            <a:ext cx="719137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5"/>
          <p:cNvSpPr txBox="1">
            <a:spLocks noChangeArrowheads="1"/>
          </p:cNvSpPr>
          <p:nvPr/>
        </p:nvSpPr>
        <p:spPr bwMode="auto">
          <a:xfrm>
            <a:off x="2195736" y="3363838"/>
            <a:ext cx="576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6"/>
          <p:cNvSpPr txBox="1"/>
          <p:nvPr/>
        </p:nvSpPr>
        <p:spPr>
          <a:xfrm>
            <a:off x="5724128" y="3508300"/>
            <a:ext cx="8651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7"/>
          <p:cNvSpPr txBox="1"/>
          <p:nvPr/>
        </p:nvSpPr>
        <p:spPr>
          <a:xfrm>
            <a:off x="7164213" y="3508300"/>
            <a:ext cx="7921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8"/>
          <p:cNvSpPr txBox="1">
            <a:spLocks noChangeArrowheads="1"/>
          </p:cNvSpPr>
          <p:nvPr/>
        </p:nvSpPr>
        <p:spPr bwMode="auto">
          <a:xfrm>
            <a:off x="6444208" y="3435846"/>
            <a:ext cx="576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0" grpId="0"/>
      <p:bldP spid="31" grpId="0"/>
      <p:bldP spid="32" grpId="0"/>
      <p:bldP spid="33" grpId="0"/>
    </p:bldLst>
  </p:timing>
</p:sld>
</file>

<file path=ppt/tags/tag1.xml><?xml version="1.0" encoding="utf-8"?>
<p:tagLst xmlns:p="http://schemas.openxmlformats.org/presentationml/2006/main">
  <p:tag name="KSO_WPP_MARK_KEY" val="7b1e0bc4-402d-4d18-a5cb-a1cd8bb0aee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1188</Words>
  <Application>WPS 演示</Application>
  <PresentationFormat>全屏显示(16:9)</PresentationFormat>
  <Paragraphs>284</Paragraphs>
  <Slides>17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等线</vt:lpstr>
      <vt:lpstr>楷体</vt:lpstr>
      <vt:lpstr>幼圆</vt:lpstr>
      <vt:lpstr>楷体_GB2312</vt:lpstr>
      <vt:lpstr>新宋体</vt:lpstr>
      <vt:lpstr>Times New Roman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31</cp:revision>
  <dcterms:created xsi:type="dcterms:W3CDTF">2018-09-11T05:46:00Z</dcterms:created>
  <dcterms:modified xsi:type="dcterms:W3CDTF">2023-01-29T09:58:37Z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6888F795FF384088A3AC441FF0141C50</vt:lpwstr>
  </property>
  <property fmtid="{D5CDD505-2E9C-101B-9397-08002B2CF9AE}" pid="3" name="KSOProductBuildVer">
    <vt:lpwstr>2052-11.1.0.13703</vt:lpwstr>
  </property>
</Properties>
</file>