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0" r:id="rId16"/>
    <p:sldId id="291" r:id="rId17"/>
    <p:sldId id="292" r:id="rId18"/>
    <p:sldId id="271" r:id="rId19"/>
    <p:sldId id="295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CF9C1-1C02-400D-AD95-CE78ED2BA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D1031-0E3A-4119-B710-B45E578244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6192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以内数的认识 整十数加减整十数、整十数加几、几十几减几十、几十几减几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slide" Target="slide18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6048388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2615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50216" y="2076991"/>
            <a:ext cx="4009752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整十数加减整十数、整十数加几、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几十几减几十、几十几减几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7369" y="835392"/>
            <a:ext cx="1994777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丰收了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3000986" y="860471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490292" y="2092312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课时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59065" y="506440"/>
            <a:ext cx="3690434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你会计算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56-50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40" name="Text Box 5"/>
          <p:cNvSpPr txBox="1"/>
          <p:nvPr/>
        </p:nvSpPr>
        <p:spPr>
          <a:xfrm>
            <a:off x="1691680" y="1275606"/>
            <a:ext cx="37433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56 - 50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3815719" y="1275606"/>
            <a:ext cx="1081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Group 18"/>
          <p:cNvGrpSpPr/>
          <p:nvPr/>
        </p:nvGrpSpPr>
        <p:grpSpPr bwMode="auto">
          <a:xfrm>
            <a:off x="5363294" y="1851670"/>
            <a:ext cx="2305050" cy="2090738"/>
            <a:chOff x="2562" y="2886"/>
            <a:chExt cx="1452" cy="1317"/>
          </a:xfrm>
        </p:grpSpPr>
        <p:pic>
          <p:nvPicPr>
            <p:cNvPr id="53" name="Picture 1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62" y="2886"/>
              <a:ext cx="1452" cy="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23"/>
            <p:cNvSpPr txBox="1">
              <a:spLocks noChangeArrowheads="1"/>
            </p:cNvSpPr>
            <p:nvPr/>
          </p:nvSpPr>
          <p:spPr bwMode="auto">
            <a:xfrm>
              <a:off x="2699" y="3884"/>
              <a:ext cx="2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23"/>
            <p:cNvSpPr txBox="1">
              <a:spLocks noChangeArrowheads="1"/>
            </p:cNvSpPr>
            <p:nvPr/>
          </p:nvSpPr>
          <p:spPr bwMode="auto">
            <a:xfrm>
              <a:off x="3152" y="3884"/>
              <a:ext cx="2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23"/>
            <p:cNvSpPr txBox="1">
              <a:spLocks noChangeArrowheads="1"/>
            </p:cNvSpPr>
            <p:nvPr/>
          </p:nvSpPr>
          <p:spPr bwMode="auto">
            <a:xfrm>
              <a:off x="3606" y="3884"/>
              <a:ext cx="2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Group 23"/>
          <p:cNvGrpSpPr/>
          <p:nvPr/>
        </p:nvGrpSpPr>
        <p:grpSpPr bwMode="auto">
          <a:xfrm>
            <a:off x="7020644" y="2139008"/>
            <a:ext cx="434975" cy="1296987"/>
            <a:chOff x="3606" y="3067"/>
            <a:chExt cx="273" cy="817"/>
          </a:xfrm>
        </p:grpSpPr>
        <p:sp>
          <p:nvSpPr>
            <p:cNvPr id="58" name="Oval 17"/>
            <p:cNvSpPr>
              <a:spLocks noChangeArrowheads="1"/>
            </p:cNvSpPr>
            <p:nvPr/>
          </p:nvSpPr>
          <p:spPr bwMode="auto">
            <a:xfrm>
              <a:off x="3606" y="3748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auto">
            <a:xfrm>
              <a:off x="3606" y="3612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Oval 17"/>
            <p:cNvSpPr>
              <a:spLocks noChangeArrowheads="1"/>
            </p:cNvSpPr>
            <p:nvPr/>
          </p:nvSpPr>
          <p:spPr bwMode="auto">
            <a:xfrm>
              <a:off x="3606" y="3475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Oval 17"/>
            <p:cNvSpPr>
              <a:spLocks noChangeArrowheads="1"/>
            </p:cNvSpPr>
            <p:nvPr/>
          </p:nvSpPr>
          <p:spPr bwMode="auto">
            <a:xfrm>
              <a:off x="3606" y="3339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Oval 17"/>
            <p:cNvSpPr>
              <a:spLocks noChangeArrowheads="1"/>
            </p:cNvSpPr>
            <p:nvPr/>
          </p:nvSpPr>
          <p:spPr bwMode="auto">
            <a:xfrm>
              <a:off x="3606" y="3203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Oval 17"/>
            <p:cNvSpPr>
              <a:spLocks noChangeArrowheads="1"/>
            </p:cNvSpPr>
            <p:nvPr/>
          </p:nvSpPr>
          <p:spPr bwMode="auto">
            <a:xfrm>
              <a:off x="3606" y="3067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Group 51"/>
          <p:cNvGrpSpPr/>
          <p:nvPr/>
        </p:nvGrpSpPr>
        <p:grpSpPr bwMode="auto">
          <a:xfrm>
            <a:off x="6299919" y="2354908"/>
            <a:ext cx="434975" cy="1081087"/>
            <a:chOff x="3470" y="2475"/>
            <a:chExt cx="273" cy="681"/>
          </a:xfrm>
        </p:grpSpPr>
        <p:sp>
          <p:nvSpPr>
            <p:cNvPr id="65" name="Oval 17"/>
            <p:cNvSpPr>
              <a:spLocks noChangeArrowheads="1"/>
            </p:cNvSpPr>
            <p:nvPr/>
          </p:nvSpPr>
          <p:spPr bwMode="auto">
            <a:xfrm>
              <a:off x="3470" y="3020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auto">
            <a:xfrm>
              <a:off x="3470" y="2884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Oval 17"/>
            <p:cNvSpPr>
              <a:spLocks noChangeArrowheads="1"/>
            </p:cNvSpPr>
            <p:nvPr/>
          </p:nvSpPr>
          <p:spPr bwMode="auto">
            <a:xfrm>
              <a:off x="3470" y="2747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17"/>
            <p:cNvSpPr>
              <a:spLocks noChangeArrowheads="1"/>
            </p:cNvSpPr>
            <p:nvPr/>
          </p:nvSpPr>
          <p:spPr bwMode="auto">
            <a:xfrm>
              <a:off x="3470" y="2611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3470" y="2475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7546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Text Box 46"/>
          <p:cNvSpPr txBox="1"/>
          <p:nvPr/>
        </p:nvSpPr>
        <p:spPr>
          <a:xfrm>
            <a:off x="611560" y="1995686"/>
            <a:ext cx="473551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47"/>
          <p:cNvSpPr txBox="1"/>
          <p:nvPr/>
        </p:nvSpPr>
        <p:spPr>
          <a:xfrm>
            <a:off x="611560" y="2859782"/>
            <a:ext cx="33845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48"/>
          <p:cNvSpPr txBox="1"/>
          <p:nvPr/>
        </p:nvSpPr>
        <p:spPr>
          <a:xfrm>
            <a:off x="641723" y="3547170"/>
            <a:ext cx="33845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49"/>
          <p:cNvSpPr txBox="1"/>
          <p:nvPr/>
        </p:nvSpPr>
        <p:spPr>
          <a:xfrm>
            <a:off x="2838823" y="2877245"/>
            <a:ext cx="237648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0" grpId="0"/>
      <p:bldP spid="47" grpId="0"/>
      <p:bldP spid="70" grpId="0"/>
      <p:bldP spid="71" grpId="0"/>
      <p:bldP spid="72" grpId="0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95149" y="679903"/>
            <a:ext cx="348364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23-3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37" name="Text Box 5"/>
          <p:cNvSpPr txBox="1"/>
          <p:nvPr/>
        </p:nvSpPr>
        <p:spPr>
          <a:xfrm>
            <a:off x="971600" y="1416707"/>
            <a:ext cx="37433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23 - 3 =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4"/>
          <p:cNvSpPr txBox="1"/>
          <p:nvPr/>
        </p:nvSpPr>
        <p:spPr>
          <a:xfrm>
            <a:off x="3014892" y="1478262"/>
            <a:ext cx="12969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8"/>
          <p:cNvSpPr txBox="1"/>
          <p:nvPr/>
        </p:nvSpPr>
        <p:spPr>
          <a:xfrm>
            <a:off x="478656" y="2351038"/>
            <a:ext cx="45751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52"/>
          <p:cNvSpPr txBox="1"/>
          <p:nvPr/>
        </p:nvSpPr>
        <p:spPr>
          <a:xfrm>
            <a:off x="467544" y="3086051"/>
            <a:ext cx="33845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54"/>
          <p:cNvSpPr txBox="1"/>
          <p:nvPr/>
        </p:nvSpPr>
        <p:spPr>
          <a:xfrm>
            <a:off x="540569" y="3838526"/>
            <a:ext cx="33845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6"/>
          <p:cNvSpPr txBox="1"/>
          <p:nvPr/>
        </p:nvSpPr>
        <p:spPr>
          <a:xfrm>
            <a:off x="2628131" y="3086051"/>
            <a:ext cx="33845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18"/>
          <p:cNvGrpSpPr/>
          <p:nvPr/>
        </p:nvGrpSpPr>
        <p:grpSpPr bwMode="auto">
          <a:xfrm>
            <a:off x="5220072" y="1995686"/>
            <a:ext cx="2305050" cy="2090738"/>
            <a:chOff x="2562" y="2886"/>
            <a:chExt cx="1452" cy="1317"/>
          </a:xfrm>
        </p:grpSpPr>
        <p:pic>
          <p:nvPicPr>
            <p:cNvPr id="46" name="Picture 1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62" y="2886"/>
              <a:ext cx="1452" cy="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23"/>
            <p:cNvSpPr txBox="1">
              <a:spLocks noChangeArrowheads="1"/>
            </p:cNvSpPr>
            <p:nvPr/>
          </p:nvSpPr>
          <p:spPr bwMode="auto">
            <a:xfrm>
              <a:off x="2699" y="3884"/>
              <a:ext cx="2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Box 23"/>
            <p:cNvSpPr txBox="1">
              <a:spLocks noChangeArrowheads="1"/>
            </p:cNvSpPr>
            <p:nvPr/>
          </p:nvSpPr>
          <p:spPr bwMode="auto">
            <a:xfrm>
              <a:off x="3152" y="3884"/>
              <a:ext cx="2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23"/>
            <p:cNvSpPr txBox="1">
              <a:spLocks noChangeArrowheads="1"/>
            </p:cNvSpPr>
            <p:nvPr/>
          </p:nvSpPr>
          <p:spPr bwMode="auto">
            <a:xfrm>
              <a:off x="3606" y="3884"/>
              <a:ext cx="2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53"/>
          <p:cNvGrpSpPr/>
          <p:nvPr/>
        </p:nvGrpSpPr>
        <p:grpSpPr bwMode="auto">
          <a:xfrm>
            <a:off x="6874917" y="2916436"/>
            <a:ext cx="433387" cy="649288"/>
            <a:chOff x="4378" y="2604"/>
            <a:chExt cx="273" cy="409"/>
          </a:xfrm>
        </p:grpSpPr>
        <p:sp>
          <p:nvSpPr>
            <p:cNvPr id="74" name="Oval 17"/>
            <p:cNvSpPr>
              <a:spLocks noChangeArrowheads="1"/>
            </p:cNvSpPr>
            <p:nvPr/>
          </p:nvSpPr>
          <p:spPr bwMode="auto">
            <a:xfrm>
              <a:off x="4378" y="2877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Oval 17"/>
            <p:cNvSpPr>
              <a:spLocks noChangeArrowheads="1"/>
            </p:cNvSpPr>
            <p:nvPr/>
          </p:nvSpPr>
          <p:spPr bwMode="auto">
            <a:xfrm>
              <a:off x="4378" y="2741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Oval 17"/>
            <p:cNvSpPr>
              <a:spLocks noChangeArrowheads="1"/>
            </p:cNvSpPr>
            <p:nvPr/>
          </p:nvSpPr>
          <p:spPr bwMode="auto">
            <a:xfrm>
              <a:off x="4378" y="2604"/>
              <a:ext cx="273" cy="136"/>
            </a:xfrm>
            <a:prstGeom prst="ellipse">
              <a:avLst/>
            </a:prstGeom>
            <a:gradFill rotWithShape="0">
              <a:gsLst>
                <a:gs pos="0">
                  <a:srgbClr val="00CC00"/>
                </a:gs>
                <a:gs pos="100000">
                  <a:srgbClr val="005E00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Oval 17"/>
          <p:cNvSpPr>
            <a:spLocks noChangeArrowheads="1"/>
          </p:cNvSpPr>
          <p:nvPr/>
        </p:nvSpPr>
        <p:spPr bwMode="auto">
          <a:xfrm>
            <a:off x="6154192" y="3349824"/>
            <a:ext cx="433387" cy="21590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100000">
                <a:srgbClr val="7546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Oval 17"/>
          <p:cNvSpPr>
            <a:spLocks noChangeArrowheads="1"/>
          </p:cNvSpPr>
          <p:nvPr/>
        </p:nvSpPr>
        <p:spPr bwMode="auto">
          <a:xfrm>
            <a:off x="6154192" y="3133924"/>
            <a:ext cx="433387" cy="21590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100000">
                <a:srgbClr val="7546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/>
      <p:bldP spid="38" grpId="0"/>
      <p:bldP spid="41" grpId="0"/>
      <p:bldP spid="42" grpId="0"/>
      <p:bldP spid="43" grpId="0"/>
      <p:bldP spid="44" grpId="0"/>
      <p:bldP spid="77" grpId="0" animBg="1"/>
      <p:bldP spid="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58942" y="1073475"/>
            <a:ext cx="3238500" cy="5397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试一试。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493895" y="1923677"/>
            <a:ext cx="84705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10+50=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90-70</a:t>
            </a:r>
            <a:r>
              <a:rPr lang="en-US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60+30=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80-20=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513323" y="2715766"/>
            <a:ext cx="809112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90-40</a:t>
            </a:r>
            <a:r>
              <a:rPr lang="en-US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50+50=      30+70=     100-90=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/>
          <p:nvPr/>
        </p:nvSpPr>
        <p:spPr>
          <a:xfrm>
            <a:off x="1221908" y="1862122"/>
            <a:ext cx="1439862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3"/>
          <p:cNvSpPr txBox="1"/>
          <p:nvPr/>
        </p:nvSpPr>
        <p:spPr>
          <a:xfrm>
            <a:off x="943325" y="2643761"/>
            <a:ext cx="1439863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4"/>
          <p:cNvSpPr txBox="1"/>
          <p:nvPr/>
        </p:nvSpPr>
        <p:spPr>
          <a:xfrm>
            <a:off x="3131840" y="1851670"/>
            <a:ext cx="1439862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3419872" y="2705316"/>
            <a:ext cx="936625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5292378" y="1851670"/>
            <a:ext cx="1439862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5"/>
          <p:cNvSpPr txBox="1"/>
          <p:nvPr/>
        </p:nvSpPr>
        <p:spPr>
          <a:xfrm>
            <a:off x="5580112" y="2705316"/>
            <a:ext cx="936625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 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4"/>
          <p:cNvSpPr txBox="1"/>
          <p:nvPr/>
        </p:nvSpPr>
        <p:spPr>
          <a:xfrm>
            <a:off x="7236594" y="1851670"/>
            <a:ext cx="1439862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/>
          <p:nvPr/>
        </p:nvSpPr>
        <p:spPr>
          <a:xfrm>
            <a:off x="7596634" y="2705316"/>
            <a:ext cx="936625" cy="584775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24" grpId="0"/>
      <p:bldP spid="25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46461" y="555526"/>
            <a:ext cx="28405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看图列式计算。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582461" y="3795886"/>
            <a:ext cx="3773515" cy="540645"/>
          </a:xfrm>
          <a:prstGeom prst="wedgeRoundRectCallout">
            <a:avLst>
              <a:gd name="adj1" fmla="val 62834"/>
              <a:gd name="adj2" fmla="val -5213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想清楚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用加法还是减法。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51520" y="1059582"/>
            <a:ext cx="8594144" cy="191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45"/>
          <p:cNvSpPr txBox="1"/>
          <p:nvPr/>
        </p:nvSpPr>
        <p:spPr>
          <a:xfrm>
            <a:off x="438445" y="2946128"/>
            <a:ext cx="5679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1167078" y="2947244"/>
            <a:ext cx="567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7"/>
          <p:cNvSpPr txBox="1"/>
          <p:nvPr/>
        </p:nvSpPr>
        <p:spPr>
          <a:xfrm>
            <a:off x="1893950" y="2925490"/>
            <a:ext cx="5692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8"/>
          <p:cNvSpPr txBox="1"/>
          <p:nvPr/>
        </p:nvSpPr>
        <p:spPr>
          <a:xfrm>
            <a:off x="2759370" y="2944540"/>
            <a:ext cx="5679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1"/>
          <p:cNvSpPr txBox="1"/>
          <p:nvPr/>
        </p:nvSpPr>
        <p:spPr>
          <a:xfrm>
            <a:off x="5271534" y="2947244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5943047" y="2915494"/>
            <a:ext cx="6460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3"/>
          <p:cNvSpPr txBox="1"/>
          <p:nvPr/>
        </p:nvSpPr>
        <p:spPr>
          <a:xfrm>
            <a:off x="6734255" y="2947244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4"/>
          <p:cNvSpPr txBox="1"/>
          <p:nvPr/>
        </p:nvSpPr>
        <p:spPr>
          <a:xfrm>
            <a:off x="7587351" y="2948023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8"/>
          <p:cNvGrpSpPr/>
          <p:nvPr/>
        </p:nvGrpSpPr>
        <p:grpSpPr bwMode="auto">
          <a:xfrm>
            <a:off x="498715" y="2878754"/>
            <a:ext cx="4248150" cy="585788"/>
            <a:chOff x="4943872" y="2283500"/>
            <a:chExt cx="4248472" cy="584775"/>
          </a:xfrm>
        </p:grpSpPr>
        <p:sp>
          <p:nvSpPr>
            <p:cNvPr id="37" name="椭圆 36"/>
            <p:cNvSpPr/>
            <p:nvPr/>
          </p:nvSpPr>
          <p:spPr>
            <a:xfrm>
              <a:off x="5664652" y="2370662"/>
              <a:ext cx="431833" cy="4326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943872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5"/>
            <p:cNvSpPr txBox="1">
              <a:spLocks noChangeArrowheads="1"/>
            </p:cNvSpPr>
            <p:nvPr/>
          </p:nvSpPr>
          <p:spPr bwMode="auto">
            <a:xfrm>
              <a:off x="6816080" y="2283500"/>
              <a:ext cx="23762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  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383843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247509" y="2373832"/>
              <a:ext cx="433421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8"/>
          <p:cNvGrpSpPr/>
          <p:nvPr/>
        </p:nvGrpSpPr>
        <p:grpSpPr bwMode="auto">
          <a:xfrm>
            <a:off x="5364088" y="2859782"/>
            <a:ext cx="4248150" cy="585788"/>
            <a:chOff x="4943872" y="2283500"/>
            <a:chExt cx="4248472" cy="584775"/>
          </a:xfrm>
        </p:grpSpPr>
        <p:sp>
          <p:nvSpPr>
            <p:cNvPr id="43" name="椭圆 42"/>
            <p:cNvSpPr/>
            <p:nvPr/>
          </p:nvSpPr>
          <p:spPr>
            <a:xfrm>
              <a:off x="5664652" y="2370662"/>
              <a:ext cx="431833" cy="4326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943872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5"/>
            <p:cNvSpPr txBox="1">
              <a:spLocks noChangeArrowheads="1"/>
            </p:cNvSpPr>
            <p:nvPr/>
          </p:nvSpPr>
          <p:spPr bwMode="auto">
            <a:xfrm>
              <a:off x="6816080" y="2283500"/>
              <a:ext cx="23762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  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383843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47509" y="2373832"/>
              <a:ext cx="433421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981815" y="3579862"/>
            <a:ext cx="612747" cy="122393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6" grpId="0"/>
      <p:bldP spid="27" grpId="0"/>
      <p:bldP spid="28" grpId="0"/>
      <p:bldP spid="29" grpId="0"/>
      <p:bldP spid="30" grpId="0"/>
      <p:bldP spid="31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8"/>
          <p:cNvGrpSpPr/>
          <p:nvPr/>
        </p:nvGrpSpPr>
        <p:grpSpPr bwMode="auto">
          <a:xfrm>
            <a:off x="5512450" y="2528047"/>
            <a:ext cx="4248150" cy="585788"/>
            <a:chOff x="4943872" y="2283500"/>
            <a:chExt cx="4248472" cy="584775"/>
          </a:xfrm>
        </p:grpSpPr>
        <p:sp>
          <p:nvSpPr>
            <p:cNvPr id="43" name="椭圆 42"/>
            <p:cNvSpPr/>
            <p:nvPr/>
          </p:nvSpPr>
          <p:spPr>
            <a:xfrm>
              <a:off x="5664652" y="2370662"/>
              <a:ext cx="431833" cy="4326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943872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5"/>
            <p:cNvSpPr txBox="1">
              <a:spLocks noChangeArrowheads="1"/>
            </p:cNvSpPr>
            <p:nvPr/>
          </p:nvSpPr>
          <p:spPr bwMode="auto">
            <a:xfrm>
              <a:off x="6816080" y="2283500"/>
              <a:ext cx="23762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383843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47509" y="2373832"/>
              <a:ext cx="433421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8"/>
          <p:cNvGrpSpPr/>
          <p:nvPr/>
        </p:nvGrpSpPr>
        <p:grpSpPr bwMode="auto">
          <a:xfrm>
            <a:off x="683890" y="2521081"/>
            <a:ext cx="4248150" cy="585788"/>
            <a:chOff x="4943872" y="2283500"/>
            <a:chExt cx="4248472" cy="584775"/>
          </a:xfrm>
        </p:grpSpPr>
        <p:sp>
          <p:nvSpPr>
            <p:cNvPr id="39" name="文本框 5"/>
            <p:cNvSpPr txBox="1">
              <a:spLocks noChangeArrowheads="1"/>
            </p:cNvSpPr>
            <p:nvPr/>
          </p:nvSpPr>
          <p:spPr bwMode="auto">
            <a:xfrm>
              <a:off x="6816080" y="2283500"/>
              <a:ext cx="23762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664652" y="2370662"/>
              <a:ext cx="431833" cy="4326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943872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383843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247509" y="2373832"/>
              <a:ext cx="433421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251520" y="483518"/>
            <a:ext cx="28405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看图列式计算。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574085" y="3507854"/>
            <a:ext cx="1773779" cy="720080"/>
          </a:xfrm>
          <a:prstGeom prst="wedgeRoundRectCallout">
            <a:avLst>
              <a:gd name="adj1" fmla="val 74472"/>
              <a:gd name="adj2" fmla="val -2056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想清楚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用加法还是减法。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5"/>
          <p:cNvSpPr txBox="1"/>
          <p:nvPr/>
        </p:nvSpPr>
        <p:spPr>
          <a:xfrm>
            <a:off x="603007" y="2572080"/>
            <a:ext cx="5679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1331640" y="2573196"/>
            <a:ext cx="567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7"/>
          <p:cNvSpPr txBox="1"/>
          <p:nvPr/>
        </p:nvSpPr>
        <p:spPr>
          <a:xfrm>
            <a:off x="2058512" y="2551442"/>
            <a:ext cx="5692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8"/>
          <p:cNvSpPr txBox="1"/>
          <p:nvPr/>
        </p:nvSpPr>
        <p:spPr>
          <a:xfrm>
            <a:off x="2923932" y="2570492"/>
            <a:ext cx="5679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1"/>
          <p:cNvSpPr txBox="1"/>
          <p:nvPr/>
        </p:nvSpPr>
        <p:spPr>
          <a:xfrm>
            <a:off x="5436096" y="2573196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6107609" y="2541446"/>
            <a:ext cx="6460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3"/>
          <p:cNvSpPr txBox="1"/>
          <p:nvPr/>
        </p:nvSpPr>
        <p:spPr>
          <a:xfrm>
            <a:off x="6774359" y="2573196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4"/>
          <p:cNvSpPr txBox="1"/>
          <p:nvPr/>
        </p:nvSpPr>
        <p:spPr>
          <a:xfrm>
            <a:off x="7751913" y="2573975"/>
            <a:ext cx="64605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2400" b="1" dirty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9119" y="843558"/>
            <a:ext cx="7283301" cy="16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3842812" y="3032157"/>
            <a:ext cx="792088" cy="158216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6" grpId="0"/>
      <p:bldP spid="27" grpId="0"/>
      <p:bldP spid="28" grpId="0"/>
      <p:bldP spid="29" grpId="0"/>
      <p:bldP spid="30" grpId="0"/>
      <p:bldP spid="31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3568" y="579451"/>
            <a:ext cx="316835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4427984" y="3291830"/>
            <a:ext cx="2448272" cy="1006963"/>
          </a:xfrm>
          <a:prstGeom prst="wedgeRoundRectCallout">
            <a:avLst>
              <a:gd name="adj1" fmla="val 65000"/>
              <a:gd name="adj2" fmla="val -5561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原有的减去卖出的等于剩下的。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7525" y="1271104"/>
            <a:ext cx="5949008" cy="187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45"/>
          <p:cNvSpPr txBox="1"/>
          <p:nvPr/>
        </p:nvSpPr>
        <p:spPr>
          <a:xfrm>
            <a:off x="2411760" y="2571750"/>
            <a:ext cx="79740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45"/>
          <p:cNvSpPr txBox="1">
            <a:spLocks noChangeArrowheads="1"/>
          </p:cNvSpPr>
          <p:nvPr/>
        </p:nvSpPr>
        <p:spPr bwMode="auto">
          <a:xfrm>
            <a:off x="4315431" y="2571750"/>
            <a:ext cx="4005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5"/>
          <p:cNvSpPr txBox="1"/>
          <p:nvPr/>
        </p:nvSpPr>
        <p:spPr>
          <a:xfrm>
            <a:off x="5364088" y="2571750"/>
            <a:ext cx="146946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308304" y="2643758"/>
            <a:ext cx="792088" cy="158216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2067694"/>
            <a:ext cx="662473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整十数加减整十数的计算方法：把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相加减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得几就是几十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3152894"/>
            <a:ext cx="684076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整十数加一位数的计算方法：把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几个一合起来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几十几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40932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、几十几减几十就是从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去掉几个十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得几个一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3080886"/>
            <a:ext cx="652918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几个几减几就是从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去掉几个一，得几个十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39553" y="1275606"/>
            <a:ext cx="2952327" cy="1103908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7084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能提出什么数学问题？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907704" y="2931790"/>
            <a:ext cx="26273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爸爸妈妈一共摘了多少个？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944688" y="3795886"/>
            <a:ext cx="26273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妈妈和小阳一共摘了多少个？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1408" y="885377"/>
            <a:ext cx="4399064" cy="256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4067944" y="1827560"/>
            <a:ext cx="1944216" cy="456157"/>
          </a:xfrm>
          <a:prstGeom prst="wedgeEllipseCallout">
            <a:avLst>
              <a:gd name="adj1" fmla="val -10292"/>
              <a:gd name="adj2" fmla="val 93099"/>
            </a:avLst>
          </a:prstGeom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6012160" y="1923678"/>
            <a:ext cx="1761119" cy="371811"/>
          </a:xfrm>
          <a:prstGeom prst="wedgeEllipseCallout">
            <a:avLst>
              <a:gd name="adj1" fmla="val 51056"/>
              <a:gd name="adj2" fmla="val 104951"/>
            </a:avLst>
          </a:prstGeom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7635418" y="1491630"/>
            <a:ext cx="1275670" cy="432048"/>
          </a:xfrm>
          <a:prstGeom prst="wedgeEllipseCallout">
            <a:avLst>
              <a:gd name="adj1" fmla="val -19932"/>
              <a:gd name="adj2" fmla="val 107914"/>
            </a:avLst>
          </a:prstGeom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22007" y="1059582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爸爸妈妈一共摘了多少个？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187432" y="1550480"/>
            <a:ext cx="3235624" cy="1165286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加起来就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1408183" y="1707654"/>
            <a:ext cx="2803777" cy="129346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8943" y="2654910"/>
            <a:ext cx="1104039" cy="15821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614527" y="2615831"/>
            <a:ext cx="622259" cy="159838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 autoUpdateAnimBg="0"/>
      <p:bldP spid="1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3528" y="555526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爸爸妈妈一共摘了多少个？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39752" y="1419622"/>
            <a:ext cx="3017934" cy="584775"/>
            <a:chOff x="2339752" y="1800089"/>
            <a:chExt cx="3017934" cy="584775"/>
          </a:xfrm>
        </p:grpSpPr>
        <p:sp>
          <p:nvSpPr>
            <p:cNvPr id="37" name="文本框 26"/>
            <p:cNvSpPr txBox="1"/>
            <p:nvPr/>
          </p:nvSpPr>
          <p:spPr>
            <a:xfrm>
              <a:off x="2339752" y="1800089"/>
              <a:ext cx="30179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30+40=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 flipH="1">
              <a:off x="3738593" y="1800089"/>
              <a:ext cx="677809" cy="5799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27"/>
          <p:cNvSpPr txBox="1"/>
          <p:nvPr/>
        </p:nvSpPr>
        <p:spPr>
          <a:xfrm>
            <a:off x="3810046" y="1447648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3275856" y="3429690"/>
            <a:ext cx="2088453" cy="619522"/>
          </a:xfrm>
          <a:prstGeom prst="wedgeRoundRectCallout">
            <a:avLst>
              <a:gd name="adj1" fmla="val 63746"/>
              <a:gd name="adj2" fmla="val -3333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1033383" y="2004397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374663" y="1367303"/>
              <a:ext cx="1750293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3152198" y="2325491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24128" y="2746384"/>
            <a:ext cx="622259" cy="1598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/>
      <p:bldP spid="40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7280" y="737273"/>
            <a:ext cx="4512774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爸爸妈妈一共摘了多少个？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39752" y="1419622"/>
            <a:ext cx="3017934" cy="584775"/>
            <a:chOff x="2339752" y="1800089"/>
            <a:chExt cx="3017934" cy="584775"/>
          </a:xfrm>
        </p:grpSpPr>
        <p:sp>
          <p:nvSpPr>
            <p:cNvPr id="37" name="文本框 26"/>
            <p:cNvSpPr txBox="1"/>
            <p:nvPr/>
          </p:nvSpPr>
          <p:spPr>
            <a:xfrm>
              <a:off x="2339752" y="1800089"/>
              <a:ext cx="30179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30+40=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 flipH="1">
              <a:off x="3738593" y="1800089"/>
              <a:ext cx="677809" cy="5799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27"/>
          <p:cNvSpPr txBox="1"/>
          <p:nvPr/>
        </p:nvSpPr>
        <p:spPr>
          <a:xfrm>
            <a:off x="3810046" y="1447648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123198" y="3329476"/>
            <a:ext cx="4010625" cy="754442"/>
          </a:xfrm>
          <a:prstGeom prst="wedgeRoundRectCallout">
            <a:avLst>
              <a:gd name="adj1" fmla="val 63746"/>
              <a:gd name="adj2" fmla="val -3333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，可以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573681" y="2090052"/>
            <a:ext cx="1622055" cy="1013783"/>
            <a:chOff x="1257085" y="967627"/>
            <a:chExt cx="2319247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521975" y="1347775"/>
              <a:ext cx="205435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3034061" y="2355726"/>
            <a:ext cx="3099762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76256" y="2817391"/>
            <a:ext cx="622259" cy="159838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/>
      <p:bldP spid="40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06663" y="669925"/>
            <a:ext cx="512832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爸爸妈妈一共摘了多少个？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93890" y="1347614"/>
            <a:ext cx="3017934" cy="584775"/>
            <a:chOff x="2339752" y="1800089"/>
            <a:chExt cx="3017934" cy="584775"/>
          </a:xfrm>
        </p:grpSpPr>
        <p:sp>
          <p:nvSpPr>
            <p:cNvPr id="37" name="文本框 26"/>
            <p:cNvSpPr txBox="1"/>
            <p:nvPr/>
          </p:nvSpPr>
          <p:spPr>
            <a:xfrm>
              <a:off x="2339752" y="1800089"/>
              <a:ext cx="30179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30+40=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 flipH="1">
              <a:off x="3738593" y="1800089"/>
              <a:ext cx="677809" cy="5799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27"/>
          <p:cNvSpPr txBox="1"/>
          <p:nvPr/>
        </p:nvSpPr>
        <p:spPr>
          <a:xfrm>
            <a:off x="5164184" y="137564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395536" y="1509585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413650" y="1354076"/>
              <a:ext cx="179964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1784062" y="1779662"/>
            <a:ext cx="1674584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拨珠计算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Group 4"/>
          <p:cNvGrpSpPr/>
          <p:nvPr/>
        </p:nvGrpSpPr>
        <p:grpSpPr bwMode="auto">
          <a:xfrm>
            <a:off x="4125938" y="1890545"/>
            <a:ext cx="2606302" cy="2604994"/>
            <a:chOff x="-405" y="-386"/>
            <a:chExt cx="2050" cy="1682"/>
          </a:xfrm>
        </p:grpSpPr>
        <p:sp>
          <p:nvSpPr>
            <p:cNvPr id="23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050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9" name="Line 6"/>
            <p:cNvSpPr>
              <a:spLocks noChangeShapeType="1"/>
            </p:cNvSpPr>
            <p:nvPr/>
          </p:nvSpPr>
          <p:spPr bwMode="auto">
            <a:xfrm>
              <a:off x="-155" y="-386"/>
              <a:ext cx="0" cy="13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239" y="-386"/>
              <a:ext cx="0" cy="13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 flipH="1">
              <a:off x="632" y="-386"/>
              <a:ext cx="0" cy="13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 flipH="1">
              <a:off x="1026" y="-386"/>
              <a:ext cx="26" cy="13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>
              <a:off x="1420" y="-295"/>
              <a:ext cx="0" cy="1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-334" y="971"/>
              <a:ext cx="1935" cy="29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" name="Oval 28"/>
          <p:cNvSpPr>
            <a:spLocks noChangeArrowheads="1"/>
          </p:cNvSpPr>
          <p:nvPr/>
        </p:nvSpPr>
        <p:spPr bwMode="auto">
          <a:xfrm>
            <a:off x="5831421" y="3182003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Oval 29"/>
          <p:cNvSpPr>
            <a:spLocks noChangeArrowheads="1"/>
          </p:cNvSpPr>
          <p:nvPr/>
        </p:nvSpPr>
        <p:spPr bwMode="auto">
          <a:xfrm>
            <a:off x="5831421" y="348997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6" name="Oval 30"/>
          <p:cNvSpPr>
            <a:spLocks noChangeArrowheads="1"/>
          </p:cNvSpPr>
          <p:nvPr/>
        </p:nvSpPr>
        <p:spPr bwMode="auto">
          <a:xfrm>
            <a:off x="5831421" y="3642378"/>
            <a:ext cx="228600" cy="153988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8" name="Oval 29"/>
          <p:cNvSpPr>
            <a:spLocks noChangeArrowheads="1"/>
          </p:cNvSpPr>
          <p:nvPr/>
        </p:nvSpPr>
        <p:spPr bwMode="auto">
          <a:xfrm>
            <a:off x="5831421" y="2872441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9" name="Oval 30"/>
          <p:cNvSpPr>
            <a:spLocks noChangeArrowheads="1"/>
          </p:cNvSpPr>
          <p:nvPr/>
        </p:nvSpPr>
        <p:spPr bwMode="auto">
          <a:xfrm>
            <a:off x="5831421" y="3028016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0" name="Oval 31"/>
          <p:cNvSpPr>
            <a:spLocks noChangeArrowheads="1"/>
          </p:cNvSpPr>
          <p:nvPr/>
        </p:nvSpPr>
        <p:spPr bwMode="auto">
          <a:xfrm>
            <a:off x="5831421" y="3335991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" name="Oval 29"/>
          <p:cNvSpPr>
            <a:spLocks noChangeArrowheads="1"/>
          </p:cNvSpPr>
          <p:nvPr/>
        </p:nvSpPr>
        <p:spPr bwMode="auto">
          <a:xfrm>
            <a:off x="5841554" y="3775459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/>
      <p:bldP spid="44" grpId="0" animBg="1"/>
      <p:bldP spid="35" grpId="0" animBg="1" autoUpdateAnimBg="0"/>
      <p:bldP spid="45" grpId="0" animBg="1" autoUpdateAnimBg="0"/>
      <p:bldP spid="46" grpId="0" animBg="1" autoUpdateAnimBg="0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4" y="646102"/>
            <a:ext cx="554029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妈妈和小阳一共摘了多少个？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4932040" y="1779662"/>
            <a:ext cx="2569914" cy="1165286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加起来就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7"/>
          <p:cNvSpPr>
            <a:spLocks noChangeArrowheads="1"/>
          </p:cNvSpPr>
          <p:nvPr/>
        </p:nvSpPr>
        <p:spPr bwMode="auto">
          <a:xfrm>
            <a:off x="1475656" y="1503314"/>
            <a:ext cx="2520280" cy="129346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个，小阳摘了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3636" y="2796779"/>
            <a:ext cx="1104039" cy="158216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60232" y="2829003"/>
            <a:ext cx="622259" cy="15983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49585" y="693172"/>
            <a:ext cx="554029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妈妈和小阳一共摘了多少个？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39752" y="1347614"/>
            <a:ext cx="3017934" cy="584775"/>
            <a:chOff x="2339752" y="1800089"/>
            <a:chExt cx="3017934" cy="584775"/>
          </a:xfrm>
        </p:grpSpPr>
        <p:sp>
          <p:nvSpPr>
            <p:cNvPr id="37" name="文本框 26"/>
            <p:cNvSpPr txBox="1"/>
            <p:nvPr/>
          </p:nvSpPr>
          <p:spPr>
            <a:xfrm>
              <a:off x="2339752" y="1800089"/>
              <a:ext cx="30179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30+6 =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 flipH="1">
              <a:off x="3738593" y="1800089"/>
              <a:ext cx="677809" cy="5799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27"/>
          <p:cNvSpPr txBox="1"/>
          <p:nvPr/>
        </p:nvSpPr>
        <p:spPr>
          <a:xfrm>
            <a:off x="3810046" y="137564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1763688" y="3175279"/>
            <a:ext cx="3835605" cy="548600"/>
          </a:xfrm>
          <a:prstGeom prst="wedgeRoundRectCallout">
            <a:avLst>
              <a:gd name="adj1" fmla="val 63746"/>
              <a:gd name="adj2" fmla="val -3333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816933" y="1897607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478231" y="1314037"/>
              <a:ext cx="164733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2627784" y="2139702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274445" y="2718584"/>
            <a:ext cx="792088" cy="1582166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/>
      <p:bldP spid="40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52146" y="646102"/>
            <a:ext cx="4873450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妈妈和小阳一共摘了多少个？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 bwMode="auto">
          <a:xfrm>
            <a:off x="376856" y="1405637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489711" y="1357400"/>
              <a:ext cx="1853252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5314437" y="2331768"/>
            <a:ext cx="3099762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利用数的组成计算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8"/>
          <p:cNvGrpSpPr/>
          <p:nvPr/>
        </p:nvGrpSpPr>
        <p:grpSpPr bwMode="auto">
          <a:xfrm>
            <a:off x="2268761" y="1429346"/>
            <a:ext cx="4248150" cy="585788"/>
            <a:chOff x="4943872" y="2283500"/>
            <a:chExt cx="4248472" cy="584775"/>
          </a:xfrm>
        </p:grpSpPr>
        <p:sp>
          <p:nvSpPr>
            <p:cNvPr id="23" name="椭圆 22"/>
            <p:cNvSpPr/>
            <p:nvPr/>
          </p:nvSpPr>
          <p:spPr>
            <a:xfrm>
              <a:off x="5664652" y="2370662"/>
              <a:ext cx="431833" cy="4326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43872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5"/>
            <p:cNvSpPr txBox="1">
              <a:spLocks noChangeArrowheads="1"/>
            </p:cNvSpPr>
            <p:nvPr/>
          </p:nvSpPr>
          <p:spPr bwMode="auto">
            <a:xfrm>
              <a:off x="6816080" y="2283500"/>
              <a:ext cx="237626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  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383843" y="2370662"/>
              <a:ext cx="431833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247509" y="2373832"/>
              <a:ext cx="433421" cy="4326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9"/>
          <p:cNvSpPr txBox="1"/>
          <p:nvPr/>
        </p:nvSpPr>
        <p:spPr>
          <a:xfrm>
            <a:off x="2195736" y="1429346"/>
            <a:ext cx="8651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0"/>
          <p:cNvSpPr txBox="1"/>
          <p:nvPr/>
        </p:nvSpPr>
        <p:spPr>
          <a:xfrm>
            <a:off x="2916461" y="1453159"/>
            <a:ext cx="8636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727544" y="1419622"/>
            <a:ext cx="8636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2"/>
          <p:cNvSpPr txBox="1"/>
          <p:nvPr/>
        </p:nvSpPr>
        <p:spPr>
          <a:xfrm>
            <a:off x="4497611" y="1459509"/>
            <a:ext cx="8636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AutoShape 35"/>
          <p:cNvSpPr>
            <a:spLocks noChangeArrowheads="1"/>
          </p:cNvSpPr>
          <p:nvPr/>
        </p:nvSpPr>
        <p:spPr bwMode="auto">
          <a:xfrm rot="10937448" flipV="1">
            <a:off x="2410694" y="2142401"/>
            <a:ext cx="146050" cy="550863"/>
          </a:xfrm>
          <a:prstGeom prst="downArrow">
            <a:avLst>
              <a:gd name="adj1" fmla="val 50000"/>
              <a:gd name="adj2" fmla="val 221014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AutoShape 6"/>
          <p:cNvSpPr>
            <a:spLocks noChangeArrowheads="1"/>
          </p:cNvSpPr>
          <p:nvPr/>
        </p:nvSpPr>
        <p:spPr bwMode="auto">
          <a:xfrm rot="10920000" flipV="1">
            <a:off x="3850556" y="2142401"/>
            <a:ext cx="146050" cy="554038"/>
          </a:xfrm>
          <a:prstGeom prst="downArrow">
            <a:avLst>
              <a:gd name="adj1" fmla="val 50000"/>
              <a:gd name="adj2" fmla="val 222287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 rot="10800000" vert="eaVert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8"/>
          <p:cNvSpPr txBox="1"/>
          <p:nvPr/>
        </p:nvSpPr>
        <p:spPr>
          <a:xfrm>
            <a:off x="1835696" y="3997052"/>
            <a:ext cx="1439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9"/>
          <p:cNvSpPr txBox="1"/>
          <p:nvPr/>
        </p:nvSpPr>
        <p:spPr>
          <a:xfrm>
            <a:off x="3562896" y="3939902"/>
            <a:ext cx="1439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zh-CN" altLang="en-US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475656" y="2807564"/>
            <a:ext cx="3527425" cy="10366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10"/>
          <p:cNvGrpSpPr/>
          <p:nvPr/>
        </p:nvGrpSpPr>
        <p:grpSpPr bwMode="auto">
          <a:xfrm>
            <a:off x="2123728" y="2914794"/>
            <a:ext cx="892175" cy="830262"/>
            <a:chOff x="1882" y="2568"/>
            <a:chExt cx="562" cy="523"/>
          </a:xfrm>
        </p:grpSpPr>
        <p:pic>
          <p:nvPicPr>
            <p:cNvPr id="52" name="Picture 19" descr="小棒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882" y="2568"/>
              <a:ext cx="19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19" descr="小棒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64" y="2568"/>
              <a:ext cx="19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19" descr="小棒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45" y="2568"/>
              <a:ext cx="19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" name="Group 17"/>
          <p:cNvGrpSpPr/>
          <p:nvPr/>
        </p:nvGrpSpPr>
        <p:grpSpPr bwMode="auto">
          <a:xfrm>
            <a:off x="3374678" y="3000519"/>
            <a:ext cx="1319213" cy="658812"/>
            <a:chOff x="1973" y="2478"/>
            <a:chExt cx="831" cy="415"/>
          </a:xfrm>
        </p:grpSpPr>
        <p:pic>
          <p:nvPicPr>
            <p:cNvPr id="56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429" y="2484"/>
              <a:ext cx="60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973" y="2484"/>
              <a:ext cx="6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107" y="2484"/>
              <a:ext cx="6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268" y="2484"/>
              <a:ext cx="60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744" y="2478"/>
              <a:ext cx="6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608" y="2478"/>
              <a:ext cx="6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4" grpId="0" animBg="1"/>
      <p:bldP spid="33" grpId="0"/>
      <p:bldP spid="34" grpId="0"/>
      <p:bldP spid="35" grpId="0"/>
      <p:bldP spid="45" grpId="0"/>
      <p:bldP spid="46" grpId="0" animBg="1"/>
      <p:bldP spid="47" grpId="0" animBg="1"/>
      <p:bldP spid="48" grpId="0"/>
      <p:bldP spid="49" grpId="0"/>
      <p:bldP spid="50" grpId="0" animBg="1"/>
    </p:bldLst>
  </p:timing>
</p:sld>
</file>

<file path=ppt/tags/tag1.xml><?xml version="1.0" encoding="utf-8"?>
<p:tagLst xmlns:p="http://schemas.openxmlformats.org/presentationml/2006/main">
  <p:tag name="KSO_WPP_MARK_KEY" val="af745ee1-1586-4ddf-967e-276c26bfaa6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1007</Words>
  <Application>WPS 演示</Application>
  <PresentationFormat>全屏显示(16:9)</PresentationFormat>
  <Paragraphs>294</Paragraphs>
  <Slides>18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幼圆</vt:lpstr>
      <vt:lpstr>Times New Roman</vt:lpstr>
      <vt:lpstr>楷体_GB2312</vt:lpstr>
      <vt:lpstr>新宋体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2023-01-29T09:59:30Z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53375C9A1C6E43B28416D1B0AFC1CD13</vt:lpwstr>
  </property>
  <property fmtid="{D5CDD505-2E9C-101B-9397-08002B2CF9AE}" pid="3" name="KSOProductBuildVer">
    <vt:lpwstr>2052-11.1.0.13703</vt:lpwstr>
  </property>
</Properties>
</file>