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71" r:id="rId17"/>
    <p:sldId id="272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6" autoAdjust="0"/>
    <p:restoredTop sz="99704" autoAdjust="0"/>
  </p:normalViewPr>
  <p:slideViewPr>
    <p:cSldViewPr>
      <p:cViewPr varScale="1">
        <p:scale>
          <a:sx n="154" d="100"/>
          <a:sy n="154" d="100"/>
        </p:scale>
        <p:origin x="-41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AD240E-C0F0-4639-87B9-60F87DF452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590DC-5DAF-4BFE-A736-F4C310ED07D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6"/>
          <p:cNvSpPr txBox="1"/>
          <p:nvPr userDrawn="1"/>
        </p:nvSpPr>
        <p:spPr>
          <a:xfrm>
            <a:off x="193237" y="92978"/>
            <a:ext cx="5109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以内的加减法（一） 两位数加一位数和两位数加整十数的不进位加法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2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50810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3853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42590" y="2457842"/>
            <a:ext cx="1222129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课时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14876" y="555526"/>
            <a:ext cx="3477555" cy="177741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绿色行动</a:t>
            </a:r>
            <a:endParaRPr lang="en-US" altLang="zh-CN" sz="5400" b="1" dirty="0" smtClean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——100</a:t>
            </a:r>
            <a:r>
              <a:rPr lang="zh-CN" altLang="en-US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以内的加减法（一）</a:t>
            </a:r>
            <a:endParaRPr lang="zh-CN" altLang="en-US" sz="20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1981985" y="929512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903780" y="627534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利用计数器计算。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310925" y="1340701"/>
            <a:ext cx="1944216" cy="2087197"/>
            <a:chOff x="3279543" y="1155369"/>
            <a:chExt cx="1944216" cy="2087197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4263671" y="1332046"/>
              <a:ext cx="7863" cy="15673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6" name="组合 25"/>
            <p:cNvGrpSpPr/>
            <p:nvPr/>
          </p:nvGrpSpPr>
          <p:grpSpPr>
            <a:xfrm>
              <a:off x="3279543" y="1155369"/>
              <a:ext cx="1944216" cy="2087197"/>
              <a:chOff x="3089420" y="1524950"/>
              <a:chExt cx="1944216" cy="208719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3089420" y="1524950"/>
                <a:ext cx="1944216" cy="2087197"/>
                <a:chOff x="3089420" y="1524950"/>
                <a:chExt cx="1944216" cy="2087197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3089420" y="3259545"/>
                  <a:ext cx="1944216" cy="352602"/>
                  <a:chOff x="2987824" y="3083244"/>
                  <a:chExt cx="1944216" cy="352602"/>
                </a:xfrm>
              </p:grpSpPr>
              <p:sp>
                <p:nvSpPr>
                  <p:cNvPr id="2" name="矩形 1"/>
                  <p:cNvSpPr/>
                  <p:nvPr/>
                </p:nvSpPr>
                <p:spPr>
                  <a:xfrm>
                    <a:off x="2987824" y="3083244"/>
                    <a:ext cx="648072" cy="352602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sz="20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百</a:t>
                    </a:r>
                    <a:endParaRPr lang="zh-CN" altLang="en-US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23" name="矩形 22"/>
                  <p:cNvSpPr/>
                  <p:nvPr/>
                </p:nvSpPr>
                <p:spPr>
                  <a:xfrm>
                    <a:off x="3635896" y="3083244"/>
                    <a:ext cx="648072" cy="352602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sz="20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十</a:t>
                    </a:r>
                    <a:endParaRPr lang="zh-CN" altLang="en-US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24" name="矩形 23"/>
                  <p:cNvSpPr/>
                  <p:nvPr/>
                </p:nvSpPr>
                <p:spPr>
                  <a:xfrm>
                    <a:off x="4283968" y="3083244"/>
                    <a:ext cx="648072" cy="352602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cxnSp>
              <p:nvCxnSpPr>
                <p:cNvPr id="29" name="直接连接符 28"/>
                <p:cNvCxnSpPr/>
                <p:nvPr/>
              </p:nvCxnSpPr>
              <p:spPr>
                <a:xfrm flipV="1">
                  <a:off x="4709600" y="1635646"/>
                  <a:ext cx="13015" cy="162390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grpSp>
              <p:nvGrpSpPr>
                <p:cNvPr id="19" name="组合 18"/>
                <p:cNvGrpSpPr/>
                <p:nvPr/>
              </p:nvGrpSpPr>
              <p:grpSpPr>
                <a:xfrm>
                  <a:off x="3413456" y="1524950"/>
                  <a:ext cx="763947" cy="1734595"/>
                  <a:chOff x="3413456" y="1524950"/>
                  <a:chExt cx="763947" cy="1734595"/>
                </a:xfrm>
              </p:grpSpPr>
              <p:cxnSp>
                <p:nvCxnSpPr>
                  <p:cNvPr id="14" name="直接连接符 13"/>
                  <p:cNvCxnSpPr>
                    <a:stCxn id="2" idx="0"/>
                  </p:cNvCxnSpPr>
                  <p:nvPr/>
                </p:nvCxnSpPr>
                <p:spPr>
                  <a:xfrm flipV="1">
                    <a:off x="3413456" y="1524950"/>
                    <a:ext cx="0" cy="173459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5" name="椭圆 14"/>
                  <p:cNvSpPr/>
                  <p:nvPr/>
                </p:nvSpPr>
                <p:spPr>
                  <a:xfrm>
                    <a:off x="3953516" y="3083243"/>
                    <a:ext cx="216024" cy="176301"/>
                  </a:xfrm>
                  <a:prstGeom prst="ellipse">
                    <a:avLst/>
                  </a:prstGeom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" name="椭圆 30"/>
                  <p:cNvSpPr/>
                  <p:nvPr/>
                </p:nvSpPr>
                <p:spPr>
                  <a:xfrm>
                    <a:off x="3961379" y="2906942"/>
                    <a:ext cx="216024" cy="176301"/>
                  </a:xfrm>
                  <a:prstGeom prst="ellipse">
                    <a:avLst/>
                  </a:prstGeom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37" name="椭圆 36"/>
              <p:cNvSpPr/>
              <p:nvPr/>
            </p:nvSpPr>
            <p:spPr>
              <a:xfrm>
                <a:off x="4601588" y="3083244"/>
                <a:ext cx="216024" cy="176301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4609451" y="2906943"/>
                <a:ext cx="216024" cy="176301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606740" y="2730715"/>
                <a:ext cx="216024" cy="176301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4614603" y="2554414"/>
                <a:ext cx="216024" cy="176301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4598877" y="2381991"/>
                <a:ext cx="216024" cy="176301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606740" y="2205690"/>
                <a:ext cx="216024" cy="176301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194904" y="2207998"/>
            <a:ext cx="231750" cy="518483"/>
            <a:chOff x="4598877" y="1679945"/>
            <a:chExt cx="231750" cy="518483"/>
          </a:xfrm>
        </p:grpSpPr>
        <p:sp>
          <p:nvSpPr>
            <p:cNvPr id="44" name="椭圆 43"/>
            <p:cNvSpPr/>
            <p:nvPr/>
          </p:nvSpPr>
          <p:spPr>
            <a:xfrm>
              <a:off x="4598877" y="2022127"/>
              <a:ext cx="216024" cy="176301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606740" y="1845826"/>
              <a:ext cx="216024" cy="176301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614603" y="1679945"/>
              <a:ext cx="216024" cy="176301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67544" y="2263347"/>
            <a:ext cx="2880320" cy="523220"/>
            <a:chOff x="2784563" y="1202857"/>
            <a:chExt cx="2880320" cy="523220"/>
          </a:xfrm>
        </p:grpSpPr>
        <p:sp>
          <p:nvSpPr>
            <p:cNvPr id="72" name="矩形 71"/>
            <p:cNvSpPr/>
            <p:nvPr/>
          </p:nvSpPr>
          <p:spPr>
            <a:xfrm>
              <a:off x="4119061" y="1258507"/>
              <a:ext cx="432048" cy="38965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784563" y="1202857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26+30=    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（棵）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763688" y="2211710"/>
            <a:ext cx="684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67158" y="3427898"/>
            <a:ext cx="1917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2  6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39952" y="3416682"/>
            <a:ext cx="1578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5  6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3" grpId="0"/>
      <p:bldP spid="3" grpId="1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375512" y="934353"/>
            <a:ext cx="70739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大象和小象一共搬了多少根木头？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454410" y="1563638"/>
            <a:ext cx="4596299" cy="2179874"/>
            <a:chOff x="3583829" y="2305317"/>
            <a:chExt cx="4092243" cy="1991760"/>
          </a:xfrm>
        </p:grpSpPr>
        <p:grpSp>
          <p:nvGrpSpPr>
            <p:cNvPr id="13" name="组合 12"/>
            <p:cNvGrpSpPr/>
            <p:nvPr/>
          </p:nvGrpSpPr>
          <p:grpSpPr>
            <a:xfrm>
              <a:off x="3583829" y="2844154"/>
              <a:ext cx="4092243" cy="1452923"/>
              <a:chOff x="3583829" y="2844154"/>
              <a:chExt cx="4092243" cy="1452923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3583829" y="3170610"/>
                <a:ext cx="3798350" cy="1126467"/>
                <a:chOff x="1620920" y="2276157"/>
                <a:chExt cx="3798350" cy="1126467"/>
              </a:xfrm>
            </p:grpSpPr>
            <p:pic>
              <p:nvPicPr>
                <p:cNvPr id="3074" name="Picture 2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620920" y="2276157"/>
                  <a:ext cx="1447800" cy="10477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75" name="Picture 3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533445" y="2689097"/>
                  <a:ext cx="885825" cy="5810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76" name="Picture 4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3047016" y="2516799"/>
                  <a:ext cx="1581150" cy="8858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10" name="椭圆形标注 9"/>
              <p:cNvSpPr/>
              <p:nvPr/>
            </p:nvSpPr>
            <p:spPr>
              <a:xfrm>
                <a:off x="6019888" y="2844154"/>
                <a:ext cx="1656184" cy="651760"/>
              </a:xfrm>
              <a:prstGeom prst="wedgeEllipseCallout">
                <a:avLst>
                  <a:gd name="adj1" fmla="val -16555"/>
                  <a:gd name="adj2" fmla="val 71750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effectLst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我搬了</a:t>
                </a:r>
                <a:r>
                  <a:rPr lang="en-US" altLang="zh-CN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根木头。</a:t>
                </a:r>
                <a:endPara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" name="椭圆形标注 6"/>
            <p:cNvSpPr/>
            <p:nvPr/>
          </p:nvSpPr>
          <p:spPr>
            <a:xfrm>
              <a:off x="4015877" y="2305317"/>
              <a:ext cx="1728192" cy="864120"/>
            </a:xfrm>
            <a:prstGeom prst="wedgeEllipseCallout">
              <a:avLst>
                <a:gd name="adj1" fmla="val 3720"/>
                <a:gd name="adj2" fmla="val 77353"/>
              </a:avLst>
            </a:prstGeom>
            <a:solidFill>
              <a:schemeClr val="accent6">
                <a:lumMod val="20000"/>
                <a:lumOff val="80000"/>
              </a:schemeClr>
            </a:solidFill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我搬了</a:t>
              </a:r>
              <a:r>
                <a:rPr lang="en-US" altLang="zh-CN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34</a:t>
              </a:r>
              <a:r>
                <a:rPr lang="zh-CN" altLang="en-US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根木头。</a:t>
              </a:r>
              <a:endPara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10908" y="3867804"/>
            <a:ext cx="3221332" cy="496988"/>
            <a:chOff x="4309550" y="3694942"/>
            <a:chExt cx="3221332" cy="496988"/>
          </a:xfrm>
        </p:grpSpPr>
        <p:sp>
          <p:nvSpPr>
            <p:cNvPr id="15" name="矩形 14"/>
            <p:cNvSpPr/>
            <p:nvPr/>
          </p:nvSpPr>
          <p:spPr>
            <a:xfrm>
              <a:off x="4309550" y="3775324"/>
              <a:ext cx="396045" cy="38060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16" name="椭圆 15"/>
            <p:cNvSpPr/>
            <p:nvPr/>
          </p:nvSpPr>
          <p:spPr>
            <a:xfrm>
              <a:off x="4761601" y="3739320"/>
              <a:ext cx="484893" cy="45261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43" name="矩形 42"/>
            <p:cNvSpPr/>
            <p:nvPr/>
          </p:nvSpPr>
          <p:spPr>
            <a:xfrm>
              <a:off x="5290918" y="3737423"/>
              <a:ext cx="396045" cy="38060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85994" y="3694942"/>
              <a:ext cx="3355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021636" y="3739320"/>
              <a:ext cx="396045" cy="38060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50762" y="3694942"/>
              <a:ext cx="10801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（根）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410648" y="3910285"/>
            <a:ext cx="631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041831" y="3905136"/>
            <a:ext cx="52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492276" y="3884255"/>
            <a:ext cx="52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241557" y="3884255"/>
            <a:ext cx="52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7544" y="1851670"/>
            <a:ext cx="2090413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要求大象和小象一共搬了多少根木头，用加法计算。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9" grpId="0"/>
      <p:bldP spid="50" grpId="0"/>
      <p:bldP spid="51" grpId="0"/>
      <p:bldP spid="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"/>
          <p:cNvSpPr>
            <a:spLocks noChangeArrowheads="1"/>
          </p:cNvSpPr>
          <p:nvPr/>
        </p:nvSpPr>
        <p:spPr bwMode="auto">
          <a:xfrm>
            <a:off x="611560" y="1040418"/>
            <a:ext cx="70739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8203" y="1460773"/>
            <a:ext cx="13818893" cy="2522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5+30=      72+6=      45+3=      87+10=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35+2=      66+3=      4+54=      40+50=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53+40=     51+20=     5+21=      60+11=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35166" y="1779662"/>
            <a:ext cx="1256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35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531761" y="1760498"/>
            <a:ext cx="1256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78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475977" y="1764939"/>
            <a:ext cx="1256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48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636217" y="1707654"/>
            <a:ext cx="1256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97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587545" y="2643758"/>
            <a:ext cx="1256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37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531761" y="2571750"/>
            <a:ext cx="1256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69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475977" y="2571750"/>
            <a:ext cx="1256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58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636217" y="2624594"/>
            <a:ext cx="1256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90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731561" y="3435846"/>
            <a:ext cx="1256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93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675777" y="3488690"/>
            <a:ext cx="1256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71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508104" y="3488690"/>
            <a:ext cx="1256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26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668344" y="3488690"/>
            <a:ext cx="1256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71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7" grpId="0"/>
      <p:bldP spid="48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2" grpId="0"/>
      <p:bldP spid="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15" name="组合 4114"/>
          <p:cNvGrpSpPr/>
          <p:nvPr/>
        </p:nvGrpSpPr>
        <p:grpSpPr>
          <a:xfrm>
            <a:off x="2051720" y="1491630"/>
            <a:ext cx="3627741" cy="1967437"/>
            <a:chOff x="2383188" y="1622292"/>
            <a:chExt cx="3627741" cy="1967437"/>
          </a:xfrm>
        </p:grpSpPr>
        <p:grpSp>
          <p:nvGrpSpPr>
            <p:cNvPr id="4114" name="组合 4113"/>
            <p:cNvGrpSpPr/>
            <p:nvPr/>
          </p:nvGrpSpPr>
          <p:grpSpPr>
            <a:xfrm>
              <a:off x="4981051" y="2670427"/>
              <a:ext cx="1029878" cy="919302"/>
              <a:chOff x="5045178" y="2658502"/>
              <a:chExt cx="1029878" cy="919302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5141572" y="2737471"/>
                <a:ext cx="747186" cy="747413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82" name="矩形 81"/>
              <p:cNvSpPr/>
              <p:nvPr/>
            </p:nvSpPr>
            <p:spPr>
              <a:xfrm rot="2650542">
                <a:off x="5251265" y="2838669"/>
                <a:ext cx="523807" cy="544891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5618031" y="2658502"/>
                <a:ext cx="4570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5045178" y="3208472"/>
                <a:ext cx="4570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20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5543659" y="3178744"/>
                <a:ext cx="4570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5314220" y="2941837"/>
                <a:ext cx="4570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37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112" name="组合 4111"/>
            <p:cNvGrpSpPr/>
            <p:nvPr/>
          </p:nvGrpSpPr>
          <p:grpSpPr>
            <a:xfrm>
              <a:off x="5045178" y="1622292"/>
              <a:ext cx="887913" cy="801380"/>
              <a:chOff x="5039849" y="1670546"/>
              <a:chExt cx="887913" cy="801380"/>
            </a:xfrm>
          </p:grpSpPr>
          <p:sp>
            <p:nvSpPr>
              <p:cNvPr id="58" name="流程图: 联系 57"/>
              <p:cNvSpPr/>
              <p:nvPr/>
            </p:nvSpPr>
            <p:spPr>
              <a:xfrm>
                <a:off x="5065987" y="1670546"/>
                <a:ext cx="861775" cy="792088"/>
              </a:xfrm>
              <a:prstGeom prst="flowChartConnector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 dirty="0"/>
              </a:p>
            </p:txBody>
          </p:sp>
          <p:cxnSp>
            <p:nvCxnSpPr>
              <p:cNvPr id="59" name="直接连接符 58"/>
              <p:cNvCxnSpPr>
                <a:stCxn id="58" idx="3"/>
              </p:cNvCxnSpPr>
              <p:nvPr/>
            </p:nvCxnSpPr>
            <p:spPr>
              <a:xfrm flipV="1">
                <a:off x="5192191" y="2066590"/>
                <a:ext cx="304683" cy="28004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>
                <a:endCxn id="58" idx="5"/>
              </p:cNvCxnSpPr>
              <p:nvPr/>
            </p:nvCxnSpPr>
            <p:spPr>
              <a:xfrm>
                <a:off x="5496874" y="2066590"/>
                <a:ext cx="304684" cy="28004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1" name="TextBox 60"/>
              <p:cNvSpPr txBox="1"/>
              <p:nvPr/>
            </p:nvSpPr>
            <p:spPr>
              <a:xfrm>
                <a:off x="5039849" y="1770592"/>
                <a:ext cx="4570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60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5258179" y="2102594"/>
                <a:ext cx="4570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 flipV="1">
                <a:off x="5496874" y="1670546"/>
                <a:ext cx="1" cy="39604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109" name="组合 4108"/>
            <p:cNvGrpSpPr/>
            <p:nvPr/>
          </p:nvGrpSpPr>
          <p:grpSpPr>
            <a:xfrm>
              <a:off x="2383188" y="1643580"/>
              <a:ext cx="2313690" cy="1934224"/>
              <a:chOff x="2383188" y="1643580"/>
              <a:chExt cx="2313690" cy="1934224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2383188" y="1643580"/>
                <a:ext cx="914050" cy="905397"/>
                <a:chOff x="1125514" y="1442823"/>
                <a:chExt cx="914050" cy="905397"/>
              </a:xfrm>
            </p:grpSpPr>
            <p:grpSp>
              <p:nvGrpSpPr>
                <p:cNvPr id="23" name="组合 22"/>
                <p:cNvGrpSpPr/>
                <p:nvPr/>
              </p:nvGrpSpPr>
              <p:grpSpPr>
                <a:xfrm>
                  <a:off x="1125514" y="1442823"/>
                  <a:ext cx="914050" cy="905397"/>
                  <a:chOff x="1099376" y="1311610"/>
                  <a:chExt cx="914050" cy="905397"/>
                </a:xfrm>
              </p:grpSpPr>
              <p:grpSp>
                <p:nvGrpSpPr>
                  <p:cNvPr id="18" name="组合 17"/>
                  <p:cNvGrpSpPr/>
                  <p:nvPr/>
                </p:nvGrpSpPr>
                <p:grpSpPr>
                  <a:xfrm>
                    <a:off x="1099376" y="1311610"/>
                    <a:ext cx="914050" cy="792088"/>
                    <a:chOff x="1251717" y="1707654"/>
                    <a:chExt cx="914050" cy="792088"/>
                  </a:xfrm>
                </p:grpSpPr>
                <p:sp>
                  <p:nvSpPr>
                    <p:cNvPr id="3" name="流程图: 联系 2"/>
                    <p:cNvSpPr/>
                    <p:nvPr/>
                  </p:nvSpPr>
                  <p:spPr>
                    <a:xfrm>
                      <a:off x="1277855" y="1707654"/>
                      <a:ext cx="861775" cy="792088"/>
                    </a:xfrm>
                    <a:prstGeom prst="flowChartConnector">
                      <a:avLst/>
                    </a:prstGeom>
                  </p:spPr>
                  <p:style>
                    <a:lnRef idx="2">
                      <a:schemeClr val="accent6">
                        <a:shade val="50000"/>
                      </a:schemeClr>
                    </a:lnRef>
                    <a:fillRef idx="1">
                      <a:schemeClr val="accent6"/>
                    </a:fillRef>
                    <a:effectRef idx="0">
                      <a:schemeClr val="accent6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2000" b="1" dirty="0"/>
                    </a:p>
                  </p:txBody>
                </p:sp>
                <p:cxnSp>
                  <p:nvCxnSpPr>
                    <p:cNvPr id="6" name="直接连接符 5"/>
                    <p:cNvCxnSpPr>
                      <a:stCxn id="3" idx="3"/>
                    </p:cNvCxnSpPr>
                    <p:nvPr/>
                  </p:nvCxnSpPr>
                  <p:spPr>
                    <a:xfrm flipV="1">
                      <a:off x="1404059" y="2103698"/>
                      <a:ext cx="304683" cy="280045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" name="直接连接符 11"/>
                    <p:cNvCxnSpPr>
                      <a:endCxn id="3" idx="5"/>
                    </p:cNvCxnSpPr>
                    <p:nvPr/>
                  </p:nvCxnSpPr>
                  <p:spPr>
                    <a:xfrm>
                      <a:off x="1708742" y="2103698"/>
                      <a:ext cx="304684" cy="280045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4" name="TextBox 33"/>
                    <p:cNvSpPr txBox="1"/>
                    <p:nvPr/>
                  </p:nvSpPr>
                  <p:spPr>
                    <a:xfrm>
                      <a:off x="1251717" y="1807700"/>
                      <a:ext cx="457025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38</a:t>
                      </a:r>
                      <a:endParaRPr lang="zh-CN" altLang="en-US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35" name="TextBox 34"/>
                    <p:cNvSpPr txBox="1"/>
                    <p:nvPr/>
                  </p:nvSpPr>
                  <p:spPr>
                    <a:xfrm>
                      <a:off x="1708742" y="1807700"/>
                      <a:ext cx="457025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31</a:t>
                      </a:r>
                      <a:endParaRPr lang="zh-CN" altLang="en-US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sp>
                <p:nvSpPr>
                  <p:cNvPr id="38" name="TextBox 37"/>
                  <p:cNvSpPr txBox="1"/>
                  <p:nvPr/>
                </p:nvSpPr>
                <p:spPr>
                  <a:xfrm>
                    <a:off x="1395518" y="1847675"/>
                    <a:ext cx="36939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7</a:t>
                    </a:r>
                    <a:endParaRPr lang="zh-CN" altLang="en-US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cxnSp>
              <p:nvCxnSpPr>
                <p:cNvPr id="25" name="直接连接符 24"/>
                <p:cNvCxnSpPr>
                  <a:endCxn id="3" idx="0"/>
                </p:cNvCxnSpPr>
                <p:nvPr/>
              </p:nvCxnSpPr>
              <p:spPr>
                <a:xfrm flipV="1">
                  <a:off x="1582539" y="1442823"/>
                  <a:ext cx="1" cy="41652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组合 28"/>
              <p:cNvGrpSpPr/>
              <p:nvPr/>
            </p:nvGrpSpPr>
            <p:grpSpPr>
              <a:xfrm>
                <a:off x="3640862" y="1664061"/>
                <a:ext cx="914050" cy="840483"/>
                <a:chOff x="2383188" y="1463304"/>
                <a:chExt cx="914050" cy="840483"/>
              </a:xfrm>
            </p:grpSpPr>
            <p:grpSp>
              <p:nvGrpSpPr>
                <p:cNvPr id="40" name="组合 39"/>
                <p:cNvGrpSpPr/>
                <p:nvPr/>
              </p:nvGrpSpPr>
              <p:grpSpPr>
                <a:xfrm>
                  <a:off x="2383188" y="1463304"/>
                  <a:ext cx="914050" cy="840483"/>
                  <a:chOff x="1099376" y="1311610"/>
                  <a:chExt cx="914050" cy="840483"/>
                </a:xfrm>
              </p:grpSpPr>
              <p:grpSp>
                <p:nvGrpSpPr>
                  <p:cNvPr id="41" name="组合 40"/>
                  <p:cNvGrpSpPr/>
                  <p:nvPr/>
                </p:nvGrpSpPr>
                <p:grpSpPr>
                  <a:xfrm>
                    <a:off x="1099376" y="1311610"/>
                    <a:ext cx="914050" cy="792088"/>
                    <a:chOff x="1251717" y="1707654"/>
                    <a:chExt cx="914050" cy="792088"/>
                  </a:xfrm>
                </p:grpSpPr>
                <p:sp>
                  <p:nvSpPr>
                    <p:cNvPr id="43" name="流程图: 联系 42"/>
                    <p:cNvSpPr/>
                    <p:nvPr/>
                  </p:nvSpPr>
                  <p:spPr>
                    <a:xfrm>
                      <a:off x="1277855" y="1707654"/>
                      <a:ext cx="861775" cy="792088"/>
                    </a:xfrm>
                    <a:prstGeom prst="flowChartConnector">
                      <a:avLst/>
                    </a:prstGeom>
                  </p:spPr>
                  <p:style>
                    <a:lnRef idx="2">
                      <a:schemeClr val="accent6">
                        <a:shade val="50000"/>
                      </a:schemeClr>
                    </a:lnRef>
                    <a:fillRef idx="1">
                      <a:schemeClr val="accent6"/>
                    </a:fillRef>
                    <a:effectRef idx="0">
                      <a:schemeClr val="accent6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2000" b="1" dirty="0"/>
                    </a:p>
                  </p:txBody>
                </p:sp>
                <p:cxnSp>
                  <p:nvCxnSpPr>
                    <p:cNvPr id="44" name="直接连接符 43"/>
                    <p:cNvCxnSpPr>
                      <a:stCxn id="43" idx="3"/>
                    </p:cNvCxnSpPr>
                    <p:nvPr/>
                  </p:nvCxnSpPr>
                  <p:spPr>
                    <a:xfrm flipV="1">
                      <a:off x="1404059" y="2103698"/>
                      <a:ext cx="304683" cy="280045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" name="直接连接符 44"/>
                    <p:cNvCxnSpPr>
                      <a:endCxn id="43" idx="5"/>
                    </p:cNvCxnSpPr>
                    <p:nvPr/>
                  </p:nvCxnSpPr>
                  <p:spPr>
                    <a:xfrm>
                      <a:off x="1708742" y="2103698"/>
                      <a:ext cx="304684" cy="280045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6" name="TextBox 45"/>
                    <p:cNvSpPr txBox="1"/>
                    <p:nvPr/>
                  </p:nvSpPr>
                  <p:spPr>
                    <a:xfrm>
                      <a:off x="1251717" y="1807700"/>
                      <a:ext cx="457025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65</a:t>
                      </a:r>
                      <a:endParaRPr lang="zh-CN" altLang="en-US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47" name="TextBox 46"/>
                    <p:cNvSpPr txBox="1"/>
                    <p:nvPr/>
                  </p:nvSpPr>
                  <p:spPr>
                    <a:xfrm>
                      <a:off x="1708742" y="1807700"/>
                      <a:ext cx="457025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sp>
                <p:nvSpPr>
                  <p:cNvPr id="42" name="TextBox 41"/>
                  <p:cNvSpPr txBox="1"/>
                  <p:nvPr/>
                </p:nvSpPr>
                <p:spPr>
                  <a:xfrm>
                    <a:off x="1395517" y="1782761"/>
                    <a:ext cx="45702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45</a:t>
                    </a:r>
                    <a:endParaRPr lang="zh-CN" altLang="en-US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cxnSp>
              <p:nvCxnSpPr>
                <p:cNvPr id="28" name="直接连接符 27"/>
                <p:cNvCxnSpPr>
                  <a:endCxn id="43" idx="0"/>
                </p:cNvCxnSpPr>
                <p:nvPr/>
              </p:nvCxnSpPr>
              <p:spPr>
                <a:xfrm flipV="1">
                  <a:off x="2840213" y="1463304"/>
                  <a:ext cx="1" cy="396044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组合 47"/>
              <p:cNvGrpSpPr/>
              <p:nvPr/>
            </p:nvGrpSpPr>
            <p:grpSpPr>
              <a:xfrm>
                <a:off x="2383189" y="2628491"/>
                <a:ext cx="1029878" cy="945396"/>
                <a:chOff x="1125515" y="2427734"/>
                <a:chExt cx="1029878" cy="945396"/>
              </a:xfrm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1221909" y="2532797"/>
                  <a:ext cx="747186" cy="747413"/>
                </a:xfrm>
                <a:prstGeom prst="rect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 rot="2650542">
                  <a:off x="1331602" y="2633995"/>
                  <a:ext cx="523807" cy="544891"/>
                </a:xfrm>
                <a:prstGeom prst="rect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66" name="TextBox 65"/>
                <p:cNvSpPr txBox="1"/>
                <p:nvPr/>
              </p:nvSpPr>
              <p:spPr>
                <a:xfrm>
                  <a:off x="1151652" y="2427734"/>
                  <a:ext cx="4570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r>
                    <a:rPr lang="en-US" altLang="zh-CN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8</a:t>
                  </a:r>
                  <a:endPara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7" name="TextBox 66"/>
                <p:cNvSpPr txBox="1"/>
                <p:nvPr/>
              </p:nvSpPr>
              <p:spPr>
                <a:xfrm>
                  <a:off x="1698368" y="2453828"/>
                  <a:ext cx="4570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8" name="TextBox 67"/>
                <p:cNvSpPr txBox="1"/>
                <p:nvPr/>
              </p:nvSpPr>
              <p:spPr>
                <a:xfrm>
                  <a:off x="1125515" y="3003798"/>
                  <a:ext cx="4570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40</a:t>
                  </a:r>
                  <a:endPara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9" name="TextBox 68"/>
                <p:cNvSpPr txBox="1"/>
                <p:nvPr/>
              </p:nvSpPr>
              <p:spPr>
                <a:xfrm>
                  <a:off x="1629570" y="2996419"/>
                  <a:ext cx="4570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30</a:t>
                  </a:r>
                  <a:endPara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0" name="TextBox 69"/>
                <p:cNvSpPr txBox="1"/>
                <p:nvPr/>
              </p:nvSpPr>
              <p:spPr>
                <a:xfrm>
                  <a:off x="1394557" y="2737163"/>
                  <a:ext cx="4570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99</a:t>
                  </a:r>
                  <a:endPara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72" name="组合 71"/>
              <p:cNvGrpSpPr/>
              <p:nvPr/>
            </p:nvGrpSpPr>
            <p:grpSpPr>
              <a:xfrm>
                <a:off x="3667000" y="2632408"/>
                <a:ext cx="1029878" cy="945396"/>
                <a:chOff x="1125515" y="2427734"/>
                <a:chExt cx="1029878" cy="945396"/>
              </a:xfrm>
            </p:grpSpPr>
            <p:sp>
              <p:nvSpPr>
                <p:cNvPr id="73" name="矩形 72"/>
                <p:cNvSpPr/>
                <p:nvPr/>
              </p:nvSpPr>
              <p:spPr>
                <a:xfrm>
                  <a:off x="1221909" y="2532797"/>
                  <a:ext cx="747186" cy="747413"/>
                </a:xfrm>
                <a:prstGeom prst="rect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74" name="矩形 73"/>
                <p:cNvSpPr/>
                <p:nvPr/>
              </p:nvSpPr>
              <p:spPr>
                <a:xfrm rot="2650542">
                  <a:off x="1331602" y="2633995"/>
                  <a:ext cx="523807" cy="544891"/>
                </a:xfrm>
                <a:prstGeom prst="rect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75" name="TextBox 74"/>
                <p:cNvSpPr txBox="1"/>
                <p:nvPr/>
              </p:nvSpPr>
              <p:spPr>
                <a:xfrm>
                  <a:off x="1151652" y="2427734"/>
                  <a:ext cx="4570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14</a:t>
                  </a:r>
                  <a:endPara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6" name="TextBox 75"/>
                <p:cNvSpPr txBox="1"/>
                <p:nvPr/>
              </p:nvSpPr>
              <p:spPr>
                <a:xfrm>
                  <a:off x="1698368" y="2453828"/>
                  <a:ext cx="4570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</a:t>
                  </a:r>
                  <a:endPara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7" name="TextBox 76"/>
                <p:cNvSpPr txBox="1"/>
                <p:nvPr/>
              </p:nvSpPr>
              <p:spPr>
                <a:xfrm>
                  <a:off x="1125515" y="3003798"/>
                  <a:ext cx="4570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r>
                    <a:rPr lang="en-US" altLang="zh-CN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0</a:t>
                  </a:r>
                  <a:endPara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8" name="TextBox 77"/>
                <p:cNvSpPr txBox="1"/>
                <p:nvPr/>
              </p:nvSpPr>
              <p:spPr>
                <a:xfrm>
                  <a:off x="1641903" y="2974070"/>
                  <a:ext cx="4570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r>
                    <a:rPr lang="en-US" altLang="zh-CN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0</a:t>
                  </a:r>
                  <a:endPara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9" name="TextBox 78"/>
                <p:cNvSpPr txBox="1"/>
                <p:nvPr/>
              </p:nvSpPr>
              <p:spPr>
                <a:xfrm>
                  <a:off x="1394557" y="2737163"/>
                  <a:ext cx="4570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68</a:t>
                  </a:r>
                  <a:endPara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62" name="TextBox 61"/>
          <p:cNvSpPr txBox="1"/>
          <p:nvPr/>
        </p:nvSpPr>
        <p:spPr>
          <a:xfrm>
            <a:off x="5144598" y="1599478"/>
            <a:ext cx="457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687573" y="2554879"/>
            <a:ext cx="457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椭圆形标注 51"/>
          <p:cNvSpPr/>
          <p:nvPr/>
        </p:nvSpPr>
        <p:spPr>
          <a:xfrm>
            <a:off x="6087483" y="1131590"/>
            <a:ext cx="1868893" cy="781313"/>
          </a:xfrm>
          <a:prstGeom prst="wedgeEllipseCallout">
            <a:avLst>
              <a:gd name="adj1" fmla="val -71203"/>
              <a:gd name="adj2" fmla="val 4262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就是计算：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60-10=50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4" name="圆角矩形标注 4103"/>
          <p:cNvSpPr/>
          <p:nvPr/>
        </p:nvSpPr>
        <p:spPr>
          <a:xfrm>
            <a:off x="2324664" y="3723878"/>
            <a:ext cx="5127656" cy="735143"/>
          </a:xfrm>
          <a:prstGeom prst="wedgeRoundRectCallout">
            <a:avLst>
              <a:gd name="adj1" fmla="val -12827"/>
              <a:gd name="adj2" fmla="val 50527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观察发现中间数是周围各数的和。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6" name="椭圆形标注 4105"/>
          <p:cNvSpPr/>
          <p:nvPr/>
        </p:nvSpPr>
        <p:spPr>
          <a:xfrm>
            <a:off x="6372200" y="2135212"/>
            <a:ext cx="2160240" cy="692863"/>
          </a:xfrm>
          <a:prstGeom prst="wedgeEllipseCallout">
            <a:avLst>
              <a:gd name="adj1" fmla="val -118239"/>
              <a:gd name="adj2" fmla="val 35279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就是计算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77-2-20-10=5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555526"/>
            <a:ext cx="30417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按规律填一填。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8" name="图片 8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83" grpId="0"/>
      <p:bldP spid="52" grpId="0" animBg="1"/>
      <p:bldP spid="4104" grpId="0" animBg="1"/>
      <p:bldP spid="410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7219" y="1995686"/>
            <a:ext cx="7173173" cy="20697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位数加一位数（不进位）的口算方法：先把两位数个位上的数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与一位数相加，再加整十数。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位数加整十数的口算方法：把两位数分成整十数和一位数，先用整十数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加整十数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，再用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所得的结果加一位数。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365959" y="1635646"/>
            <a:ext cx="2909897" cy="864096"/>
            <a:chOff x="539552" y="1635646"/>
            <a:chExt cx="2909897" cy="864096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635646"/>
              <a:ext cx="2909897" cy="864096"/>
            </a:xfrm>
            <a:prstGeom prst="cloudCallout">
              <a:avLst>
                <a:gd name="adj1" fmla="val -12538"/>
                <a:gd name="adj2" fmla="val 59313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477849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什么图形啊？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979712" y="3795886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你能提出什么问题呢？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87905" y="903396"/>
            <a:ext cx="4892644" cy="2876744"/>
            <a:chOff x="3961631" y="964520"/>
            <a:chExt cx="4892644" cy="287674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961631" y="964520"/>
              <a:ext cx="4892644" cy="28767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7" name="组合 6"/>
            <p:cNvGrpSpPr/>
            <p:nvPr/>
          </p:nvGrpSpPr>
          <p:grpSpPr>
            <a:xfrm>
              <a:off x="4860032" y="1027926"/>
              <a:ext cx="3240360" cy="1855968"/>
              <a:chOff x="4860032" y="1027926"/>
              <a:chExt cx="3240360" cy="1855968"/>
            </a:xfrm>
          </p:grpSpPr>
          <p:sp>
            <p:nvSpPr>
              <p:cNvPr id="5" name="椭圆形标注 4"/>
              <p:cNvSpPr/>
              <p:nvPr/>
            </p:nvSpPr>
            <p:spPr>
              <a:xfrm>
                <a:off x="4860032" y="1027926"/>
                <a:ext cx="1368152" cy="481002"/>
              </a:xfrm>
              <a:prstGeom prst="wedgeEllipseCallout">
                <a:avLst>
                  <a:gd name="adj1" fmla="val -35522"/>
                  <a:gd name="adj2" fmla="val 47877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我浇了</a:t>
                </a:r>
                <a:r>
                  <a:rPr lang="en-US" altLang="zh-CN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26</a:t>
                </a:r>
                <a:r>
                  <a:rPr lang="zh-CN" altLang="en-US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棵。</a:t>
                </a:r>
                <a:endPara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椭圆形标注 14"/>
              <p:cNvSpPr/>
              <p:nvPr/>
            </p:nvSpPr>
            <p:spPr>
              <a:xfrm>
                <a:off x="6732240" y="1779662"/>
                <a:ext cx="1368152" cy="481002"/>
              </a:xfrm>
              <a:prstGeom prst="wedgeEllipseCallout">
                <a:avLst>
                  <a:gd name="adj1" fmla="val 46736"/>
                  <a:gd name="adj2" fmla="val 52055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我浇了</a:t>
                </a:r>
                <a:r>
                  <a:rPr lang="en-US" altLang="zh-CN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棵。</a:t>
                </a:r>
                <a:endPara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椭圆形标注 15"/>
              <p:cNvSpPr/>
              <p:nvPr/>
            </p:nvSpPr>
            <p:spPr>
              <a:xfrm>
                <a:off x="6459234" y="2402892"/>
                <a:ext cx="1368152" cy="481002"/>
              </a:xfrm>
              <a:prstGeom prst="wedgeEllipseCallout">
                <a:avLst>
                  <a:gd name="adj1" fmla="val -32584"/>
                  <a:gd name="adj2" fmla="val 70856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我浇了</a:t>
                </a:r>
                <a:r>
                  <a:rPr lang="en-US" altLang="zh-CN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30</a:t>
                </a:r>
                <a:r>
                  <a:rPr lang="zh-CN" altLang="en-US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棵。</a:t>
                </a:r>
                <a:endPara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64087" y="1404622"/>
            <a:ext cx="3699233" cy="2169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35496" y="987574"/>
            <a:ext cx="57778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亮亮和东东一共浇了多少棵花？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11768" y="3270009"/>
            <a:ext cx="36792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要求亮亮和东东一共浇了多少棵花，用加法计算，列式：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26+3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1840241" y="1747645"/>
            <a:ext cx="2168340" cy="1016496"/>
          </a:xfrm>
          <a:prstGeom prst="cloudCallout">
            <a:avLst>
              <a:gd name="adj1" fmla="val -48576"/>
              <a:gd name="adj2" fmla="val 70415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怎样计算</a:t>
            </a:r>
            <a:r>
              <a:rPr lang="en-US" altLang="zh-CN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26+3</a:t>
            </a:r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084168" y="1313936"/>
            <a:ext cx="1210215" cy="681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446783" y="1803019"/>
            <a:ext cx="1210215" cy="681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" grpId="0" animBg="1"/>
      <p:bldP spid="2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342518" y="627534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数一数的方法。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1176209" y="2139702"/>
            <a:ext cx="1883623" cy="733349"/>
          </a:xfrm>
          <a:prstGeom prst="cloudCallout">
            <a:avLst>
              <a:gd name="adj1" fmla="val -38180"/>
              <a:gd name="adj2" fmla="val 83534"/>
            </a:avLst>
          </a:prstGeom>
          <a:solidFill>
            <a:schemeClr val="accent6">
              <a:lumMod val="20000"/>
              <a:lumOff val="80000"/>
            </a:schemeClr>
          </a:solidFill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27,28.29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3529346" y="2409732"/>
            <a:ext cx="1224136" cy="5400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26+3=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箭头连接符 28"/>
          <p:cNvCxnSpPr>
            <a:stCxn id="28" idx="2"/>
          </p:cNvCxnSpPr>
          <p:nvPr/>
        </p:nvCxnSpPr>
        <p:spPr>
          <a:xfrm>
            <a:off x="4141414" y="2949792"/>
            <a:ext cx="396044" cy="3240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0" name="圆角矩形 29"/>
          <p:cNvSpPr/>
          <p:nvPr/>
        </p:nvSpPr>
        <p:spPr>
          <a:xfrm>
            <a:off x="3923928" y="3273828"/>
            <a:ext cx="3384376" cy="5400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记住</a:t>
            </a:r>
            <a:r>
              <a:rPr lang="en-US" altLang="zh-CN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，往后</a:t>
            </a:r>
            <a:r>
              <a:rPr lang="en-US" altLang="zh-CN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个地数出</a:t>
            </a:r>
            <a:r>
              <a:rPr lang="en-US" altLang="zh-CN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个数，即</a:t>
            </a:r>
            <a:r>
              <a:rPr lang="en-US" altLang="zh-CN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5905610" y="2409732"/>
            <a:ext cx="1224136" cy="5400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26+3=29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 flipV="1">
            <a:off x="5905610" y="2949792"/>
            <a:ext cx="360040" cy="3240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1275336" y="1415811"/>
            <a:ext cx="2880320" cy="523220"/>
            <a:chOff x="1250815" y="1597791"/>
            <a:chExt cx="2880320" cy="523220"/>
          </a:xfrm>
        </p:grpSpPr>
        <p:sp>
          <p:nvSpPr>
            <p:cNvPr id="27" name="矩形 26"/>
            <p:cNvSpPr/>
            <p:nvPr/>
          </p:nvSpPr>
          <p:spPr>
            <a:xfrm>
              <a:off x="2406229" y="1633794"/>
              <a:ext cx="432048" cy="38965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250815" y="1597791"/>
              <a:ext cx="2880320" cy="523220"/>
              <a:chOff x="1322823" y="1630038"/>
              <a:chExt cx="2880320" cy="523220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1322823" y="1630038"/>
                <a:ext cx="28803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26+3=    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（棵）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2478237" y="1654924"/>
                <a:ext cx="64807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29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576099" y="948700"/>
            <a:ext cx="50405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用小棒计算。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15816" y="2887185"/>
            <a:ext cx="2259534" cy="807238"/>
            <a:chOff x="2883395" y="2559369"/>
            <a:chExt cx="2400374" cy="104775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419872" y="2559369"/>
              <a:ext cx="1666875" cy="1047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83395" y="2560882"/>
              <a:ext cx="619125" cy="1000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02090" y="2704673"/>
              <a:ext cx="281679" cy="902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8" name="组合 27"/>
          <p:cNvGrpSpPr/>
          <p:nvPr/>
        </p:nvGrpSpPr>
        <p:grpSpPr>
          <a:xfrm>
            <a:off x="3096379" y="1833413"/>
            <a:ext cx="2880320" cy="461665"/>
            <a:chOff x="3096379" y="991392"/>
            <a:chExt cx="2880320" cy="461665"/>
          </a:xfrm>
        </p:grpSpPr>
        <p:sp>
          <p:nvSpPr>
            <p:cNvPr id="44" name="矩形 43"/>
            <p:cNvSpPr/>
            <p:nvPr/>
          </p:nvSpPr>
          <p:spPr>
            <a:xfrm>
              <a:off x="4098964" y="1027395"/>
              <a:ext cx="432048" cy="38965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096379" y="991392"/>
              <a:ext cx="2880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26+3= 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（棵）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4098964" y="1821499"/>
            <a:ext cx="684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175350" y="2985766"/>
            <a:ext cx="703468" cy="738112"/>
            <a:chOff x="4512755" y="3208033"/>
            <a:chExt cx="703468" cy="738112"/>
          </a:xfrm>
        </p:grpSpPr>
        <p:pic>
          <p:nvPicPr>
            <p:cNvPr id="31" name="Picture 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12755" y="3208033"/>
              <a:ext cx="268984" cy="719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2" name="Picture 7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721293" y="3226969"/>
              <a:ext cx="268984" cy="719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947239" y="3226969"/>
              <a:ext cx="268984" cy="719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395536" y="549375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利用计数器计算。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851920" y="1658604"/>
            <a:ext cx="1944216" cy="2087197"/>
            <a:chOff x="3279543" y="1155369"/>
            <a:chExt cx="1944216" cy="2087197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4263671" y="1332046"/>
              <a:ext cx="7863" cy="15673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6" name="组合 25"/>
            <p:cNvGrpSpPr/>
            <p:nvPr/>
          </p:nvGrpSpPr>
          <p:grpSpPr>
            <a:xfrm>
              <a:off x="3279543" y="1155369"/>
              <a:ext cx="1944216" cy="2087197"/>
              <a:chOff x="3089420" y="1524950"/>
              <a:chExt cx="1944216" cy="208719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3089420" y="1524950"/>
                <a:ext cx="1944216" cy="2087197"/>
                <a:chOff x="3089420" y="1524950"/>
                <a:chExt cx="1944216" cy="2087197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3089420" y="3259545"/>
                  <a:ext cx="1944216" cy="352602"/>
                  <a:chOff x="2987824" y="3083244"/>
                  <a:chExt cx="1944216" cy="352602"/>
                </a:xfrm>
              </p:grpSpPr>
              <p:sp>
                <p:nvSpPr>
                  <p:cNvPr id="2" name="矩形 1"/>
                  <p:cNvSpPr/>
                  <p:nvPr/>
                </p:nvSpPr>
                <p:spPr>
                  <a:xfrm>
                    <a:off x="2987824" y="3083244"/>
                    <a:ext cx="648072" cy="352602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sz="20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百</a:t>
                    </a:r>
                    <a:endParaRPr lang="zh-CN" altLang="en-US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23" name="矩形 22"/>
                  <p:cNvSpPr/>
                  <p:nvPr/>
                </p:nvSpPr>
                <p:spPr>
                  <a:xfrm>
                    <a:off x="3635896" y="3083244"/>
                    <a:ext cx="648072" cy="352602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sz="20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十</a:t>
                    </a:r>
                    <a:endParaRPr lang="zh-CN" altLang="en-US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24" name="矩形 23"/>
                  <p:cNvSpPr/>
                  <p:nvPr/>
                </p:nvSpPr>
                <p:spPr>
                  <a:xfrm>
                    <a:off x="4283968" y="3083244"/>
                    <a:ext cx="648072" cy="352602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cxnSp>
              <p:nvCxnSpPr>
                <p:cNvPr id="29" name="直接连接符 28"/>
                <p:cNvCxnSpPr/>
                <p:nvPr/>
              </p:nvCxnSpPr>
              <p:spPr>
                <a:xfrm flipV="1">
                  <a:off x="4709600" y="1635646"/>
                  <a:ext cx="13015" cy="162390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grpSp>
              <p:nvGrpSpPr>
                <p:cNvPr id="19" name="组合 18"/>
                <p:cNvGrpSpPr/>
                <p:nvPr/>
              </p:nvGrpSpPr>
              <p:grpSpPr>
                <a:xfrm>
                  <a:off x="3413456" y="1524950"/>
                  <a:ext cx="763947" cy="1734595"/>
                  <a:chOff x="3413456" y="1524950"/>
                  <a:chExt cx="763947" cy="1734595"/>
                </a:xfrm>
              </p:grpSpPr>
              <p:cxnSp>
                <p:nvCxnSpPr>
                  <p:cNvPr id="14" name="直接连接符 13"/>
                  <p:cNvCxnSpPr>
                    <a:stCxn id="2" idx="0"/>
                  </p:cNvCxnSpPr>
                  <p:nvPr/>
                </p:nvCxnSpPr>
                <p:spPr>
                  <a:xfrm flipV="1">
                    <a:off x="3413456" y="1524950"/>
                    <a:ext cx="0" cy="173459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5" name="椭圆 14"/>
                  <p:cNvSpPr/>
                  <p:nvPr/>
                </p:nvSpPr>
                <p:spPr>
                  <a:xfrm>
                    <a:off x="3953516" y="3083243"/>
                    <a:ext cx="216024" cy="176301"/>
                  </a:xfrm>
                  <a:prstGeom prst="ellipse">
                    <a:avLst/>
                  </a:prstGeom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" name="椭圆 30"/>
                  <p:cNvSpPr/>
                  <p:nvPr/>
                </p:nvSpPr>
                <p:spPr>
                  <a:xfrm>
                    <a:off x="3961379" y="2906942"/>
                    <a:ext cx="216024" cy="176301"/>
                  </a:xfrm>
                  <a:prstGeom prst="ellipse">
                    <a:avLst/>
                  </a:prstGeom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37" name="椭圆 36"/>
              <p:cNvSpPr/>
              <p:nvPr/>
            </p:nvSpPr>
            <p:spPr>
              <a:xfrm>
                <a:off x="4601588" y="3083244"/>
                <a:ext cx="216024" cy="176301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4609451" y="2906943"/>
                <a:ext cx="216024" cy="176301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606740" y="2730715"/>
                <a:ext cx="216024" cy="176301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4614603" y="2554414"/>
                <a:ext cx="216024" cy="176301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4598877" y="2381991"/>
                <a:ext cx="216024" cy="176301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606740" y="2205690"/>
                <a:ext cx="216024" cy="176301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377103" y="1766232"/>
            <a:ext cx="231750" cy="518483"/>
            <a:chOff x="4598877" y="1679945"/>
            <a:chExt cx="231750" cy="518483"/>
          </a:xfrm>
        </p:grpSpPr>
        <p:sp>
          <p:nvSpPr>
            <p:cNvPr id="44" name="椭圆 43"/>
            <p:cNvSpPr/>
            <p:nvPr/>
          </p:nvSpPr>
          <p:spPr>
            <a:xfrm>
              <a:off x="4598877" y="2022127"/>
              <a:ext cx="216024" cy="176301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606740" y="1845826"/>
              <a:ext cx="216024" cy="176301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614603" y="1679945"/>
              <a:ext cx="216024" cy="176301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62017" y="1758653"/>
            <a:ext cx="2880320" cy="523220"/>
            <a:chOff x="2874828" y="970383"/>
            <a:chExt cx="2880320" cy="523220"/>
          </a:xfrm>
        </p:grpSpPr>
        <p:sp>
          <p:nvSpPr>
            <p:cNvPr id="72" name="矩形 71"/>
            <p:cNvSpPr/>
            <p:nvPr/>
          </p:nvSpPr>
          <p:spPr>
            <a:xfrm>
              <a:off x="4098964" y="1027395"/>
              <a:ext cx="432048" cy="38965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874828" y="970383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26+3=    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（棵）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657723" y="1790382"/>
            <a:ext cx="684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539628" y="3811855"/>
            <a:ext cx="13285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2  6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555281" y="3795886"/>
            <a:ext cx="15288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2  9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52" grpId="0"/>
      <p:bldP spid="52" grpId="1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4"/>
          <p:cNvSpPr>
            <a:spLocks noChangeArrowheads="1"/>
          </p:cNvSpPr>
          <p:nvPr/>
        </p:nvSpPr>
        <p:spPr bwMode="auto">
          <a:xfrm>
            <a:off x="179512" y="555526"/>
            <a:ext cx="57778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亮亮和芳芳一共浇了多少棵花？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716016" y="1670677"/>
            <a:ext cx="35283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要求亮亮和芳芳一共浇了多少棵花，用加法计算，列式：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26+30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云形标注 79"/>
          <p:cNvSpPr/>
          <p:nvPr/>
        </p:nvSpPr>
        <p:spPr>
          <a:xfrm>
            <a:off x="4386382" y="2968630"/>
            <a:ext cx="2376264" cy="1016496"/>
          </a:xfrm>
          <a:prstGeom prst="cloudCallout">
            <a:avLst>
              <a:gd name="adj1" fmla="val 63893"/>
              <a:gd name="adj2" fmla="val -12646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怎样计算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26+30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2921" y="1472504"/>
            <a:ext cx="4004114" cy="2539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椭圆 1"/>
          <p:cNvSpPr/>
          <p:nvPr/>
        </p:nvSpPr>
        <p:spPr>
          <a:xfrm>
            <a:off x="1003976" y="1472504"/>
            <a:ext cx="1335776" cy="5231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444136" y="2715766"/>
            <a:ext cx="1335776" cy="5231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80" grpId="0" animBg="1"/>
      <p:bldP spid="2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317997" y="555526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数一数的方法。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887116" y="2318380"/>
            <a:ext cx="2172716" cy="926639"/>
          </a:xfrm>
          <a:prstGeom prst="cloudCallout">
            <a:avLst>
              <a:gd name="adj1" fmla="val -31033"/>
              <a:gd name="adj2" fmla="val 62122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36,46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779912" y="2571750"/>
            <a:ext cx="1510636" cy="4946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26+30=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4535230" y="3182476"/>
            <a:ext cx="324802" cy="3073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3779912" y="3489852"/>
            <a:ext cx="4176464" cy="7380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记住</a:t>
            </a: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，往后</a:t>
            </a: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个地数出</a:t>
            </a: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个数，即</a:t>
            </a: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36,46,56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111785" y="2571750"/>
            <a:ext cx="1628567" cy="48471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26+30=56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6516216" y="3111810"/>
            <a:ext cx="360040" cy="3240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406229" y="1633794"/>
            <a:ext cx="432048" cy="3896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23" name="TextBox 22"/>
          <p:cNvSpPr txBox="1"/>
          <p:nvPr/>
        </p:nvSpPr>
        <p:spPr>
          <a:xfrm>
            <a:off x="1117078" y="1567747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26+30=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（棵）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63425" y="1567747"/>
            <a:ext cx="550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21" grpId="0" animBg="1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954409" y="991392"/>
            <a:ext cx="50405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用小棒计算。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311207" y="2844632"/>
            <a:ext cx="2259534" cy="807238"/>
            <a:chOff x="2883395" y="2559369"/>
            <a:chExt cx="2400374" cy="1047750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419872" y="2559369"/>
              <a:ext cx="1666875" cy="1047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83395" y="2560882"/>
              <a:ext cx="619125" cy="1000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02090" y="2704673"/>
              <a:ext cx="281679" cy="902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2" name="组合 41"/>
          <p:cNvGrpSpPr/>
          <p:nvPr/>
        </p:nvGrpSpPr>
        <p:grpSpPr>
          <a:xfrm>
            <a:off x="2267744" y="1963019"/>
            <a:ext cx="2880320" cy="464715"/>
            <a:chOff x="2952363" y="952337"/>
            <a:chExt cx="2880320" cy="464715"/>
          </a:xfrm>
        </p:grpSpPr>
        <p:sp>
          <p:nvSpPr>
            <p:cNvPr id="43" name="矩形 42"/>
            <p:cNvSpPr/>
            <p:nvPr/>
          </p:nvSpPr>
          <p:spPr>
            <a:xfrm>
              <a:off x="4098964" y="1027395"/>
              <a:ext cx="432048" cy="38965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952363" y="952337"/>
              <a:ext cx="2880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26+30= 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（棵）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3347864" y="1966069"/>
            <a:ext cx="684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10971" y="2766583"/>
            <a:ext cx="1609521" cy="824999"/>
            <a:chOff x="2780842" y="2383456"/>
            <a:chExt cx="1609521" cy="824999"/>
          </a:xfrm>
        </p:grpSpPr>
        <p:pic>
          <p:nvPicPr>
            <p:cNvPr id="49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780842" y="2383456"/>
              <a:ext cx="582798" cy="770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0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297017" y="2412424"/>
              <a:ext cx="582798" cy="770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807565" y="2437909"/>
              <a:ext cx="582798" cy="770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tags/tag1.xml><?xml version="1.0" encoding="utf-8"?>
<p:tagLst xmlns:p="http://schemas.openxmlformats.org/presentationml/2006/main">
  <p:tag name="KSO_WPP_MARK_KEY" val="83f6c6fd-7b50-4642-bbdf-240d4395328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940</Words>
  <Application>WPS 演示</Application>
  <PresentationFormat>全屏显示(16:9)</PresentationFormat>
  <Paragraphs>265</Paragraphs>
  <Slides>15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等线</vt:lpstr>
      <vt:lpstr>楷体</vt:lpstr>
      <vt:lpstr>幼圆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30</cp:revision>
  <dcterms:created xsi:type="dcterms:W3CDTF">2018-09-11T05:46:00Z</dcterms:created>
  <dcterms:modified xsi:type="dcterms:W3CDTF">2023-01-29T10:02:30Z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AC18FCB6DCDC4CA786550D95B9B21701</vt:lpwstr>
  </property>
  <property fmtid="{D5CDD505-2E9C-101B-9397-08002B2CF9AE}" pid="3" name="KSOProductBuildVer">
    <vt:lpwstr>2052-11.1.0.13703</vt:lpwstr>
  </property>
</Properties>
</file>