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278" r:id="rId4"/>
    <p:sldId id="279" r:id="rId5"/>
    <p:sldId id="280" r:id="rId7"/>
    <p:sldId id="281" r:id="rId8"/>
    <p:sldId id="282" r:id="rId9"/>
    <p:sldId id="283" r:id="rId10"/>
    <p:sldId id="284" r:id="rId11"/>
    <p:sldId id="286" r:id="rId12"/>
    <p:sldId id="287" r:id="rId13"/>
    <p:sldId id="288" r:id="rId14"/>
    <p:sldId id="271" r:id="rId15"/>
    <p:sldId id="272" r:id="rId16"/>
  </p:sldIdLst>
  <p:sldSz cx="9144000" cy="5143500" type="screen16x9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>
        <p:scale>
          <a:sx n="130" d="100"/>
          <a:sy n="130" d="100"/>
        </p:scale>
        <p:origin x="-1260" y="-48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590511-3E78-4F28-B7ED-BC135C7C3D4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D237A-DB8A-4D63-96D5-FE1662E536B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3672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100</a:t>
            </a:r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以内的加减法 两位数加一位数的进位加法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3.xml"/><Relationship Id="rId4" Type="http://schemas.openxmlformats.org/officeDocument/2006/relationships/slide" Target="slide12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7.png"/><Relationship Id="rId1" Type="http://schemas.openxmlformats.org/officeDocument/2006/relationships/image" Target="../media/image16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slide" Target="slide1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一年级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2334461"/>
            <a:ext cx="9144000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课时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2714876" y="555526"/>
            <a:ext cx="3477555" cy="177741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绿色行动</a:t>
            </a:r>
            <a:endParaRPr lang="en-US" altLang="zh-CN" sz="5400" b="1" dirty="0" smtClean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——100</a:t>
            </a:r>
            <a:r>
              <a:rPr lang="zh-CN" altLang="en-US" sz="2000" b="1" dirty="0" smtClean="0">
                <a:solidFill>
                  <a:srgbClr val="0050A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以内的加减法（一）</a:t>
            </a:r>
            <a:endParaRPr lang="zh-CN" altLang="en-US" sz="2000" b="1" dirty="0">
              <a:solidFill>
                <a:srgbClr val="0050A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981985" y="929512"/>
            <a:ext cx="654821" cy="702878"/>
            <a:chOff x="1306635" y="1385539"/>
            <a:chExt cx="654821" cy="702878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9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382263" y="558480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一共有多少本书？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864230" y="789312"/>
            <a:ext cx="3287743" cy="2245415"/>
            <a:chOff x="4499992" y="1350471"/>
            <a:chExt cx="3287743" cy="2245415"/>
          </a:xfrm>
        </p:grpSpPr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4499992" y="2283718"/>
              <a:ext cx="968175" cy="11729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5" name="Picture 3"/>
            <p:cNvPicPr>
              <a:picLocks noChangeAspect="1" noChangeArrowheads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5805965" y="2427734"/>
              <a:ext cx="1220302" cy="11681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椭圆形标注 1"/>
            <p:cNvSpPr/>
            <p:nvPr/>
          </p:nvSpPr>
          <p:spPr>
            <a:xfrm>
              <a:off x="4644008" y="1350471"/>
              <a:ext cx="1498526" cy="717224"/>
            </a:xfrm>
            <a:prstGeom prst="wedgeEllipseCallout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椭圆形标注 12"/>
            <p:cNvSpPr/>
            <p:nvPr/>
          </p:nvSpPr>
          <p:spPr>
            <a:xfrm>
              <a:off x="6228184" y="1709083"/>
              <a:ext cx="1559551" cy="497732"/>
            </a:xfrm>
            <a:prstGeom prst="wedgeEllipseCallou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26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27584" y="1650320"/>
            <a:ext cx="3384375" cy="2001549"/>
            <a:chOff x="740486" y="3226966"/>
            <a:chExt cx="3384375" cy="2001549"/>
          </a:xfrm>
        </p:grpSpPr>
        <p:sp>
          <p:nvSpPr>
            <p:cNvPr id="17" name="TextBox 16"/>
            <p:cNvSpPr txBox="1"/>
            <p:nvPr/>
          </p:nvSpPr>
          <p:spPr>
            <a:xfrm>
              <a:off x="1221908" y="3226966"/>
              <a:ext cx="273630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26 +  9 = 35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740486" y="3552167"/>
              <a:ext cx="3384375" cy="1676348"/>
              <a:chOff x="5902767" y="2434160"/>
              <a:chExt cx="3384375" cy="1676348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5902767" y="2434160"/>
                <a:ext cx="3384375" cy="1676348"/>
                <a:chOff x="5902767" y="2434160"/>
                <a:chExt cx="3384375" cy="1676348"/>
              </a:xfrm>
            </p:grpSpPr>
            <p:sp>
              <p:nvSpPr>
                <p:cNvPr id="22" name="圆角矩形标注 21"/>
                <p:cNvSpPr/>
                <p:nvPr/>
              </p:nvSpPr>
              <p:spPr>
                <a:xfrm flipH="1">
                  <a:off x="7467277" y="2893137"/>
                  <a:ext cx="1819865" cy="1217371"/>
                </a:xfrm>
                <a:prstGeom prst="wedgeRoundRectCallout">
                  <a:avLst>
                    <a:gd name="adj1" fmla="val 45128"/>
                    <a:gd name="adj2" fmla="val -83033"/>
                    <a:gd name="adj3" fmla="val 16667"/>
                  </a:avLst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把</a:t>
                  </a: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26</a:t>
                  </a: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分成</a:t>
                  </a: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20</a:t>
                  </a: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和</a:t>
                  </a: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，先算</a:t>
                  </a: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6+9=15</a:t>
                  </a: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，再算</a:t>
                  </a:r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20+15=35</a:t>
                  </a:r>
                  <a:r>
                    <a:rPr lang="zh-CN" altLang="en-US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3" name="直接连接符 22"/>
                <p:cNvCxnSpPr/>
                <p:nvPr/>
              </p:nvCxnSpPr>
              <p:spPr>
                <a:xfrm flipH="1">
                  <a:off x="6124174" y="2492024"/>
                  <a:ext cx="360040" cy="23500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4" name="直接连接符 23"/>
                <p:cNvCxnSpPr>
                  <a:endCxn id="26" idx="0"/>
                </p:cNvCxnSpPr>
                <p:nvPr/>
              </p:nvCxnSpPr>
              <p:spPr>
                <a:xfrm>
                  <a:off x="6640093" y="2434160"/>
                  <a:ext cx="245418" cy="236189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5" name="TextBox 24"/>
                <p:cNvSpPr txBox="1"/>
                <p:nvPr/>
              </p:nvSpPr>
              <p:spPr>
                <a:xfrm>
                  <a:off x="5902767" y="2699928"/>
                  <a:ext cx="581447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20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6" name="TextBox 25"/>
                <p:cNvSpPr txBox="1"/>
                <p:nvPr/>
              </p:nvSpPr>
              <p:spPr>
                <a:xfrm>
                  <a:off x="6664104" y="2670349"/>
                  <a:ext cx="442813" cy="4616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4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6</a:t>
                  </a:r>
                  <a:endParaRPr lang="zh-CN" altLang="en-US" sz="24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27" name="组合 26"/>
                <p:cNvGrpSpPr/>
                <p:nvPr/>
              </p:nvGrpSpPr>
              <p:grpSpPr>
                <a:xfrm>
                  <a:off x="6845631" y="2509069"/>
                  <a:ext cx="426578" cy="636299"/>
                  <a:chOff x="4097338" y="2492151"/>
                  <a:chExt cx="426578" cy="636299"/>
                </a:xfrm>
              </p:grpSpPr>
              <p:cxnSp>
                <p:nvCxnSpPr>
                  <p:cNvPr id="28" name="直接连接符 27"/>
                  <p:cNvCxnSpPr/>
                  <p:nvPr/>
                </p:nvCxnSpPr>
                <p:spPr>
                  <a:xfrm>
                    <a:off x="4523916" y="2492151"/>
                    <a:ext cx="0" cy="636299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29" name="组合 28"/>
                  <p:cNvGrpSpPr/>
                  <p:nvPr/>
                </p:nvGrpSpPr>
                <p:grpSpPr>
                  <a:xfrm>
                    <a:off x="4097338" y="3056442"/>
                    <a:ext cx="426578" cy="72008"/>
                    <a:chOff x="4097338" y="3056442"/>
                    <a:chExt cx="426578" cy="72008"/>
                  </a:xfrm>
                </p:grpSpPr>
                <p:cxnSp>
                  <p:nvCxnSpPr>
                    <p:cNvPr id="30" name="直接连接符 29"/>
                    <p:cNvCxnSpPr/>
                    <p:nvPr/>
                  </p:nvCxnSpPr>
                  <p:spPr>
                    <a:xfrm>
                      <a:off x="4097338" y="3128450"/>
                      <a:ext cx="426578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1" name="直接连接符 30"/>
                    <p:cNvCxnSpPr/>
                    <p:nvPr/>
                  </p:nvCxnSpPr>
                  <p:spPr>
                    <a:xfrm flipH="1">
                      <a:off x="4097338" y="3056442"/>
                      <a:ext cx="3" cy="72008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21" name="TextBox 20"/>
              <p:cNvSpPr txBox="1"/>
              <p:nvPr/>
            </p:nvSpPr>
            <p:spPr>
              <a:xfrm>
                <a:off x="6833429" y="3030389"/>
                <a:ext cx="581506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15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4575271" y="3550372"/>
            <a:ext cx="3430888" cy="1026929"/>
            <a:chOff x="428684" y="3301590"/>
            <a:chExt cx="3430888" cy="1026929"/>
          </a:xfrm>
        </p:grpSpPr>
        <p:sp>
          <p:nvSpPr>
            <p:cNvPr id="33" name="圆角矩形 32"/>
            <p:cNvSpPr/>
            <p:nvPr/>
          </p:nvSpPr>
          <p:spPr>
            <a:xfrm>
              <a:off x="428684" y="3301590"/>
              <a:ext cx="3430888" cy="1026929"/>
            </a:xfrm>
            <a:prstGeom prst="roundRect">
              <a:avLst/>
            </a:prstGeom>
            <a:noFill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683568" y="3493989"/>
              <a:ext cx="2160240" cy="538114"/>
              <a:chOff x="683568" y="3493989"/>
              <a:chExt cx="2304268" cy="538114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683568" y="3502071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2555776" y="3493989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706544" y="3518536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9" name="椭圆 38"/>
              <p:cNvSpPr/>
              <p:nvPr/>
            </p:nvSpPr>
            <p:spPr>
              <a:xfrm>
                <a:off x="1204364" y="3493989"/>
                <a:ext cx="428688" cy="465228"/>
              </a:xfrm>
              <a:prstGeom prst="ellipse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139631" y="3508883"/>
                <a:ext cx="41614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8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5" name="TextBox 34"/>
            <p:cNvSpPr txBox="1"/>
            <p:nvPr/>
          </p:nvSpPr>
          <p:spPr>
            <a:xfrm>
              <a:off x="2657661" y="3455932"/>
              <a:ext cx="92123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（本）</a:t>
              </a:r>
              <a:endPara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39064" y="3651870"/>
            <a:ext cx="2353216" cy="588936"/>
            <a:chOff x="1335605" y="3507708"/>
            <a:chExt cx="2353216" cy="588936"/>
          </a:xfrm>
        </p:grpSpPr>
        <p:sp>
          <p:nvSpPr>
            <p:cNvPr id="42" name="TextBox 41"/>
            <p:cNvSpPr txBox="1"/>
            <p:nvPr/>
          </p:nvSpPr>
          <p:spPr>
            <a:xfrm>
              <a:off x="1335605" y="3527258"/>
              <a:ext cx="625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+mn-ea"/>
                </a:rPr>
                <a:t>26</a:t>
              </a:r>
              <a:endParaRPr lang="zh-CN" altLang="en-US" sz="28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888621" y="3573424"/>
              <a:ext cx="3942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solidFill>
                    <a:srgbClr val="FF0000"/>
                  </a:solidFill>
                  <a:latin typeface="+mn-ea"/>
                </a:rPr>
                <a:t>+</a:t>
              </a:r>
              <a:endParaRPr lang="zh-CN" altLang="en-US" sz="28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292097" y="3533264"/>
              <a:ext cx="39425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+mn-ea"/>
                </a:rPr>
                <a:t>9</a:t>
              </a:r>
              <a:endParaRPr lang="zh-CN" altLang="en-US" sz="2800" b="1" dirty="0">
                <a:solidFill>
                  <a:srgbClr val="FF0000"/>
                </a:solidFill>
                <a:latin typeface="+mn-ea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101586" y="3507708"/>
              <a:ext cx="58723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  <a:latin typeface="+mn-ea"/>
                </a:rPr>
                <a:t>35</a:t>
              </a:r>
              <a:endParaRPr lang="zh-CN" altLang="en-US" sz="2800" b="1" dirty="0">
                <a:solidFill>
                  <a:srgbClr val="FF0000"/>
                </a:solidFill>
                <a:latin typeface="+mn-ea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7" name="图片 4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539552" y="411510"/>
            <a:ext cx="50405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一共花了多少元钱？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椭圆形标注 1"/>
          <p:cNvSpPr/>
          <p:nvPr/>
        </p:nvSpPr>
        <p:spPr>
          <a:xfrm>
            <a:off x="5173427" y="843558"/>
            <a:ext cx="2512860" cy="1030579"/>
          </a:xfrm>
          <a:prstGeom prst="wedgeEllipseCallout">
            <a:avLst>
              <a:gd name="adj1" fmla="val 49208"/>
              <a:gd name="adj2" fmla="val 55512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我买彩笔花了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元，铅笔盒花了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87624" y="987574"/>
            <a:ext cx="3754124" cy="1656027"/>
          </a:xfrm>
          <a:prstGeom prst="roundRect">
            <a:avLst/>
          </a:prstGeom>
          <a:noFill/>
          <a:effec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求一共花了多少钱，就是计算买彩笔花的钱数与买橡皮所花的钱数之和。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/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列式：</a:t>
            </a:r>
            <a:r>
              <a:rPr lang="en-US" altLang="zh-CN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25+8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40486" y="2715766"/>
            <a:ext cx="3324705" cy="1839641"/>
            <a:chOff x="740486" y="3226966"/>
            <a:chExt cx="3324705" cy="1839641"/>
          </a:xfrm>
        </p:grpSpPr>
        <p:sp>
          <p:nvSpPr>
            <p:cNvPr id="18" name="TextBox 17"/>
            <p:cNvSpPr txBox="1"/>
            <p:nvPr/>
          </p:nvSpPr>
          <p:spPr>
            <a:xfrm>
              <a:off x="1221908" y="3226966"/>
              <a:ext cx="273630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25 +  8 = 33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740486" y="3610031"/>
              <a:ext cx="3324705" cy="1456576"/>
              <a:chOff x="5902767" y="2492024"/>
              <a:chExt cx="3324705" cy="1456576"/>
            </a:xfrm>
          </p:grpSpPr>
          <p:grpSp>
            <p:nvGrpSpPr>
              <p:cNvPr id="21" name="组合 20"/>
              <p:cNvGrpSpPr/>
              <p:nvPr/>
            </p:nvGrpSpPr>
            <p:grpSpPr>
              <a:xfrm>
                <a:off x="5902767" y="2492024"/>
                <a:ext cx="3324705" cy="1456576"/>
                <a:chOff x="5902767" y="2492024"/>
                <a:chExt cx="3324705" cy="1456576"/>
              </a:xfrm>
            </p:grpSpPr>
            <p:sp>
              <p:nvSpPr>
                <p:cNvPr id="23" name="圆角矩形标注 22"/>
                <p:cNvSpPr/>
                <p:nvPr/>
              </p:nvSpPr>
              <p:spPr>
                <a:xfrm flipH="1">
                  <a:off x="7467278" y="2893138"/>
                  <a:ext cx="1760194" cy="1055462"/>
                </a:xfrm>
                <a:prstGeom prst="wedgeRoundRectCallout">
                  <a:avLst>
                    <a:gd name="adj1" fmla="val 45128"/>
                    <a:gd name="adj2" fmla="val -83033"/>
                    <a:gd name="adj3" fmla="val 16667"/>
                  </a:avLst>
                </a:prstGeom>
              </p:spPr>
              <p:style>
                <a:lnRef idx="1">
                  <a:schemeClr val="accent4"/>
                </a:lnRef>
                <a:fillRef idx="2">
                  <a:schemeClr val="accent4"/>
                </a:fillRef>
                <a:effectRef idx="1">
                  <a:schemeClr val="accent4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把</a:t>
                  </a:r>
                  <a:r>
                    <a:rPr lang="en-US" altLang="zh-CN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25</a:t>
                  </a:r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分成</a:t>
                  </a:r>
                  <a:r>
                    <a:rPr lang="en-US" altLang="zh-CN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20</a:t>
                  </a:r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和</a:t>
                  </a:r>
                  <a:r>
                    <a:rPr lang="en-US" altLang="zh-CN" sz="18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，先算</a:t>
                  </a:r>
                  <a:r>
                    <a:rPr lang="en-US" altLang="zh-CN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5+8=13</a:t>
                  </a:r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，再算</a:t>
                  </a:r>
                  <a:r>
                    <a:rPr lang="en-US" altLang="zh-CN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20+13=33</a:t>
                  </a:r>
                  <a:r>
                    <a:rPr lang="zh-CN" altLang="en-US" sz="18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。</a:t>
                  </a:r>
                  <a:endParaRPr lang="zh-CN" altLang="en-US" sz="18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cxnSp>
              <p:nvCxnSpPr>
                <p:cNvPr id="24" name="直接连接符 23"/>
                <p:cNvCxnSpPr/>
                <p:nvPr/>
              </p:nvCxnSpPr>
              <p:spPr>
                <a:xfrm flipH="1">
                  <a:off x="6124174" y="2492024"/>
                  <a:ext cx="360040" cy="235007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25" name="直接连接符 24"/>
                <p:cNvCxnSpPr>
                  <a:endCxn id="27" idx="0"/>
                </p:cNvCxnSpPr>
                <p:nvPr/>
              </p:nvCxnSpPr>
              <p:spPr>
                <a:xfrm>
                  <a:off x="6640093" y="2524692"/>
                  <a:ext cx="245418" cy="236189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26" name="TextBox 25"/>
                <p:cNvSpPr txBox="1"/>
                <p:nvPr/>
              </p:nvSpPr>
              <p:spPr>
                <a:xfrm>
                  <a:off x="5902767" y="2699928"/>
                  <a:ext cx="442813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 smtClean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20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27" name="TextBox 26"/>
                <p:cNvSpPr txBox="1"/>
                <p:nvPr/>
              </p:nvSpPr>
              <p:spPr>
                <a:xfrm>
                  <a:off x="6664104" y="2760881"/>
                  <a:ext cx="442813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altLang="zh-CN" sz="2000" b="1" dirty="0">
                      <a:latin typeface="楷体" panose="02010609060101010101" pitchFamily="49" charset="-122"/>
                      <a:ea typeface="楷体" panose="02010609060101010101" pitchFamily="49" charset="-122"/>
                    </a:rPr>
                    <a:t>5</a:t>
                  </a:r>
                  <a:endParaRPr lang="zh-CN" altLang="en-US" sz="2000" b="1" dirty="0"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grpSp>
              <p:nvGrpSpPr>
                <p:cNvPr id="28" name="组合 27"/>
                <p:cNvGrpSpPr/>
                <p:nvPr/>
              </p:nvGrpSpPr>
              <p:grpSpPr>
                <a:xfrm>
                  <a:off x="6845631" y="2509069"/>
                  <a:ext cx="426578" cy="636299"/>
                  <a:chOff x="4097338" y="2492151"/>
                  <a:chExt cx="426578" cy="636299"/>
                </a:xfrm>
              </p:grpSpPr>
              <p:cxnSp>
                <p:nvCxnSpPr>
                  <p:cNvPr id="29" name="直接连接符 28"/>
                  <p:cNvCxnSpPr/>
                  <p:nvPr/>
                </p:nvCxnSpPr>
                <p:spPr>
                  <a:xfrm>
                    <a:off x="4523916" y="2492151"/>
                    <a:ext cx="0" cy="636299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grpSp>
                <p:nvGrpSpPr>
                  <p:cNvPr id="30" name="组合 29"/>
                  <p:cNvGrpSpPr/>
                  <p:nvPr/>
                </p:nvGrpSpPr>
                <p:grpSpPr>
                  <a:xfrm>
                    <a:off x="4097338" y="3056442"/>
                    <a:ext cx="426578" cy="72008"/>
                    <a:chOff x="4097338" y="3056442"/>
                    <a:chExt cx="426578" cy="72008"/>
                  </a:xfrm>
                </p:grpSpPr>
                <p:cxnSp>
                  <p:nvCxnSpPr>
                    <p:cNvPr id="31" name="直接连接符 30"/>
                    <p:cNvCxnSpPr/>
                    <p:nvPr/>
                  </p:nvCxnSpPr>
                  <p:spPr>
                    <a:xfrm>
                      <a:off x="4097338" y="3128450"/>
                      <a:ext cx="426578" cy="0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  <p:cxnSp>
                  <p:nvCxnSpPr>
                    <p:cNvPr id="32" name="直接连接符 31"/>
                    <p:cNvCxnSpPr/>
                    <p:nvPr/>
                  </p:nvCxnSpPr>
                  <p:spPr>
                    <a:xfrm flipH="1">
                      <a:off x="4097338" y="3056442"/>
                      <a:ext cx="3" cy="72008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dk1"/>
                    </a:lnRef>
                    <a:fillRef idx="0">
                      <a:schemeClr val="dk1"/>
                    </a:fillRef>
                    <a:effectRef idx="0">
                      <a:schemeClr val="dk1"/>
                    </a:effectRef>
                    <a:fontRef idx="minor">
                      <a:schemeClr val="tx1"/>
                    </a:fontRef>
                  </p:style>
                </p:cxnSp>
              </p:grpSp>
            </p:grpSp>
          </p:grpSp>
          <p:sp>
            <p:nvSpPr>
              <p:cNvPr id="22" name="TextBox 21"/>
              <p:cNvSpPr txBox="1"/>
              <p:nvPr/>
            </p:nvSpPr>
            <p:spPr>
              <a:xfrm>
                <a:off x="6885772" y="3226966"/>
                <a:ext cx="581506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13</a:t>
                </a:r>
                <a:endParaRPr lang="zh-CN" altLang="en-US" sz="16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716016" y="3598609"/>
            <a:ext cx="3430888" cy="1026929"/>
            <a:chOff x="428684" y="3301590"/>
            <a:chExt cx="3430888" cy="1026929"/>
          </a:xfrm>
        </p:grpSpPr>
        <p:sp>
          <p:nvSpPr>
            <p:cNvPr id="34" name="圆角矩形 33"/>
            <p:cNvSpPr/>
            <p:nvPr/>
          </p:nvSpPr>
          <p:spPr>
            <a:xfrm>
              <a:off x="428684" y="3301590"/>
              <a:ext cx="3117478" cy="1026929"/>
            </a:xfrm>
            <a:prstGeom prst="roundRect">
              <a:avLst/>
            </a:prstGeom>
            <a:noFill/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683568" y="3493989"/>
              <a:ext cx="2160240" cy="476559"/>
              <a:chOff x="683568" y="3493989"/>
              <a:chExt cx="2304268" cy="476559"/>
            </a:xfrm>
          </p:grpSpPr>
          <p:sp>
            <p:nvSpPr>
              <p:cNvPr id="37" name="矩形 36"/>
              <p:cNvSpPr/>
              <p:nvPr/>
            </p:nvSpPr>
            <p:spPr>
              <a:xfrm>
                <a:off x="683568" y="3502071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2555776" y="3493989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706544" y="3518536"/>
                <a:ext cx="432060" cy="401139"/>
              </a:xfrm>
              <a:prstGeom prst="rect">
                <a:avLst/>
              </a:prstGeom>
              <a:noFill/>
              <a:ln w="28575"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204364" y="3493989"/>
                <a:ext cx="428688" cy="465228"/>
              </a:xfrm>
              <a:prstGeom prst="ellipse">
                <a:avLst/>
              </a:prstGeom>
              <a:noFill/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41" name="TextBox 40"/>
              <p:cNvSpPr txBox="1"/>
              <p:nvPr/>
            </p:nvSpPr>
            <p:spPr>
              <a:xfrm>
                <a:off x="2139631" y="3508883"/>
                <a:ext cx="41614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6" name="TextBox 35"/>
            <p:cNvSpPr txBox="1"/>
            <p:nvPr/>
          </p:nvSpPr>
          <p:spPr>
            <a:xfrm>
              <a:off x="2938338" y="3518536"/>
              <a:ext cx="9212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(</a:t>
              </a:r>
              <a:r>
                <a:rPr lang="zh-CN" altLang="en-US" sz="2400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本）</a:t>
              </a:r>
              <a:endPara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932040" y="3723878"/>
            <a:ext cx="2353216" cy="542770"/>
            <a:chOff x="1426696" y="3613503"/>
            <a:chExt cx="2353216" cy="542770"/>
          </a:xfrm>
        </p:grpSpPr>
        <p:sp>
          <p:nvSpPr>
            <p:cNvPr id="43" name="TextBox 42"/>
            <p:cNvSpPr txBox="1"/>
            <p:nvPr/>
          </p:nvSpPr>
          <p:spPr>
            <a:xfrm>
              <a:off x="1426696" y="3633053"/>
              <a:ext cx="625024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rgbClr val="FF0000"/>
                  </a:solidFill>
                </a:rPr>
                <a:t>25</a:t>
              </a:r>
              <a:endParaRPr lang="zh-CN" altLang="en-US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1942501" y="3679219"/>
              <a:ext cx="394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383188" y="3639059"/>
              <a:ext cx="3942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3192677" y="3613503"/>
              <a:ext cx="58723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33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47" name="图片 4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65210" y="1676851"/>
            <a:ext cx="622259" cy="1598389"/>
          </a:xfrm>
          <a:prstGeom prst="rect">
            <a:avLst/>
          </a:prstGeom>
        </p:spPr>
      </p:pic>
      <p:grpSp>
        <p:nvGrpSpPr>
          <p:cNvPr id="48" name="组合 4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9" name="图片 48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0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971600" y="1851670"/>
            <a:ext cx="7068847" cy="246990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两位数加一位数（进位）的口算方法：可以把两位数分成整十数和一位数，先把两个一位数相加，再用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所得的结果和整十数相加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；也可以先把一位数分成两个数，其中一个数能与两位数凑成整十数，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再加余下的数。</a:t>
            </a:r>
            <a:r>
              <a:rPr lang="zh-CN" altLang="en-US" sz="2600" b="1" dirty="0">
                <a:latin typeface="楷体" panose="02010609060101010101" pitchFamily="49" charset="-122"/>
                <a:ea typeface="楷体" panose="02010609060101010101" pitchFamily="49" charset="-122"/>
              </a:rPr>
              <a:t>或是先把两位数</a:t>
            </a:r>
            <a:r>
              <a:rPr lang="zh-CN" altLang="en-US" sz="2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凑成整十数再加上余下的数。</a:t>
            </a:r>
            <a:endParaRPr lang="en-US" altLang="zh-CN" sz="2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" name="图片 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824" y="1563638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330709" y="1113479"/>
            <a:ext cx="5716852" cy="2917993"/>
            <a:chOff x="3595515" y="1027926"/>
            <a:chExt cx="5421624" cy="2811651"/>
          </a:xfrm>
        </p:grpSpPr>
        <p:pic>
          <p:nvPicPr>
            <p:cNvPr id="8" name="Picture 3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3595515" y="1027926"/>
              <a:ext cx="5421623" cy="2811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9" name="椭圆形标注 8"/>
            <p:cNvSpPr/>
            <p:nvPr/>
          </p:nvSpPr>
          <p:spPr>
            <a:xfrm>
              <a:off x="3884943" y="2283718"/>
              <a:ext cx="1980392" cy="648071"/>
            </a:xfrm>
            <a:prstGeom prst="wedgeEllipseCallout">
              <a:avLst>
                <a:gd name="adj1" fmla="val 45949"/>
                <a:gd name="adj2" fmla="val 83777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我们一班挂了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27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个牌子。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椭圆形标注 17"/>
            <p:cNvSpPr/>
            <p:nvPr/>
          </p:nvSpPr>
          <p:spPr>
            <a:xfrm>
              <a:off x="5660465" y="2224901"/>
              <a:ext cx="1434076" cy="555716"/>
            </a:xfrm>
            <a:prstGeom prst="wedgeEllipseCallout">
              <a:avLst>
                <a:gd name="adj1" fmla="val -3602"/>
                <a:gd name="adj2" fmla="val 66721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还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剩下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个没挂。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椭圆形标注 18"/>
            <p:cNvSpPr/>
            <p:nvPr/>
          </p:nvSpPr>
          <p:spPr>
            <a:xfrm>
              <a:off x="7094542" y="2005000"/>
              <a:ext cx="1922597" cy="1084712"/>
            </a:xfrm>
            <a:prstGeom prst="wedgeEllipseCallout">
              <a:avLst>
                <a:gd name="adj1" fmla="val -33545"/>
                <a:gd name="adj2" fmla="val 67098"/>
              </a:avLst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我们二班已经挂了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个牌子，还剩</a:t>
              </a: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个没挂。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1147" y="1347614"/>
            <a:ext cx="2964749" cy="864096"/>
            <a:chOff x="844740" y="1347614"/>
            <a:chExt cx="2964749" cy="864096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" name="云形标注 5"/>
            <p:cNvSpPr>
              <a:spLocks noChangeArrowheads="1"/>
            </p:cNvSpPr>
            <p:nvPr/>
          </p:nvSpPr>
          <p:spPr bwMode="auto">
            <a:xfrm>
              <a:off x="844740" y="1347614"/>
              <a:ext cx="2964749" cy="864096"/>
            </a:xfrm>
            <a:prstGeom prst="cloudCallout">
              <a:avLst>
                <a:gd name="adj1" fmla="val -18241"/>
                <a:gd name="adj2" fmla="val 81545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" name="矩形 4"/>
            <p:cNvSpPr>
              <a:spLocks noChangeArrowheads="1"/>
            </p:cNvSpPr>
            <p:nvPr/>
          </p:nvSpPr>
          <p:spPr bwMode="auto">
            <a:xfrm>
              <a:off x="1187624" y="1419622"/>
              <a:ext cx="2333833" cy="707886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观察右图，</a:t>
              </a: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什么图形啊？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1979712" y="3939902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你能提出什么问题呢？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3" name="图片 2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179512" y="991392"/>
            <a:ext cx="5777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班一共要挂多少牌子？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647201" y="2787773"/>
            <a:ext cx="370255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要求一班一共要挂多少牌子，用加法计算，列式：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27+6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5724128" y="1707653"/>
            <a:ext cx="2088232" cy="878781"/>
          </a:xfrm>
          <a:prstGeom prst="cloudCallout">
            <a:avLst>
              <a:gd name="adj1" fmla="val 26877"/>
              <a:gd name="adj2" fmla="val 95128"/>
            </a:avLst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怎样计算</a:t>
            </a:r>
            <a:r>
              <a:rPr lang="en-US" altLang="zh-CN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27+6</a:t>
            </a:r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呢？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78849" y="1811463"/>
            <a:ext cx="3168352" cy="2543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18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335307" y="483518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借助方块图计算。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569381" y="1347614"/>
            <a:ext cx="3218643" cy="584775"/>
            <a:chOff x="1505471" y="1630531"/>
            <a:chExt cx="1965538" cy="584775"/>
          </a:xfrm>
        </p:grpSpPr>
        <p:sp>
          <p:nvSpPr>
            <p:cNvPr id="27" name="矩形 26"/>
            <p:cNvSpPr/>
            <p:nvPr/>
          </p:nvSpPr>
          <p:spPr>
            <a:xfrm>
              <a:off x="2280315" y="1691619"/>
              <a:ext cx="443303" cy="38965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505471" y="1630531"/>
              <a:ext cx="196553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27+6=  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898934" y="1347614"/>
            <a:ext cx="6649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立方体 78"/>
          <p:cNvSpPr/>
          <p:nvPr/>
        </p:nvSpPr>
        <p:spPr>
          <a:xfrm>
            <a:off x="4446977" y="3326878"/>
            <a:ext cx="236151" cy="224828"/>
          </a:xfrm>
          <a:prstGeom prst="cub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立方体 82"/>
          <p:cNvSpPr/>
          <p:nvPr/>
        </p:nvSpPr>
        <p:spPr>
          <a:xfrm>
            <a:off x="4428984" y="3670756"/>
            <a:ext cx="236151" cy="224828"/>
          </a:xfrm>
          <a:prstGeom prst="cub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立方体 83"/>
          <p:cNvSpPr/>
          <p:nvPr/>
        </p:nvSpPr>
        <p:spPr>
          <a:xfrm>
            <a:off x="4803748" y="3310860"/>
            <a:ext cx="236151" cy="224828"/>
          </a:xfrm>
          <a:prstGeom prst="cub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立方体 84"/>
          <p:cNvSpPr/>
          <p:nvPr/>
        </p:nvSpPr>
        <p:spPr>
          <a:xfrm>
            <a:off x="4750695" y="3650443"/>
            <a:ext cx="236151" cy="224828"/>
          </a:xfrm>
          <a:prstGeom prst="cub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立方体 85"/>
          <p:cNvSpPr/>
          <p:nvPr/>
        </p:nvSpPr>
        <p:spPr>
          <a:xfrm>
            <a:off x="5132456" y="3326489"/>
            <a:ext cx="236151" cy="224828"/>
          </a:xfrm>
          <a:prstGeom prst="cub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立方体 86"/>
          <p:cNvSpPr/>
          <p:nvPr/>
        </p:nvSpPr>
        <p:spPr>
          <a:xfrm>
            <a:off x="5109496" y="3663941"/>
            <a:ext cx="236151" cy="224828"/>
          </a:xfrm>
          <a:prstGeom prst="cub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8" name="组合 37"/>
          <p:cNvGrpSpPr/>
          <p:nvPr/>
        </p:nvGrpSpPr>
        <p:grpSpPr>
          <a:xfrm>
            <a:off x="2468993" y="2333530"/>
            <a:ext cx="236151" cy="1751312"/>
            <a:chOff x="3990842" y="2657118"/>
            <a:chExt cx="288032" cy="2243641"/>
          </a:xfrm>
        </p:grpSpPr>
        <p:grpSp>
          <p:nvGrpSpPr>
            <p:cNvPr id="46" name="组合 45"/>
            <p:cNvGrpSpPr/>
            <p:nvPr/>
          </p:nvGrpSpPr>
          <p:grpSpPr>
            <a:xfrm>
              <a:off x="3990842" y="3964655"/>
              <a:ext cx="288032" cy="936104"/>
              <a:chOff x="3059832" y="2571750"/>
              <a:chExt cx="288032" cy="936104"/>
            </a:xfrm>
          </p:grpSpPr>
          <p:sp>
            <p:nvSpPr>
              <p:cNvPr id="55" name="立方体 54"/>
              <p:cNvSpPr/>
              <p:nvPr/>
            </p:nvSpPr>
            <p:spPr>
              <a:xfrm>
                <a:off x="3059832" y="3219822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立方体 55"/>
              <p:cNvSpPr/>
              <p:nvPr/>
            </p:nvSpPr>
            <p:spPr>
              <a:xfrm>
                <a:off x="3059832" y="3000479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立方体 56"/>
              <p:cNvSpPr/>
              <p:nvPr/>
            </p:nvSpPr>
            <p:spPr>
              <a:xfrm>
                <a:off x="3059832" y="2772977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立方体 57"/>
              <p:cNvSpPr/>
              <p:nvPr/>
            </p:nvSpPr>
            <p:spPr>
              <a:xfrm>
                <a:off x="3059832" y="2571750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3990842" y="3109237"/>
              <a:ext cx="288032" cy="936104"/>
              <a:chOff x="3059832" y="2571750"/>
              <a:chExt cx="288032" cy="936104"/>
            </a:xfrm>
          </p:grpSpPr>
          <p:sp>
            <p:nvSpPr>
              <p:cNvPr id="51" name="立方体 50"/>
              <p:cNvSpPr/>
              <p:nvPr/>
            </p:nvSpPr>
            <p:spPr>
              <a:xfrm>
                <a:off x="3059832" y="3219822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立方体 51"/>
              <p:cNvSpPr/>
              <p:nvPr/>
            </p:nvSpPr>
            <p:spPr>
              <a:xfrm>
                <a:off x="3059832" y="3000479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立方体 52"/>
              <p:cNvSpPr/>
              <p:nvPr/>
            </p:nvSpPr>
            <p:spPr>
              <a:xfrm>
                <a:off x="3059832" y="2772977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立方体 53"/>
              <p:cNvSpPr/>
              <p:nvPr/>
            </p:nvSpPr>
            <p:spPr>
              <a:xfrm>
                <a:off x="3059832" y="2571750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3990842" y="2657118"/>
              <a:ext cx="288032" cy="507375"/>
              <a:chOff x="3059832" y="3000479"/>
              <a:chExt cx="288032" cy="507375"/>
            </a:xfrm>
          </p:grpSpPr>
          <p:sp>
            <p:nvSpPr>
              <p:cNvPr id="49" name="立方体 48"/>
              <p:cNvSpPr/>
              <p:nvPr/>
            </p:nvSpPr>
            <p:spPr>
              <a:xfrm>
                <a:off x="3059832" y="3219822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立方体 49"/>
              <p:cNvSpPr/>
              <p:nvPr/>
            </p:nvSpPr>
            <p:spPr>
              <a:xfrm>
                <a:off x="3059832" y="3000479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2855587" y="2340074"/>
            <a:ext cx="236151" cy="1751312"/>
            <a:chOff x="3990842" y="2657118"/>
            <a:chExt cx="288032" cy="2243641"/>
          </a:xfrm>
        </p:grpSpPr>
        <p:grpSp>
          <p:nvGrpSpPr>
            <p:cNvPr id="63" name="组合 62"/>
            <p:cNvGrpSpPr/>
            <p:nvPr/>
          </p:nvGrpSpPr>
          <p:grpSpPr>
            <a:xfrm>
              <a:off x="3990842" y="3964655"/>
              <a:ext cx="288032" cy="936104"/>
              <a:chOff x="3059832" y="2571750"/>
              <a:chExt cx="288032" cy="936104"/>
            </a:xfrm>
          </p:grpSpPr>
          <p:sp>
            <p:nvSpPr>
              <p:cNvPr id="72" name="立方体 71"/>
              <p:cNvSpPr/>
              <p:nvPr/>
            </p:nvSpPr>
            <p:spPr>
              <a:xfrm>
                <a:off x="3059832" y="3219822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立方体 72"/>
              <p:cNvSpPr/>
              <p:nvPr/>
            </p:nvSpPr>
            <p:spPr>
              <a:xfrm>
                <a:off x="3059832" y="3000479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" name="立方体 73"/>
              <p:cNvSpPr/>
              <p:nvPr/>
            </p:nvSpPr>
            <p:spPr>
              <a:xfrm>
                <a:off x="3059832" y="2772977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立方体 74"/>
              <p:cNvSpPr/>
              <p:nvPr/>
            </p:nvSpPr>
            <p:spPr>
              <a:xfrm>
                <a:off x="3059832" y="2571750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4" name="组合 63"/>
            <p:cNvGrpSpPr/>
            <p:nvPr/>
          </p:nvGrpSpPr>
          <p:grpSpPr>
            <a:xfrm>
              <a:off x="3990842" y="3109237"/>
              <a:ext cx="288032" cy="936104"/>
              <a:chOff x="3059832" y="2571750"/>
              <a:chExt cx="288032" cy="936104"/>
            </a:xfrm>
          </p:grpSpPr>
          <p:sp>
            <p:nvSpPr>
              <p:cNvPr id="68" name="立方体 67"/>
              <p:cNvSpPr/>
              <p:nvPr/>
            </p:nvSpPr>
            <p:spPr>
              <a:xfrm>
                <a:off x="3059832" y="3219822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立方体 68"/>
              <p:cNvSpPr/>
              <p:nvPr/>
            </p:nvSpPr>
            <p:spPr>
              <a:xfrm>
                <a:off x="3059832" y="3000479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立方体 69"/>
              <p:cNvSpPr/>
              <p:nvPr/>
            </p:nvSpPr>
            <p:spPr>
              <a:xfrm>
                <a:off x="3059832" y="2772977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立方体 70"/>
              <p:cNvSpPr/>
              <p:nvPr/>
            </p:nvSpPr>
            <p:spPr>
              <a:xfrm>
                <a:off x="3059832" y="2571750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3990842" y="2657118"/>
              <a:ext cx="288032" cy="507375"/>
              <a:chOff x="3059832" y="3000479"/>
              <a:chExt cx="288032" cy="507375"/>
            </a:xfrm>
          </p:grpSpPr>
          <p:sp>
            <p:nvSpPr>
              <p:cNvPr id="66" name="立方体 65"/>
              <p:cNvSpPr/>
              <p:nvPr/>
            </p:nvSpPr>
            <p:spPr>
              <a:xfrm>
                <a:off x="3059832" y="3219822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立方体 66"/>
              <p:cNvSpPr/>
              <p:nvPr/>
            </p:nvSpPr>
            <p:spPr>
              <a:xfrm>
                <a:off x="3059832" y="3000479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346735" y="2967474"/>
            <a:ext cx="901753" cy="899084"/>
            <a:chOff x="4236483" y="1902197"/>
            <a:chExt cx="901753" cy="899084"/>
          </a:xfrm>
        </p:grpSpPr>
        <p:sp>
          <p:nvSpPr>
            <p:cNvPr id="76" name="立方体 75"/>
            <p:cNvSpPr/>
            <p:nvPr/>
          </p:nvSpPr>
          <p:spPr>
            <a:xfrm>
              <a:off x="4236483" y="2250278"/>
              <a:ext cx="236151" cy="224828"/>
            </a:xfrm>
            <a:prstGeom prst="cub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立方体 76"/>
            <p:cNvSpPr/>
            <p:nvPr/>
          </p:nvSpPr>
          <p:spPr>
            <a:xfrm>
              <a:off x="4563305" y="2237808"/>
              <a:ext cx="236151" cy="224828"/>
            </a:xfrm>
            <a:prstGeom prst="cub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立方体 77"/>
            <p:cNvSpPr/>
            <p:nvPr/>
          </p:nvSpPr>
          <p:spPr>
            <a:xfrm>
              <a:off x="4902085" y="2221116"/>
              <a:ext cx="236151" cy="224828"/>
            </a:xfrm>
            <a:prstGeom prst="cub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立方体 79"/>
            <p:cNvSpPr/>
            <p:nvPr/>
          </p:nvSpPr>
          <p:spPr>
            <a:xfrm>
              <a:off x="4236483" y="2576453"/>
              <a:ext cx="236151" cy="224828"/>
            </a:xfrm>
            <a:prstGeom prst="cub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立方体 80"/>
            <p:cNvSpPr/>
            <p:nvPr/>
          </p:nvSpPr>
          <p:spPr>
            <a:xfrm>
              <a:off x="4563305" y="2576453"/>
              <a:ext cx="236151" cy="224828"/>
            </a:xfrm>
            <a:prstGeom prst="cub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立方体 81"/>
            <p:cNvSpPr/>
            <p:nvPr/>
          </p:nvSpPr>
          <p:spPr>
            <a:xfrm>
              <a:off x="4897595" y="2570899"/>
              <a:ext cx="236151" cy="224828"/>
            </a:xfrm>
            <a:prstGeom prst="cub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立方体 87"/>
            <p:cNvSpPr/>
            <p:nvPr/>
          </p:nvSpPr>
          <p:spPr>
            <a:xfrm>
              <a:off x="4661444" y="1902197"/>
              <a:ext cx="236151" cy="224828"/>
            </a:xfrm>
            <a:prstGeom prst="cub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3437406" y="2340074"/>
            <a:ext cx="236151" cy="1751312"/>
            <a:chOff x="3990842" y="2657118"/>
            <a:chExt cx="288032" cy="2243641"/>
          </a:xfrm>
        </p:grpSpPr>
        <p:grpSp>
          <p:nvGrpSpPr>
            <p:cNvPr id="91" name="组合 90"/>
            <p:cNvGrpSpPr/>
            <p:nvPr/>
          </p:nvGrpSpPr>
          <p:grpSpPr>
            <a:xfrm>
              <a:off x="3990842" y="3964655"/>
              <a:ext cx="288032" cy="936104"/>
              <a:chOff x="3059832" y="2571750"/>
              <a:chExt cx="288032" cy="936104"/>
            </a:xfrm>
          </p:grpSpPr>
          <p:sp>
            <p:nvSpPr>
              <p:cNvPr id="100" name="立方体 99"/>
              <p:cNvSpPr/>
              <p:nvPr/>
            </p:nvSpPr>
            <p:spPr>
              <a:xfrm>
                <a:off x="3059832" y="3219822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立方体 100"/>
              <p:cNvSpPr/>
              <p:nvPr/>
            </p:nvSpPr>
            <p:spPr>
              <a:xfrm>
                <a:off x="3059832" y="3000479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立方体 101"/>
              <p:cNvSpPr/>
              <p:nvPr/>
            </p:nvSpPr>
            <p:spPr>
              <a:xfrm>
                <a:off x="3059832" y="2772977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立方体 102"/>
              <p:cNvSpPr/>
              <p:nvPr/>
            </p:nvSpPr>
            <p:spPr>
              <a:xfrm>
                <a:off x="3059832" y="2571750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2" name="组合 91"/>
            <p:cNvGrpSpPr/>
            <p:nvPr/>
          </p:nvGrpSpPr>
          <p:grpSpPr>
            <a:xfrm>
              <a:off x="3990842" y="3109237"/>
              <a:ext cx="288032" cy="936104"/>
              <a:chOff x="3059832" y="2571750"/>
              <a:chExt cx="288032" cy="936104"/>
            </a:xfrm>
          </p:grpSpPr>
          <p:sp>
            <p:nvSpPr>
              <p:cNvPr id="96" name="立方体 95"/>
              <p:cNvSpPr/>
              <p:nvPr/>
            </p:nvSpPr>
            <p:spPr>
              <a:xfrm>
                <a:off x="3059832" y="3219822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7" name="立方体 96"/>
              <p:cNvSpPr/>
              <p:nvPr/>
            </p:nvSpPr>
            <p:spPr>
              <a:xfrm>
                <a:off x="3059832" y="3000479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立方体 97"/>
              <p:cNvSpPr/>
              <p:nvPr/>
            </p:nvSpPr>
            <p:spPr>
              <a:xfrm>
                <a:off x="3059832" y="2772977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立方体 98"/>
              <p:cNvSpPr/>
              <p:nvPr/>
            </p:nvSpPr>
            <p:spPr>
              <a:xfrm>
                <a:off x="3059832" y="2571750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3" name="组合 92"/>
            <p:cNvGrpSpPr/>
            <p:nvPr/>
          </p:nvGrpSpPr>
          <p:grpSpPr>
            <a:xfrm>
              <a:off x="3990842" y="2657118"/>
              <a:ext cx="288032" cy="507375"/>
              <a:chOff x="3059832" y="3000479"/>
              <a:chExt cx="288032" cy="507375"/>
            </a:xfrm>
          </p:grpSpPr>
          <p:sp>
            <p:nvSpPr>
              <p:cNvPr id="94" name="立方体 93"/>
              <p:cNvSpPr/>
              <p:nvPr/>
            </p:nvSpPr>
            <p:spPr>
              <a:xfrm>
                <a:off x="3059832" y="3219822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立方体 94"/>
              <p:cNvSpPr/>
              <p:nvPr/>
            </p:nvSpPr>
            <p:spPr>
              <a:xfrm>
                <a:off x="3059832" y="3000479"/>
                <a:ext cx="288032" cy="288032"/>
              </a:xfrm>
              <a:prstGeom prst="cube">
                <a:avLst/>
              </a:prstGeom>
              <a:ln w="6350">
                <a:solidFill>
                  <a:schemeClr val="tx1"/>
                </a:solidFill>
              </a:ln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4" name="立方体 103"/>
          <p:cNvSpPr/>
          <p:nvPr/>
        </p:nvSpPr>
        <p:spPr>
          <a:xfrm>
            <a:off x="5109496" y="3674413"/>
            <a:ext cx="236151" cy="224828"/>
          </a:xfrm>
          <a:prstGeom prst="cub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立方体 104"/>
          <p:cNvSpPr/>
          <p:nvPr/>
        </p:nvSpPr>
        <p:spPr>
          <a:xfrm>
            <a:off x="5109495" y="3363600"/>
            <a:ext cx="236151" cy="224828"/>
          </a:xfrm>
          <a:prstGeom prst="cub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立方体 105"/>
          <p:cNvSpPr/>
          <p:nvPr/>
        </p:nvSpPr>
        <p:spPr>
          <a:xfrm>
            <a:off x="4750694" y="3695346"/>
            <a:ext cx="236151" cy="224828"/>
          </a:xfrm>
          <a:prstGeom prst="cub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3464810" y="3999226"/>
            <a:ext cx="1055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27</a:t>
            </a:r>
            <a:endParaRPr lang="zh-CN" altLang="en-US" sz="2000" b="1" dirty="0"/>
          </a:p>
        </p:txBody>
      </p:sp>
      <p:sp>
        <p:nvSpPr>
          <p:cNvPr id="107" name="TextBox 106"/>
          <p:cNvSpPr txBox="1"/>
          <p:nvPr/>
        </p:nvSpPr>
        <p:spPr>
          <a:xfrm>
            <a:off x="3422142" y="3999226"/>
            <a:ext cx="1055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27+6=</a:t>
            </a:r>
            <a:endParaRPr lang="zh-CN" altLang="en-US" sz="2000" b="1" dirty="0"/>
          </a:p>
        </p:txBody>
      </p:sp>
      <p:sp>
        <p:nvSpPr>
          <p:cNvPr id="108" name="TextBox 107"/>
          <p:cNvSpPr txBox="1"/>
          <p:nvPr/>
        </p:nvSpPr>
        <p:spPr>
          <a:xfrm>
            <a:off x="3391572" y="3999226"/>
            <a:ext cx="1055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/>
              <a:t>33</a:t>
            </a:r>
            <a:endParaRPr lang="zh-CN" altLang="en-US" sz="2000" b="1" dirty="0"/>
          </a:p>
        </p:txBody>
      </p:sp>
      <p:grpSp>
        <p:nvGrpSpPr>
          <p:cNvPr id="89" name="组合 8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09" name="图片 10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1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79" grpId="0" animBg="1"/>
      <p:bldP spid="79" grpId="1" animBg="1"/>
      <p:bldP spid="83" grpId="0" animBg="1"/>
      <p:bldP spid="83" grpId="1" animBg="1"/>
      <p:bldP spid="84" grpId="0" animBg="1"/>
      <p:bldP spid="84" grpId="1" animBg="1"/>
      <p:bldP spid="85" grpId="0" animBg="1"/>
      <p:bldP spid="85" grpId="1" animBg="1"/>
      <p:bldP spid="86" grpId="0" animBg="1"/>
      <p:bldP spid="86" grpId="1" animBg="1"/>
      <p:bldP spid="87" grpId="0" animBg="1"/>
      <p:bldP spid="87" grpId="1" animBg="1"/>
      <p:bldP spid="104" grpId="0" animBg="1"/>
      <p:bldP spid="105" grpId="0" animBg="1"/>
      <p:bldP spid="106" grpId="0" animBg="1"/>
      <p:bldP spid="2" grpId="0"/>
      <p:bldP spid="2" grpId="1"/>
      <p:bldP spid="107" grpId="0"/>
      <p:bldP spid="107" grpId="1"/>
      <p:bldP spid="10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矩形 4"/>
          <p:cNvSpPr>
            <a:spLocks noChangeArrowheads="1"/>
          </p:cNvSpPr>
          <p:nvPr/>
        </p:nvSpPr>
        <p:spPr bwMode="auto">
          <a:xfrm>
            <a:off x="395536" y="555526"/>
            <a:ext cx="50405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利用计数器计算。</a:t>
            </a:r>
            <a:endParaRPr lang="zh-CN" altLang="en-US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2605500" y="1269351"/>
            <a:ext cx="2880320" cy="584775"/>
            <a:chOff x="2880171" y="991392"/>
            <a:chExt cx="2880320" cy="584775"/>
          </a:xfrm>
        </p:grpSpPr>
        <p:sp>
          <p:nvSpPr>
            <p:cNvPr id="72" name="矩形 71"/>
            <p:cNvSpPr/>
            <p:nvPr/>
          </p:nvSpPr>
          <p:spPr>
            <a:xfrm>
              <a:off x="4098964" y="1027395"/>
              <a:ext cx="432048" cy="389657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b="1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2880171" y="991392"/>
              <a:ext cx="288032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27+6=  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</a:t>
              </a:r>
              <a:r>
                <a:rPr lang="zh-CN" altLang="en-US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）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3769040" y="1297084"/>
            <a:ext cx="6840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V="1">
            <a:off x="3933791" y="1879363"/>
            <a:ext cx="6553" cy="179825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3126977" y="1830636"/>
            <a:ext cx="1620180" cy="2087513"/>
            <a:chOff x="3089420" y="897088"/>
            <a:chExt cx="1944216" cy="2715059"/>
          </a:xfrm>
        </p:grpSpPr>
        <p:grpSp>
          <p:nvGrpSpPr>
            <p:cNvPr id="10" name="组合 9"/>
            <p:cNvGrpSpPr/>
            <p:nvPr/>
          </p:nvGrpSpPr>
          <p:grpSpPr>
            <a:xfrm>
              <a:off x="3089420" y="3259545"/>
              <a:ext cx="1944216" cy="352602"/>
              <a:chOff x="2987824" y="3083244"/>
              <a:chExt cx="1944216" cy="352602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2987824" y="3083244"/>
                <a:ext cx="648072" cy="35260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百</a:t>
                </a: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635896" y="3083244"/>
                <a:ext cx="648072" cy="35260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十</a:t>
                </a: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4283968" y="3083244"/>
                <a:ext cx="648072" cy="35260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个</a:t>
                </a:r>
                <a:endParaRPr lang="zh-CN" altLang="en-US" sz="20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cxnSp>
          <p:nvCxnSpPr>
            <p:cNvPr id="29" name="直接连接符 28"/>
            <p:cNvCxnSpPr/>
            <p:nvPr/>
          </p:nvCxnSpPr>
          <p:spPr>
            <a:xfrm flipV="1">
              <a:off x="4709600" y="930144"/>
              <a:ext cx="40780" cy="2329402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19" name="组合 18"/>
            <p:cNvGrpSpPr/>
            <p:nvPr/>
          </p:nvGrpSpPr>
          <p:grpSpPr>
            <a:xfrm>
              <a:off x="3413456" y="897088"/>
              <a:ext cx="763947" cy="2362457"/>
              <a:chOff x="3413456" y="897088"/>
              <a:chExt cx="763947" cy="2362457"/>
            </a:xfrm>
          </p:grpSpPr>
          <p:cxnSp>
            <p:nvCxnSpPr>
              <p:cNvPr id="14" name="直接连接符 13"/>
              <p:cNvCxnSpPr>
                <a:stCxn id="2" idx="0"/>
              </p:cNvCxnSpPr>
              <p:nvPr/>
            </p:nvCxnSpPr>
            <p:spPr>
              <a:xfrm flipV="1">
                <a:off x="3413456" y="897088"/>
                <a:ext cx="0" cy="236245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" name="椭圆 14"/>
              <p:cNvSpPr/>
              <p:nvPr/>
            </p:nvSpPr>
            <p:spPr>
              <a:xfrm>
                <a:off x="3953516" y="3083243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961379" y="2906942"/>
                <a:ext cx="216024" cy="176301"/>
              </a:xfrm>
              <a:prstGeom prst="ellipse">
                <a:avLst/>
              </a:prstGeom>
            </p:spPr>
            <p:style>
              <a:lnRef idx="2">
                <a:schemeClr val="accent2">
                  <a:shade val="50000"/>
                </a:schemeClr>
              </a:lnRef>
              <a:fillRef idx="1">
                <a:schemeClr val="accent2"/>
              </a:fillRef>
              <a:effectRef idx="0">
                <a:schemeClr val="accent2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4387117" y="3511494"/>
            <a:ext cx="180020" cy="1355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8" name="椭圆 37"/>
          <p:cNvSpPr/>
          <p:nvPr/>
        </p:nvSpPr>
        <p:spPr>
          <a:xfrm>
            <a:off x="4385853" y="3375999"/>
            <a:ext cx="180020" cy="1355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9" name="椭圆 38"/>
          <p:cNvSpPr/>
          <p:nvPr/>
        </p:nvSpPr>
        <p:spPr>
          <a:xfrm>
            <a:off x="4391410" y="3240447"/>
            <a:ext cx="180020" cy="1355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1" name="椭圆 40"/>
          <p:cNvSpPr/>
          <p:nvPr/>
        </p:nvSpPr>
        <p:spPr>
          <a:xfrm>
            <a:off x="4397963" y="3104895"/>
            <a:ext cx="180020" cy="1355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2" name="椭圆 41"/>
          <p:cNvSpPr/>
          <p:nvPr/>
        </p:nvSpPr>
        <p:spPr>
          <a:xfrm>
            <a:off x="4384858" y="2972325"/>
            <a:ext cx="180020" cy="1355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3" name="椭圆 42"/>
          <p:cNvSpPr/>
          <p:nvPr/>
        </p:nvSpPr>
        <p:spPr>
          <a:xfrm>
            <a:off x="4391410" y="2836774"/>
            <a:ext cx="180020" cy="1355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2" name="椭圆 51"/>
          <p:cNvSpPr/>
          <p:nvPr/>
        </p:nvSpPr>
        <p:spPr>
          <a:xfrm>
            <a:off x="4386512" y="2716057"/>
            <a:ext cx="180020" cy="135552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TextBox 7"/>
          <p:cNvSpPr txBox="1"/>
          <p:nvPr/>
        </p:nvSpPr>
        <p:spPr>
          <a:xfrm>
            <a:off x="3708088" y="3927882"/>
            <a:ext cx="9878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3605516" y="3918149"/>
            <a:ext cx="21808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27+6=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585172" y="3939902"/>
            <a:ext cx="10669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11181" y="1964008"/>
            <a:ext cx="181862" cy="362978"/>
            <a:chOff x="4598877" y="1679945"/>
            <a:chExt cx="231750" cy="518483"/>
          </a:xfrm>
        </p:grpSpPr>
        <p:sp>
          <p:nvSpPr>
            <p:cNvPr id="44" name="椭圆 43"/>
            <p:cNvSpPr/>
            <p:nvPr/>
          </p:nvSpPr>
          <p:spPr>
            <a:xfrm>
              <a:off x="4598877" y="2022127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5" name="椭圆 44"/>
            <p:cNvSpPr/>
            <p:nvPr/>
          </p:nvSpPr>
          <p:spPr>
            <a:xfrm>
              <a:off x="4606740" y="1845826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6" name="椭圆 45"/>
            <p:cNvSpPr/>
            <p:nvPr/>
          </p:nvSpPr>
          <p:spPr>
            <a:xfrm>
              <a:off x="4614603" y="1679945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4378117" y="2337884"/>
            <a:ext cx="181862" cy="362978"/>
            <a:chOff x="4598877" y="1679945"/>
            <a:chExt cx="231750" cy="518483"/>
          </a:xfrm>
        </p:grpSpPr>
        <p:sp>
          <p:nvSpPr>
            <p:cNvPr id="111" name="椭圆 110"/>
            <p:cNvSpPr/>
            <p:nvPr/>
          </p:nvSpPr>
          <p:spPr>
            <a:xfrm>
              <a:off x="4598877" y="2022127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6" name="椭圆 115"/>
            <p:cNvSpPr/>
            <p:nvPr/>
          </p:nvSpPr>
          <p:spPr>
            <a:xfrm>
              <a:off x="4606740" y="1845826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117" name="椭圆 116"/>
            <p:cNvSpPr/>
            <p:nvPr/>
          </p:nvSpPr>
          <p:spPr>
            <a:xfrm>
              <a:off x="4614603" y="1679945"/>
              <a:ext cx="216024" cy="176301"/>
            </a:xfrm>
            <a:prstGeom prst="ellipse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21" name="椭圆 120"/>
          <p:cNvSpPr/>
          <p:nvPr/>
        </p:nvSpPr>
        <p:spPr>
          <a:xfrm>
            <a:off x="3876139" y="3234662"/>
            <a:ext cx="169521" cy="123424"/>
          </a:xfrm>
          <a:prstGeom prst="ellipse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7" name="组合 4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8" name="图片 47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37" grpId="0" animBg="1"/>
      <p:bldP spid="38" grpId="0" animBg="1"/>
      <p:bldP spid="39" grpId="0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52" grpId="0" animBg="1"/>
      <p:bldP spid="52" grpId="1" animBg="1"/>
      <p:bldP spid="8" grpId="0"/>
      <p:bldP spid="8" grpId="1"/>
      <p:bldP spid="108" grpId="0"/>
      <p:bldP spid="108" grpId="1"/>
      <p:bldP spid="109" grpId="0"/>
      <p:bldP spid="1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25624" y="1419622"/>
            <a:ext cx="2866256" cy="205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6" name="矩形 4"/>
          <p:cNvSpPr>
            <a:spLocks noChangeArrowheads="1"/>
          </p:cNvSpPr>
          <p:nvPr/>
        </p:nvSpPr>
        <p:spPr bwMode="auto">
          <a:xfrm>
            <a:off x="-36512" y="555526"/>
            <a:ext cx="57778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班一共要挂多少牌子？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899592" y="3641113"/>
            <a:ext cx="46968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要求二班一共要挂多少牌子，用加法计算，列式：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22+8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5067732" y="1253002"/>
            <a:ext cx="3312367" cy="523220"/>
            <a:chOff x="5652120" y="1253002"/>
            <a:chExt cx="3312367" cy="523220"/>
          </a:xfrm>
        </p:grpSpPr>
        <p:grpSp>
          <p:nvGrpSpPr>
            <p:cNvPr id="5" name="组合 4"/>
            <p:cNvGrpSpPr/>
            <p:nvPr/>
          </p:nvGrpSpPr>
          <p:grpSpPr>
            <a:xfrm>
              <a:off x="5652120" y="1313936"/>
              <a:ext cx="2304256" cy="419014"/>
              <a:chOff x="5652120" y="1313936"/>
              <a:chExt cx="2304256" cy="419014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5652120" y="1313936"/>
                <a:ext cx="432048" cy="409961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6619883" y="1313936"/>
                <a:ext cx="432048" cy="409961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7524328" y="1322989"/>
                <a:ext cx="432048" cy="409961"/>
              </a:xfrm>
              <a:prstGeom prst="rect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" name="流程图: 联系 2"/>
              <p:cNvSpPr/>
              <p:nvPr/>
            </p:nvSpPr>
            <p:spPr>
              <a:xfrm>
                <a:off x="6146003" y="1313936"/>
                <a:ext cx="432048" cy="400908"/>
              </a:xfrm>
              <a:prstGeom prst="flowChartConnecto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7164288" y="1322989"/>
                <a:ext cx="36004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=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31" name="TextBox 130"/>
            <p:cNvSpPr txBox="1"/>
            <p:nvPr/>
          </p:nvSpPr>
          <p:spPr>
            <a:xfrm flipH="1">
              <a:off x="7924409" y="1253002"/>
              <a:ext cx="104007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（个）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04048" y="1313936"/>
            <a:ext cx="1548456" cy="470718"/>
            <a:chOff x="5390800" y="591282"/>
            <a:chExt cx="1548456" cy="470718"/>
          </a:xfrm>
        </p:grpSpPr>
        <p:sp>
          <p:nvSpPr>
            <p:cNvPr id="7" name="TextBox 6"/>
            <p:cNvSpPr txBox="1"/>
            <p:nvPr/>
          </p:nvSpPr>
          <p:spPr>
            <a:xfrm>
              <a:off x="5390800" y="591282"/>
              <a:ext cx="6480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22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5880086" y="591903"/>
              <a:ext cx="535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+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6403540" y="600335"/>
              <a:ext cx="5357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34" name="TextBox 133"/>
          <p:cNvSpPr txBox="1"/>
          <p:nvPr/>
        </p:nvSpPr>
        <p:spPr>
          <a:xfrm>
            <a:off x="6888106" y="1314734"/>
            <a:ext cx="5357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5799801" y="2108959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22 +  8 = 30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92080" y="2492024"/>
            <a:ext cx="3665774" cy="1423220"/>
            <a:chOff x="5876468" y="2492024"/>
            <a:chExt cx="3665774" cy="1423220"/>
          </a:xfrm>
        </p:grpSpPr>
        <p:grpSp>
          <p:nvGrpSpPr>
            <p:cNvPr id="12" name="组合 11"/>
            <p:cNvGrpSpPr/>
            <p:nvPr/>
          </p:nvGrpSpPr>
          <p:grpSpPr>
            <a:xfrm>
              <a:off x="5876468" y="2492024"/>
              <a:ext cx="3665774" cy="1423220"/>
              <a:chOff x="5876468" y="2492024"/>
              <a:chExt cx="3665774" cy="1423220"/>
            </a:xfrm>
          </p:grpSpPr>
          <p:sp>
            <p:nvSpPr>
              <p:cNvPr id="135" name="圆角矩形标注 134"/>
              <p:cNvSpPr/>
              <p:nvPr/>
            </p:nvSpPr>
            <p:spPr>
              <a:xfrm flipH="1">
                <a:off x="7388636" y="2859782"/>
                <a:ext cx="2153606" cy="1055462"/>
              </a:xfrm>
              <a:prstGeom prst="wedgeRoundRectCallout">
                <a:avLst>
                  <a:gd name="adj1" fmla="val 45128"/>
                  <a:gd name="adj2" fmla="val -83033"/>
                  <a:gd name="adj3" fmla="val 16667"/>
                </a:avLst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把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22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分成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20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和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，先算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2+8=10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，再算</a:t>
                </a:r>
                <a:r>
                  <a:rPr lang="en-US" altLang="zh-CN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20+10=30</a:t>
                </a:r>
                <a:r>
                  <a:rPr lang="zh-CN" altLang="en-US" sz="20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。</a:t>
                </a:r>
                <a:endPara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7" name="直接连接符 136"/>
              <p:cNvCxnSpPr/>
              <p:nvPr/>
            </p:nvCxnSpPr>
            <p:spPr>
              <a:xfrm flipH="1">
                <a:off x="6124174" y="2492024"/>
                <a:ext cx="360040" cy="23500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>
                <a:endCxn id="140" idx="0"/>
              </p:cNvCxnSpPr>
              <p:nvPr/>
            </p:nvCxnSpPr>
            <p:spPr>
              <a:xfrm>
                <a:off x="6777796" y="2521968"/>
                <a:ext cx="245418" cy="236189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39" name="TextBox 138"/>
              <p:cNvSpPr txBox="1"/>
              <p:nvPr/>
            </p:nvSpPr>
            <p:spPr>
              <a:xfrm>
                <a:off x="5876468" y="2699928"/>
                <a:ext cx="76133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20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140" name="TextBox 139"/>
              <p:cNvSpPr txBox="1"/>
              <p:nvPr/>
            </p:nvSpPr>
            <p:spPr>
              <a:xfrm>
                <a:off x="6801807" y="2758157"/>
                <a:ext cx="44281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 smtClean="0">
                    <a:latin typeface="楷体" panose="02010609060101010101" pitchFamily="49" charset="-122"/>
                    <a:ea typeface="楷体" panose="02010609060101010101" pitchFamily="49" charset="-122"/>
                  </a:rPr>
                  <a:t>2</a:t>
                </a:r>
                <a:endPara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grpSp>
            <p:nvGrpSpPr>
              <p:cNvPr id="141" name="组合 140"/>
              <p:cNvGrpSpPr/>
              <p:nvPr/>
            </p:nvGrpSpPr>
            <p:grpSpPr>
              <a:xfrm>
                <a:off x="6845631" y="2509069"/>
                <a:ext cx="426578" cy="636299"/>
                <a:chOff x="4097338" y="2492151"/>
                <a:chExt cx="426578" cy="636299"/>
              </a:xfrm>
            </p:grpSpPr>
            <p:cxnSp>
              <p:nvCxnSpPr>
                <p:cNvPr id="142" name="直接连接符 141"/>
                <p:cNvCxnSpPr/>
                <p:nvPr/>
              </p:nvCxnSpPr>
              <p:spPr>
                <a:xfrm>
                  <a:off x="4523916" y="2492151"/>
                  <a:ext cx="0" cy="636299"/>
                </a:xfrm>
                <a:prstGeom prst="line">
                  <a:avLst/>
                </a:prstGeom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grpSp>
              <p:nvGrpSpPr>
                <p:cNvPr id="143" name="组合 142"/>
                <p:cNvGrpSpPr/>
                <p:nvPr/>
              </p:nvGrpSpPr>
              <p:grpSpPr>
                <a:xfrm>
                  <a:off x="4097338" y="3056442"/>
                  <a:ext cx="426578" cy="72008"/>
                  <a:chOff x="4097338" y="3056442"/>
                  <a:chExt cx="426578" cy="72008"/>
                </a:xfrm>
              </p:grpSpPr>
              <p:cxnSp>
                <p:nvCxnSpPr>
                  <p:cNvPr id="144" name="直接连接符 143"/>
                  <p:cNvCxnSpPr/>
                  <p:nvPr/>
                </p:nvCxnSpPr>
                <p:spPr>
                  <a:xfrm>
                    <a:off x="4097338" y="3128450"/>
                    <a:ext cx="426578" cy="0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/>
                  <p:cNvCxnSpPr/>
                  <p:nvPr/>
                </p:nvCxnSpPr>
                <p:spPr>
                  <a:xfrm flipH="1">
                    <a:off x="4097338" y="3056442"/>
                    <a:ext cx="3" cy="72008"/>
                  </a:xfrm>
                  <a:prstGeom prst="line">
                    <a:avLst/>
                  </a:prstGeom>
                </p:spPr>
                <p:style>
                  <a:lnRef idx="1">
                    <a:schemeClr val="dk1"/>
                  </a:lnRef>
                  <a:fillRef idx="0">
                    <a:schemeClr val="dk1"/>
                  </a:fillRef>
                  <a:effectRef idx="0">
                    <a:schemeClr val="dk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sp>
          <p:nvSpPr>
            <p:cNvPr id="9" name="TextBox 8"/>
            <p:cNvSpPr txBox="1"/>
            <p:nvPr/>
          </p:nvSpPr>
          <p:spPr>
            <a:xfrm>
              <a:off x="6885772" y="3226966"/>
              <a:ext cx="5815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10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34" grpId="0"/>
      <p:bldP spid="1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4"/>
          <p:cNvSpPr>
            <a:spLocks noChangeArrowheads="1"/>
          </p:cNvSpPr>
          <p:nvPr/>
        </p:nvSpPr>
        <p:spPr bwMode="auto">
          <a:xfrm>
            <a:off x="672803" y="987574"/>
            <a:ext cx="504056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21" name="直接连接符 120"/>
          <p:cNvCxnSpPr/>
          <p:nvPr/>
        </p:nvCxnSpPr>
        <p:spPr>
          <a:xfrm>
            <a:off x="4137218" y="314407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直接连接符 122"/>
          <p:cNvCxnSpPr/>
          <p:nvPr/>
        </p:nvCxnSpPr>
        <p:spPr>
          <a:xfrm>
            <a:off x="4137218" y="314407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直接连接符 124"/>
          <p:cNvCxnSpPr/>
          <p:nvPr/>
        </p:nvCxnSpPr>
        <p:spPr>
          <a:xfrm>
            <a:off x="4137218" y="3144073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直接连接符 126"/>
          <p:cNvCxnSpPr/>
          <p:nvPr/>
        </p:nvCxnSpPr>
        <p:spPr>
          <a:xfrm>
            <a:off x="4137218" y="3144073"/>
            <a:ext cx="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159" name="组合 158"/>
          <p:cNvGrpSpPr/>
          <p:nvPr/>
        </p:nvGrpSpPr>
        <p:grpSpPr>
          <a:xfrm>
            <a:off x="902572" y="1806169"/>
            <a:ext cx="7413844" cy="2277749"/>
            <a:chOff x="860788" y="1589598"/>
            <a:chExt cx="6015468" cy="2277749"/>
          </a:xfrm>
        </p:grpSpPr>
        <p:sp>
          <p:nvSpPr>
            <p:cNvPr id="144" name="TextBox 143"/>
            <p:cNvSpPr txBox="1"/>
            <p:nvPr/>
          </p:nvSpPr>
          <p:spPr>
            <a:xfrm>
              <a:off x="860788" y="1589598"/>
              <a:ext cx="60154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59+4=     3+68=     43+7=     6+48=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5" name="TextBox 144"/>
            <p:cNvSpPr txBox="1"/>
            <p:nvPr/>
          </p:nvSpPr>
          <p:spPr>
            <a:xfrm>
              <a:off x="860788" y="2267027"/>
              <a:ext cx="60154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38+6=     46+5=     7+47=     85+8=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46" name="TextBox 145"/>
            <p:cNvSpPr txBox="1"/>
            <p:nvPr/>
          </p:nvSpPr>
          <p:spPr>
            <a:xfrm>
              <a:off x="860788" y="2913240"/>
              <a:ext cx="6015468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8+53=     76+9=     35+5=     9+52=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7" name="TextBox 146"/>
          <p:cNvSpPr txBox="1"/>
          <p:nvPr/>
        </p:nvSpPr>
        <p:spPr>
          <a:xfrm>
            <a:off x="1835696" y="1838029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8" name="TextBox 147"/>
          <p:cNvSpPr txBox="1"/>
          <p:nvPr/>
        </p:nvSpPr>
        <p:spPr>
          <a:xfrm>
            <a:off x="3592465" y="1832506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9" name="TextBox 148"/>
          <p:cNvSpPr txBox="1"/>
          <p:nvPr/>
        </p:nvSpPr>
        <p:spPr>
          <a:xfrm>
            <a:off x="5392665" y="1779662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7264873" y="1760002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1835696" y="2500674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2" name="TextBox 151"/>
          <p:cNvSpPr txBox="1"/>
          <p:nvPr/>
        </p:nvSpPr>
        <p:spPr>
          <a:xfrm>
            <a:off x="3635896" y="2480578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5364088" y="2480578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7192865" y="2483598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93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1864273" y="3128650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6" name="TextBox 155"/>
          <p:cNvSpPr txBox="1"/>
          <p:nvPr/>
        </p:nvSpPr>
        <p:spPr>
          <a:xfrm>
            <a:off x="3592465" y="3128650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7" name="TextBox 156"/>
          <p:cNvSpPr txBox="1"/>
          <p:nvPr/>
        </p:nvSpPr>
        <p:spPr>
          <a:xfrm>
            <a:off x="5402382" y="3128650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8" name="TextBox 157"/>
          <p:cNvSpPr txBox="1"/>
          <p:nvPr/>
        </p:nvSpPr>
        <p:spPr>
          <a:xfrm>
            <a:off x="7192865" y="3128650"/>
            <a:ext cx="7635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61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3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itchFamily="49" charset="-122"/>
                <a:ea typeface="幼圆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itchFamily="49" charset="-122"/>
              <a:ea typeface="幼圆" pitchFamily="49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7" grpId="0"/>
      <p:bldP spid="148" grpId="0"/>
      <p:bldP spid="149" grpId="0"/>
      <p:bldP spid="150" grpId="0"/>
      <p:bldP spid="151" grpId="0"/>
      <p:bldP spid="152" grpId="0"/>
      <p:bldP spid="153" grpId="0"/>
      <p:bldP spid="154" grpId="0"/>
      <p:bldP spid="155" grpId="0"/>
      <p:bldP spid="156" grpId="0"/>
      <p:bldP spid="157" grpId="0"/>
      <p:bldP spid="15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79266" y="797330"/>
            <a:ext cx="6385021" cy="584775"/>
            <a:chOff x="954409" y="991392"/>
            <a:chExt cx="5040560" cy="584775"/>
          </a:xfrm>
        </p:grpSpPr>
        <p:sp>
          <p:nvSpPr>
            <p:cNvPr id="27" name="矩形 4"/>
            <p:cNvSpPr>
              <a:spLocks noChangeArrowheads="1"/>
            </p:cNvSpPr>
            <p:nvPr/>
          </p:nvSpPr>
          <p:spPr bwMode="auto">
            <a:xfrm>
              <a:off x="954409" y="991392"/>
              <a:ext cx="5040560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charset="-122"/>
                  <a:ea typeface="等线" panose="02010600030101010101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在  里填上“</a:t>
              </a:r>
              <a:r>
                <a:rPr lang="en-US" altLang="zh-CN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&gt;</a:t>
              </a:r>
              <a:r>
                <a:rPr lang="zh-CN" altLang="en-US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”“</a:t>
              </a:r>
              <a:r>
                <a:rPr lang="en-US" altLang="zh-CN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&lt;</a:t>
              </a:r>
              <a:r>
                <a:rPr lang="zh-CN" altLang="en-US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”或“</a:t>
              </a:r>
              <a:r>
                <a:rPr lang="en-US" altLang="zh-CN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32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”。</a:t>
              </a:r>
              <a:endParaRPr lang="zh-CN" altLang="en-US" sz="32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" name="流程图: 联系 2"/>
            <p:cNvSpPr/>
            <p:nvPr/>
          </p:nvSpPr>
          <p:spPr>
            <a:xfrm>
              <a:off x="1333627" y="1109628"/>
              <a:ext cx="327360" cy="383643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000" b="1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32784" y="1856179"/>
            <a:ext cx="6974847" cy="2164442"/>
            <a:chOff x="1305847" y="1530142"/>
            <a:chExt cx="4658083" cy="2164442"/>
          </a:xfrm>
        </p:grpSpPr>
        <p:sp>
          <p:nvSpPr>
            <p:cNvPr id="6" name="TextBox 5"/>
            <p:cNvSpPr txBox="1"/>
            <p:nvPr/>
          </p:nvSpPr>
          <p:spPr>
            <a:xfrm>
              <a:off x="1305847" y="1530142"/>
              <a:ext cx="46329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36+5    40         48+4   52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1330995" y="3109809"/>
              <a:ext cx="46329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5+45    </a:t>
              </a:r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r>
                <a:rPr lang="en-US" altLang="zh-CN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0         4+49   60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6" name="流程图: 联系 35"/>
            <p:cNvSpPr/>
            <p:nvPr/>
          </p:nvSpPr>
          <p:spPr>
            <a:xfrm>
              <a:off x="2071721" y="1602063"/>
              <a:ext cx="368433" cy="442693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7" name="流程图: 联系 36"/>
            <p:cNvSpPr/>
            <p:nvPr/>
          </p:nvSpPr>
          <p:spPr>
            <a:xfrm>
              <a:off x="2022576" y="3173393"/>
              <a:ext cx="368433" cy="457605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8" name="流程图: 联系 37"/>
            <p:cNvSpPr/>
            <p:nvPr/>
          </p:nvSpPr>
          <p:spPr>
            <a:xfrm>
              <a:off x="4545796" y="1621620"/>
              <a:ext cx="368433" cy="480077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2" name="流程图: 联系 51"/>
            <p:cNvSpPr/>
            <p:nvPr/>
          </p:nvSpPr>
          <p:spPr>
            <a:xfrm>
              <a:off x="4545796" y="3173393"/>
              <a:ext cx="368435" cy="459209"/>
            </a:xfrm>
            <a:prstGeom prst="flowChartConnector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508154" y="1781403"/>
            <a:ext cx="551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&gt;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2411760" y="3363838"/>
            <a:ext cx="551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6141517" y="1851670"/>
            <a:ext cx="551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108554" y="3437587"/>
            <a:ext cx="5516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&lt;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9" name="图片 28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0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54" grpId="0"/>
      <p:bldP spid="56" grpId="0"/>
      <p:bldP spid="5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1244833" y="2016033"/>
            <a:ext cx="5901600" cy="1571625"/>
            <a:chOff x="454007" y="1587180"/>
            <a:chExt cx="5901600" cy="1571625"/>
          </a:xfrm>
        </p:grpSpPr>
        <p:grpSp>
          <p:nvGrpSpPr>
            <p:cNvPr id="8" name="组合 7"/>
            <p:cNvGrpSpPr/>
            <p:nvPr/>
          </p:nvGrpSpPr>
          <p:grpSpPr>
            <a:xfrm>
              <a:off x="454007" y="1587180"/>
              <a:ext cx="5901600" cy="1571625"/>
              <a:chOff x="1258762" y="1624013"/>
              <a:chExt cx="5901600" cy="1571625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258762" y="1624013"/>
                <a:ext cx="2411406" cy="1571625"/>
                <a:chOff x="1258762" y="1624013"/>
                <a:chExt cx="2411406" cy="1571625"/>
              </a:xfrm>
            </p:grpSpPr>
            <p:pic>
              <p:nvPicPr>
                <p:cNvPr id="2051" name="Picture 3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2955793" y="1947862"/>
                  <a:ext cx="714375" cy="12477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pic>
              <p:nvPicPr>
                <p:cNvPr id="2052" name="Picture 4"/>
                <p:cNvPicPr>
                  <a:picLocks noChangeAspect="1" noChangeArrowheads="1"/>
                </p:cNvPicPr>
                <p:nvPr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1258762" y="1624013"/>
                  <a:ext cx="1333500" cy="15716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3" name="直接连接符 2"/>
                <p:cNvCxnSpPr/>
                <p:nvPr/>
              </p:nvCxnSpPr>
              <p:spPr>
                <a:xfrm>
                  <a:off x="2470396" y="2601268"/>
                  <a:ext cx="472025" cy="1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" name="组合 5"/>
              <p:cNvGrpSpPr/>
              <p:nvPr/>
            </p:nvGrpSpPr>
            <p:grpSpPr>
              <a:xfrm>
                <a:off x="4764376" y="1947858"/>
                <a:ext cx="1197993" cy="1247775"/>
                <a:chOff x="3656334" y="1947861"/>
                <a:chExt cx="1197993" cy="1247775"/>
              </a:xfrm>
            </p:grpSpPr>
            <p:pic>
              <p:nvPicPr>
                <p:cNvPr id="52" name="Picture 3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4139952" y="1947861"/>
                  <a:ext cx="714375" cy="12477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53" name="直接连接符 52"/>
                <p:cNvCxnSpPr/>
                <p:nvPr/>
              </p:nvCxnSpPr>
              <p:spPr>
                <a:xfrm>
                  <a:off x="3656334" y="2621785"/>
                  <a:ext cx="472025" cy="1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组合 53"/>
              <p:cNvGrpSpPr/>
              <p:nvPr/>
            </p:nvGrpSpPr>
            <p:grpSpPr>
              <a:xfrm>
                <a:off x="3566383" y="1947859"/>
                <a:ext cx="1197993" cy="1247775"/>
                <a:chOff x="3656334" y="1947861"/>
                <a:chExt cx="1197993" cy="1247775"/>
              </a:xfrm>
            </p:grpSpPr>
            <p:pic>
              <p:nvPicPr>
                <p:cNvPr id="55" name="Picture 3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4139952" y="1947861"/>
                  <a:ext cx="714375" cy="12477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56" name="直接连接符 55"/>
                <p:cNvCxnSpPr/>
                <p:nvPr/>
              </p:nvCxnSpPr>
              <p:spPr>
                <a:xfrm>
                  <a:off x="3656334" y="2621785"/>
                  <a:ext cx="472025" cy="1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>
                <a:off x="5962369" y="1929693"/>
                <a:ext cx="1197993" cy="1247775"/>
                <a:chOff x="3656334" y="1947861"/>
                <a:chExt cx="1197993" cy="1247775"/>
              </a:xfrm>
            </p:grpSpPr>
            <p:pic>
              <p:nvPicPr>
                <p:cNvPr id="58" name="Picture 3"/>
                <p:cNvPicPr>
                  <a:picLocks noChangeAspect="1" noChangeArrowheads="1"/>
                </p:cNvPicPr>
                <p:nvPr/>
              </p:nvPicPr>
              <p:blipFill>
                <a:blip r:embed="rId1" cstate="print"/>
                <a:srcRect/>
                <a:stretch>
                  <a:fillRect/>
                </a:stretch>
              </p:blipFill>
              <p:spPr bwMode="auto">
                <a:xfrm>
                  <a:off x="4139952" y="1947861"/>
                  <a:ext cx="714375" cy="124777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cxnSp>
              <p:nvCxnSpPr>
                <p:cNvPr id="62" name="直接连接符 61"/>
                <p:cNvCxnSpPr/>
                <p:nvPr/>
              </p:nvCxnSpPr>
              <p:spPr>
                <a:xfrm>
                  <a:off x="3656334" y="2621785"/>
                  <a:ext cx="472025" cy="1"/>
                </a:xfrm>
                <a:prstGeom prst="line">
                  <a:avLst/>
                </a:prstGeom>
              </p:spPr>
              <p:style>
                <a:lnRef idx="3">
                  <a:schemeClr val="dk1"/>
                </a:lnRef>
                <a:fillRef idx="0">
                  <a:schemeClr val="dk1"/>
                </a:fillRef>
                <a:effectRef idx="2">
                  <a:schemeClr val="dk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" name="TextBox 8"/>
            <p:cNvSpPr txBox="1"/>
            <p:nvPr/>
          </p:nvSpPr>
          <p:spPr>
            <a:xfrm>
              <a:off x="1077795" y="2401736"/>
              <a:ext cx="45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16</a:t>
              </a:r>
              <a:endParaRPr lang="zh-CN" altLang="en-US" sz="2000" b="1" dirty="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660896" y="2172938"/>
              <a:ext cx="45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+7</a:t>
              </a:r>
              <a:endParaRPr lang="zh-CN" altLang="en-US" sz="2000" b="1" dirty="0"/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820651" y="2202980"/>
              <a:ext cx="45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+8</a:t>
              </a:r>
              <a:endParaRPr lang="zh-CN" altLang="en-US" sz="2000" b="1" dirty="0"/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3966469" y="2234644"/>
              <a:ext cx="45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+9</a:t>
              </a:r>
              <a:endParaRPr lang="zh-CN" altLang="en-US" sz="2000" b="1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164462" y="2216160"/>
              <a:ext cx="45767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b="1" dirty="0" smtClean="0"/>
                <a:t>+8</a:t>
              </a:r>
              <a:endParaRPr lang="zh-CN" altLang="en-US" sz="2000" b="1" dirty="0"/>
            </a:p>
          </p:txBody>
        </p:sp>
      </p:grpSp>
      <p:sp>
        <p:nvSpPr>
          <p:cNvPr id="46" name="矩形 4"/>
          <p:cNvSpPr>
            <a:spLocks noChangeArrowheads="1"/>
          </p:cNvSpPr>
          <p:nvPr/>
        </p:nvSpPr>
        <p:spPr bwMode="auto">
          <a:xfrm>
            <a:off x="1091196" y="915566"/>
            <a:ext cx="6433131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charset="-122"/>
                <a:ea typeface="等线" panose="02010600030101010101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把正确的得数填在小火车上？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987824" y="2444103"/>
            <a:ext cx="1249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23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4082032" y="2444103"/>
            <a:ext cx="1249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31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280025" y="2403381"/>
            <a:ext cx="1249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40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6478018" y="2355726"/>
            <a:ext cx="12497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48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3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6" grpId="0"/>
      <p:bldP spid="68" grpId="0"/>
      <p:bldP spid="70" grpId="0"/>
    </p:bldLst>
  </p:timing>
</p:sld>
</file>

<file path=ppt/tags/tag1.xml><?xml version="1.0" encoding="utf-8"?>
<p:tagLst xmlns:p="http://schemas.openxmlformats.org/presentationml/2006/main">
  <p:tag name="KSO_WPP_MARK_KEY" val="8cfc5aca-4f8e-4b78-96f2-95c436bcc81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955</Words>
  <Application>WPS 演示</Application>
  <PresentationFormat>全屏显示(16:9)</PresentationFormat>
  <Paragraphs>255</Paragraphs>
  <Slides>13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Arial</vt:lpstr>
      <vt:lpstr>宋体</vt:lpstr>
      <vt:lpstr>Wingdings</vt:lpstr>
      <vt:lpstr>黑体</vt:lpstr>
      <vt:lpstr>微软雅黑</vt:lpstr>
      <vt:lpstr>楷体</vt:lpstr>
      <vt:lpstr>等线</vt:lpstr>
      <vt:lpstr>幼圆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31</cp:revision>
  <dcterms:created xsi:type="dcterms:W3CDTF">2018-09-11T05:46:00Z</dcterms:created>
  <dcterms:modified xsi:type="dcterms:W3CDTF">2023-01-29T10:03:22Z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FA4678985EA344ADA095A341963544C6</vt:lpwstr>
  </property>
  <property fmtid="{D5CDD505-2E9C-101B-9397-08002B2CF9AE}" pid="3" name="KSOProductBuildVer">
    <vt:lpwstr>2052-11.1.0.13703</vt:lpwstr>
  </property>
</Properties>
</file>