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1A36F-F90F-432C-A80C-5C6F9E9912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CE3DE-5FFC-46DE-9039-2E50715985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4360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5184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以内的加减法 两位数减一位数和两位数减整十数的不退位减法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220072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4617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42588" y="2427734"/>
            <a:ext cx="122213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806075" y="4443171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2714876" y="555526"/>
            <a:ext cx="3477555" cy="17774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绿色行动</a:t>
            </a:r>
            <a:endParaRPr lang="en-US" altLang="zh-CN" sz="5400" b="1" dirty="0" smtClean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以内的加减法（一）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81985" y="929512"/>
            <a:ext cx="654821" cy="702878"/>
            <a:chOff x="1306635" y="1385539"/>
            <a:chExt cx="654821" cy="70287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518098" y="699542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摆一摆，算一算。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0788" y="1491630"/>
            <a:ext cx="3863612" cy="739539"/>
            <a:chOff x="860788" y="1789534"/>
            <a:chExt cx="3863612" cy="739539"/>
          </a:xfrm>
        </p:grpSpPr>
        <p:sp>
          <p:nvSpPr>
            <p:cNvPr id="4" name="TextBox 3"/>
            <p:cNvSpPr txBox="1"/>
            <p:nvPr/>
          </p:nvSpPr>
          <p:spPr>
            <a:xfrm>
              <a:off x="860788" y="1789534"/>
              <a:ext cx="686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dirty="0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547664" y="1845573"/>
              <a:ext cx="3176736" cy="310902"/>
              <a:chOff x="1547664" y="1845573"/>
              <a:chExt cx="3176736" cy="31090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547664" y="1845573"/>
                <a:ext cx="1584176" cy="302518"/>
                <a:chOff x="1547664" y="1845573"/>
                <a:chExt cx="1584176" cy="302518"/>
              </a:xfrm>
            </p:grpSpPr>
            <p:sp>
              <p:nvSpPr>
                <p:cNvPr id="7" name="立方体 6"/>
                <p:cNvSpPr/>
                <p:nvPr/>
              </p:nvSpPr>
              <p:spPr>
                <a:xfrm>
                  <a:off x="1547664" y="1851670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立方体 29"/>
                <p:cNvSpPr/>
                <p:nvPr/>
              </p:nvSpPr>
              <p:spPr>
                <a:xfrm>
                  <a:off x="2529186" y="1860059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立方体 30"/>
                <p:cNvSpPr/>
                <p:nvPr/>
              </p:nvSpPr>
              <p:spPr>
                <a:xfrm>
                  <a:off x="2188918" y="1860054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立方体 31"/>
                <p:cNvSpPr/>
                <p:nvPr/>
              </p:nvSpPr>
              <p:spPr>
                <a:xfrm>
                  <a:off x="1860848" y="1845573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立方体 32"/>
                <p:cNvSpPr/>
                <p:nvPr/>
              </p:nvSpPr>
              <p:spPr>
                <a:xfrm>
                  <a:off x="2843808" y="1860059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3140224" y="1853957"/>
                <a:ext cx="1584176" cy="302518"/>
                <a:chOff x="1547664" y="1845573"/>
                <a:chExt cx="1584176" cy="302518"/>
              </a:xfrm>
            </p:grpSpPr>
            <p:sp>
              <p:nvSpPr>
                <p:cNvPr id="40" name="立方体 39"/>
                <p:cNvSpPr/>
                <p:nvPr/>
              </p:nvSpPr>
              <p:spPr>
                <a:xfrm>
                  <a:off x="1547664" y="1851670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立方体 40"/>
                <p:cNvSpPr/>
                <p:nvPr/>
              </p:nvSpPr>
              <p:spPr>
                <a:xfrm>
                  <a:off x="2529186" y="1860059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立方体 41"/>
                <p:cNvSpPr/>
                <p:nvPr/>
              </p:nvSpPr>
              <p:spPr>
                <a:xfrm>
                  <a:off x="2188918" y="1860054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立方体 42"/>
                <p:cNvSpPr/>
                <p:nvPr/>
              </p:nvSpPr>
              <p:spPr>
                <a:xfrm>
                  <a:off x="1860848" y="1845573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立方体 43"/>
                <p:cNvSpPr/>
                <p:nvPr/>
              </p:nvSpPr>
              <p:spPr>
                <a:xfrm>
                  <a:off x="2843808" y="1860059"/>
                  <a:ext cx="288032" cy="288032"/>
                </a:xfrm>
                <a:prstGeom prst="cube">
                  <a:avLst/>
                </a:prstGeom>
                <a:solidFill>
                  <a:srgbClr val="FFFF00"/>
                </a:solidFill>
                <a:ln w="63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1543472" y="2218176"/>
              <a:ext cx="2521846" cy="310897"/>
              <a:chOff x="1547664" y="1845573"/>
              <a:chExt cx="2521846" cy="310897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547664" y="1845573"/>
                <a:ext cx="1584176" cy="302518"/>
                <a:chOff x="1547664" y="1845573"/>
                <a:chExt cx="1584176" cy="302518"/>
              </a:xfrm>
            </p:grpSpPr>
            <p:sp>
              <p:nvSpPr>
                <p:cNvPr id="59" name="立方体 58"/>
                <p:cNvSpPr/>
                <p:nvPr/>
              </p:nvSpPr>
              <p:spPr>
                <a:xfrm>
                  <a:off x="1547664" y="1851670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立方体 59"/>
                <p:cNvSpPr/>
                <p:nvPr/>
              </p:nvSpPr>
              <p:spPr>
                <a:xfrm>
                  <a:off x="2529186" y="1860059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立方体 60"/>
                <p:cNvSpPr/>
                <p:nvPr/>
              </p:nvSpPr>
              <p:spPr>
                <a:xfrm>
                  <a:off x="2188918" y="1860054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立方体 61"/>
                <p:cNvSpPr/>
                <p:nvPr/>
              </p:nvSpPr>
              <p:spPr>
                <a:xfrm>
                  <a:off x="1860848" y="1845573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立方体 62"/>
                <p:cNvSpPr/>
                <p:nvPr/>
              </p:nvSpPr>
              <p:spPr>
                <a:xfrm>
                  <a:off x="2843808" y="1860059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3140224" y="1853957"/>
                <a:ext cx="929286" cy="302513"/>
                <a:chOff x="1547664" y="1845573"/>
                <a:chExt cx="929286" cy="302513"/>
              </a:xfrm>
            </p:grpSpPr>
            <p:sp>
              <p:nvSpPr>
                <p:cNvPr id="49" name="立方体 48"/>
                <p:cNvSpPr/>
                <p:nvPr/>
              </p:nvSpPr>
              <p:spPr>
                <a:xfrm>
                  <a:off x="1547664" y="1851670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立方体 50"/>
                <p:cNvSpPr/>
                <p:nvPr/>
              </p:nvSpPr>
              <p:spPr>
                <a:xfrm>
                  <a:off x="2188918" y="1860054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立方体 54"/>
                <p:cNvSpPr/>
                <p:nvPr/>
              </p:nvSpPr>
              <p:spPr>
                <a:xfrm>
                  <a:off x="1860848" y="1845573"/>
                  <a:ext cx="288032" cy="288032"/>
                </a:xfrm>
                <a:prstGeom prst="cube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3" name="组合 22"/>
          <p:cNvGrpSpPr/>
          <p:nvPr/>
        </p:nvGrpSpPr>
        <p:grpSpPr>
          <a:xfrm>
            <a:off x="862492" y="2283718"/>
            <a:ext cx="7252266" cy="566772"/>
            <a:chOff x="884705" y="2651765"/>
            <a:chExt cx="5350253" cy="566772"/>
          </a:xfrm>
        </p:grpSpPr>
        <p:sp>
          <p:nvSpPr>
            <p:cNvPr id="13" name="TextBox 12"/>
            <p:cNvSpPr txBox="1"/>
            <p:nvPr/>
          </p:nvSpPr>
          <p:spPr>
            <a:xfrm>
              <a:off x="884705" y="2756872"/>
              <a:ext cx="2736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第一行比第二行多几个？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3706576" y="2651765"/>
              <a:ext cx="2528382" cy="468813"/>
              <a:chOff x="5389001" y="2136441"/>
              <a:chExt cx="2528382" cy="468813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5389001" y="2136441"/>
                <a:ext cx="2528382" cy="461665"/>
                <a:chOff x="5389001" y="2136441"/>
                <a:chExt cx="2528382" cy="461665"/>
              </a:xfrm>
            </p:grpSpPr>
            <p:grpSp>
              <p:nvGrpSpPr>
                <p:cNvPr id="67" name="组合 66"/>
                <p:cNvGrpSpPr/>
                <p:nvPr/>
              </p:nvGrpSpPr>
              <p:grpSpPr>
                <a:xfrm>
                  <a:off x="5389001" y="2196945"/>
                  <a:ext cx="1843578" cy="358580"/>
                  <a:chOff x="5292347" y="2571750"/>
                  <a:chExt cx="1843578" cy="358580"/>
                </a:xfrm>
              </p:grpSpPr>
              <p:sp>
                <p:nvSpPr>
                  <p:cNvPr id="69" name="矩形 68"/>
                  <p:cNvSpPr/>
                  <p:nvPr/>
                </p:nvSpPr>
                <p:spPr>
                  <a:xfrm>
                    <a:off x="5292347" y="2607125"/>
                    <a:ext cx="360040" cy="323205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 69"/>
                  <p:cNvSpPr/>
                  <p:nvPr/>
                </p:nvSpPr>
                <p:spPr>
                  <a:xfrm>
                    <a:off x="6138909" y="2590224"/>
                    <a:ext cx="360040" cy="32320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流程图: 联系 70"/>
                  <p:cNvSpPr/>
                  <p:nvPr/>
                </p:nvSpPr>
                <p:spPr>
                  <a:xfrm>
                    <a:off x="5718584" y="2571750"/>
                    <a:ext cx="289625" cy="346987"/>
                  </a:xfrm>
                  <a:prstGeom prst="flowChartConnector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" name="矩形 71"/>
                  <p:cNvSpPr/>
                  <p:nvPr/>
                </p:nvSpPr>
                <p:spPr>
                  <a:xfrm>
                    <a:off x="6775885" y="2583640"/>
                    <a:ext cx="360040" cy="32320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8" name="TextBox 67"/>
                <p:cNvSpPr txBox="1"/>
                <p:nvPr/>
              </p:nvSpPr>
              <p:spPr>
                <a:xfrm>
                  <a:off x="7269311" y="2136441"/>
                  <a:ext cx="6480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个）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6" name="TextBox 65"/>
              <p:cNvSpPr txBox="1"/>
              <p:nvPr/>
            </p:nvSpPr>
            <p:spPr>
              <a:xfrm>
                <a:off x="6627452" y="2143589"/>
                <a:ext cx="3839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78470" y="3013426"/>
            <a:ext cx="6127160" cy="812854"/>
            <a:chOff x="878470" y="3311330"/>
            <a:chExt cx="6127160" cy="812854"/>
          </a:xfrm>
        </p:grpSpPr>
        <p:sp>
          <p:nvSpPr>
            <p:cNvPr id="73" name="TextBox 72"/>
            <p:cNvSpPr txBox="1"/>
            <p:nvPr/>
          </p:nvSpPr>
          <p:spPr>
            <a:xfrm>
              <a:off x="878470" y="3311330"/>
              <a:ext cx="686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dirty="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96082" y="3383142"/>
              <a:ext cx="5509548" cy="741042"/>
              <a:chOff x="1496082" y="3383142"/>
              <a:chExt cx="5509548" cy="74104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496082" y="3383142"/>
                <a:ext cx="1562264" cy="328298"/>
                <a:chOff x="1496082" y="3383142"/>
                <a:chExt cx="1562264" cy="328298"/>
              </a:xfrm>
            </p:grpSpPr>
            <p:pic>
              <p:nvPicPr>
                <p:cNvPr id="1026" name="Picture 2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1496082" y="3383142"/>
                  <a:ext cx="391196" cy="3282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4" name="Picture 2"/>
                <p:cNvPicPr>
                  <a:picLocks noChangeAspect="1" noChangeArrowheads="1"/>
                </p:cNvPicPr>
                <p:nvPr/>
              </p:nvPicPr>
              <p:blipFill>
                <a:blip r:embed="rId1" cstate="email"/>
                <a:srcRect/>
                <a:stretch>
                  <a:fillRect/>
                </a:stretch>
              </p:blipFill>
              <p:spPr bwMode="auto">
                <a:xfrm>
                  <a:off x="2667150" y="3383142"/>
                  <a:ext cx="391196" cy="3282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5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253939" y="3383142"/>
                  <a:ext cx="391196" cy="3282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76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1894535" y="3383142"/>
                  <a:ext cx="391196" cy="3282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8" name="组合 17"/>
              <p:cNvGrpSpPr/>
              <p:nvPr/>
            </p:nvGrpSpPr>
            <p:grpSpPr>
              <a:xfrm>
                <a:off x="1501262" y="3795886"/>
                <a:ext cx="5504368" cy="328298"/>
                <a:chOff x="1501262" y="3795886"/>
                <a:chExt cx="5504368" cy="328298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501262" y="3795886"/>
                  <a:ext cx="2692797" cy="328298"/>
                  <a:chOff x="1501262" y="3795886"/>
                  <a:chExt cx="2692797" cy="328298"/>
                </a:xfrm>
              </p:grpSpPr>
              <p:pic>
                <p:nvPicPr>
                  <p:cNvPr id="1027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501262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7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928828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343546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7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723912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105513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480471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2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859625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4312833" y="3795886"/>
                  <a:ext cx="2692797" cy="328298"/>
                  <a:chOff x="1501262" y="3795886"/>
                  <a:chExt cx="2692797" cy="328298"/>
                </a:xfrm>
              </p:grpSpPr>
              <p:pic>
                <p:nvPicPr>
                  <p:cNvPr id="84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501262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5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1928828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6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343546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7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2723912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8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105513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8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480471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9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3859625" y="3795886"/>
                    <a:ext cx="334434" cy="32829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  <p:grpSp>
        <p:nvGrpSpPr>
          <p:cNvPr id="24" name="组合 23"/>
          <p:cNvGrpSpPr/>
          <p:nvPr/>
        </p:nvGrpSpPr>
        <p:grpSpPr>
          <a:xfrm>
            <a:off x="926908" y="3983898"/>
            <a:ext cx="7029469" cy="461665"/>
            <a:chOff x="923867" y="4281802"/>
            <a:chExt cx="5681482" cy="461665"/>
          </a:xfrm>
        </p:grpSpPr>
        <p:grpSp>
          <p:nvGrpSpPr>
            <p:cNvPr id="93" name="组合 92"/>
            <p:cNvGrpSpPr/>
            <p:nvPr/>
          </p:nvGrpSpPr>
          <p:grpSpPr>
            <a:xfrm>
              <a:off x="3869968" y="4281802"/>
              <a:ext cx="2735381" cy="461664"/>
              <a:chOff x="5437019" y="2151404"/>
              <a:chExt cx="2735381" cy="461664"/>
            </a:xfrm>
          </p:grpSpPr>
          <p:grpSp>
            <p:nvGrpSpPr>
              <p:cNvPr id="94" name="组合 93"/>
              <p:cNvGrpSpPr/>
              <p:nvPr/>
            </p:nvGrpSpPr>
            <p:grpSpPr>
              <a:xfrm>
                <a:off x="5437019" y="2170565"/>
                <a:ext cx="2735381" cy="442503"/>
                <a:chOff x="5437019" y="2170565"/>
                <a:chExt cx="2735381" cy="442503"/>
              </a:xfrm>
            </p:grpSpPr>
            <p:grpSp>
              <p:nvGrpSpPr>
                <p:cNvPr id="96" name="组合 95"/>
                <p:cNvGrpSpPr/>
                <p:nvPr/>
              </p:nvGrpSpPr>
              <p:grpSpPr>
                <a:xfrm>
                  <a:off x="5437019" y="2215419"/>
                  <a:ext cx="1967939" cy="397649"/>
                  <a:chOff x="5340365" y="2590224"/>
                  <a:chExt cx="1967939" cy="397649"/>
                </a:xfrm>
              </p:grpSpPr>
              <p:sp>
                <p:nvSpPr>
                  <p:cNvPr id="98" name="矩形 97"/>
                  <p:cNvSpPr/>
                  <p:nvPr/>
                </p:nvSpPr>
                <p:spPr>
                  <a:xfrm>
                    <a:off x="5340365" y="2607125"/>
                    <a:ext cx="360040" cy="323205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9" name="矩形 98"/>
                  <p:cNvSpPr/>
                  <p:nvPr/>
                </p:nvSpPr>
                <p:spPr>
                  <a:xfrm>
                    <a:off x="6213301" y="2599427"/>
                    <a:ext cx="360040" cy="32320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流程图: 联系 99"/>
                  <p:cNvSpPr/>
                  <p:nvPr/>
                </p:nvSpPr>
                <p:spPr>
                  <a:xfrm>
                    <a:off x="5811662" y="2599426"/>
                    <a:ext cx="307426" cy="388447"/>
                  </a:xfrm>
                  <a:prstGeom prst="flowChartConnector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6948264" y="2590224"/>
                    <a:ext cx="360040" cy="323205"/>
                  </a:xfrm>
                  <a:prstGeom prst="rect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7" name="TextBox 96"/>
                <p:cNvSpPr txBox="1"/>
                <p:nvPr/>
              </p:nvSpPr>
              <p:spPr>
                <a:xfrm>
                  <a:off x="7524328" y="2170565"/>
                  <a:ext cx="64807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(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朵）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95" name="TextBox 94"/>
              <p:cNvSpPr txBox="1"/>
              <p:nvPr/>
            </p:nvSpPr>
            <p:spPr>
              <a:xfrm>
                <a:off x="6725248" y="2151404"/>
                <a:ext cx="38394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923867" y="4281802"/>
              <a:ext cx="2736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第一行比第二行少几朵？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4572000" y="2264554"/>
            <a:ext cx="2877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 -  8    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499992" y="3939902"/>
            <a:ext cx="3055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  -  4   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2" name="图片 9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526106" y="570251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谁捧得多？多几块？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6657" y="1419622"/>
            <a:ext cx="41433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148064" y="1080432"/>
            <a:ext cx="32403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可知，方方捧了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块，亮亮捧了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块，所以方方捧得多。求多的数量就是计算从方方捧得数量里减去亮亮捧得数量。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06106" y="3902422"/>
            <a:ext cx="3176004" cy="465228"/>
            <a:chOff x="683568" y="3493989"/>
            <a:chExt cx="3176004" cy="4652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83568" y="3493989"/>
              <a:ext cx="2160240" cy="465228"/>
              <a:chOff x="683568" y="3493989"/>
              <a:chExt cx="2304268" cy="465228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139631" y="3508883"/>
                <a:ext cx="416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938338" y="3518536"/>
              <a:ext cx="9212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块）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67944" y="3848730"/>
            <a:ext cx="2304256" cy="542384"/>
            <a:chOff x="1403580" y="3548162"/>
            <a:chExt cx="2304256" cy="542384"/>
          </a:xfrm>
        </p:grpSpPr>
        <p:sp>
          <p:nvSpPr>
            <p:cNvPr id="27" name="TextBox 26"/>
            <p:cNvSpPr txBox="1"/>
            <p:nvPr/>
          </p:nvSpPr>
          <p:spPr>
            <a:xfrm>
              <a:off x="1403580" y="3548162"/>
              <a:ext cx="625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42501" y="3548162"/>
              <a:ext cx="394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22283" y="3567326"/>
              <a:ext cx="8094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120601" y="3548162"/>
              <a:ext cx="5872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33372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剩下多少元？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2372949" y="1267658"/>
            <a:ext cx="2649087" cy="946908"/>
          </a:xfrm>
          <a:prstGeom prst="wedgeEllipseCallout">
            <a:avLst>
              <a:gd name="adj1" fmla="val -36789"/>
              <a:gd name="adj2" fmla="val 697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我带了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元钱去买彩笔花了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13048" y="1635646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求剩下多少钱，就是计算一共带的钱数减去花掉的钱数，列式：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46-20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48124" y="3579862"/>
            <a:ext cx="3176004" cy="537236"/>
            <a:chOff x="683568" y="3421981"/>
            <a:chExt cx="3176004" cy="5372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83568" y="3493989"/>
              <a:ext cx="2160240" cy="465228"/>
              <a:chOff x="683568" y="3493989"/>
              <a:chExt cx="2304268" cy="46522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139631" y="3508883"/>
                <a:ext cx="4161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938338" y="3421981"/>
              <a:ext cx="921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04729" y="3651870"/>
            <a:ext cx="2353216" cy="527381"/>
            <a:chOff x="1426696" y="3613503"/>
            <a:chExt cx="2353216" cy="527381"/>
          </a:xfrm>
        </p:grpSpPr>
        <p:sp>
          <p:nvSpPr>
            <p:cNvPr id="33" name="TextBox 32"/>
            <p:cNvSpPr txBox="1"/>
            <p:nvPr/>
          </p:nvSpPr>
          <p:spPr>
            <a:xfrm>
              <a:off x="1426696" y="3633053"/>
              <a:ext cx="625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46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42501" y="3679219"/>
              <a:ext cx="394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83188" y="3639059"/>
              <a:ext cx="530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92677" y="3613503"/>
              <a:ext cx="5872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2009" y="1752901"/>
            <a:ext cx="1104039" cy="1582166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764" y="1559719"/>
            <a:ext cx="8427972" cy="2944018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831" y="1851670"/>
            <a:ext cx="8136905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两位数减一位数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不退位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）的口算方法：先用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个位上的数减一位数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，再用所得的结果与整十数相加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位数减整十数的口算方法：把两位数分成整十数和一位数，先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从整十数里减去整十数，再用所得的结果与一位数相加。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83568" y="1563638"/>
            <a:ext cx="2736304" cy="921639"/>
            <a:chOff x="641137" y="1547481"/>
            <a:chExt cx="2736304" cy="92163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641137" y="1547481"/>
              <a:ext cx="2736304" cy="921639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333833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什么图形啊？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180947" y="3904306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63888" y="720241"/>
            <a:ext cx="4793357" cy="2846746"/>
            <a:chOff x="4021460" y="1020404"/>
            <a:chExt cx="4793357" cy="284674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211960" y="1103404"/>
              <a:ext cx="4602857" cy="27637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4021460" y="1020404"/>
              <a:ext cx="2062708" cy="1409576"/>
              <a:chOff x="4021460" y="1020404"/>
              <a:chExt cx="2062708" cy="1409576"/>
            </a:xfrm>
          </p:grpSpPr>
          <p:sp>
            <p:nvSpPr>
              <p:cNvPr id="5" name="椭圆形标注 4"/>
              <p:cNvSpPr/>
              <p:nvPr/>
            </p:nvSpPr>
            <p:spPr>
              <a:xfrm>
                <a:off x="4644008" y="1848638"/>
                <a:ext cx="1440160" cy="581342"/>
              </a:xfrm>
              <a:prstGeom prst="wedgeEllipseCallo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2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en-US" sz="1200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班比一班多捡了多少个</a:t>
                </a:r>
                <a:endParaRPr lang="zh-CN" altLang="en-US" sz="1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21460" y="1020404"/>
                <a:ext cx="190500" cy="238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918983" y="3723878"/>
            <a:ext cx="7613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班比一班多捡了多少个，用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法计算，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292080" y="1830536"/>
            <a:ext cx="1944216" cy="1016496"/>
          </a:xfrm>
          <a:prstGeom prst="cloudCallout">
            <a:avLst>
              <a:gd name="adj1" fmla="val 59779"/>
              <a:gd name="adj2" fmla="val 70415"/>
            </a:avLst>
          </a:prstGeom>
          <a:noFill/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15-10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592" y="1078790"/>
            <a:ext cx="5777831" cy="523220"/>
            <a:chOff x="223592" y="1078790"/>
            <a:chExt cx="5777831" cy="523220"/>
          </a:xfrm>
        </p:grpSpPr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23592" y="1078790"/>
              <a:ext cx="577783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班比一班多捡了多少个  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620239" y="1182634"/>
              <a:ext cx="360040" cy="360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51670"/>
            <a:ext cx="37719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 2"/>
          <p:cNvSpPr/>
          <p:nvPr/>
        </p:nvSpPr>
        <p:spPr>
          <a:xfrm>
            <a:off x="2699793" y="3195722"/>
            <a:ext cx="288032" cy="3257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031493" y="3195722"/>
            <a:ext cx="288032" cy="3257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 animBg="1"/>
      <p:bldP spid="3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598956" y="62753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借助方块图计算。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1560" y="1563638"/>
            <a:ext cx="8352928" cy="830997"/>
            <a:chOff x="611560" y="1563638"/>
            <a:chExt cx="5904656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611560" y="1563638"/>
              <a:ext cx="59046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班捡的个数用   表示，二班捡的个数用   表示。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立方体 3"/>
            <p:cNvSpPr/>
            <p:nvPr/>
          </p:nvSpPr>
          <p:spPr>
            <a:xfrm>
              <a:off x="2278918" y="1676296"/>
              <a:ext cx="216024" cy="247382"/>
            </a:xfrm>
            <a:prstGeom prst="cube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立方体 89"/>
            <p:cNvSpPr/>
            <p:nvPr/>
          </p:nvSpPr>
          <p:spPr>
            <a:xfrm>
              <a:off x="4744918" y="1711567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1561" y="2283717"/>
            <a:ext cx="4152148" cy="338554"/>
            <a:chOff x="611561" y="2283717"/>
            <a:chExt cx="4152148" cy="338554"/>
          </a:xfrm>
        </p:grpSpPr>
        <p:sp>
          <p:nvSpPr>
            <p:cNvPr id="9" name="TextBox 8"/>
            <p:cNvSpPr txBox="1"/>
            <p:nvPr/>
          </p:nvSpPr>
          <p:spPr>
            <a:xfrm>
              <a:off x="611561" y="2283717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一班捡的：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719654" y="2329303"/>
              <a:ext cx="3044055" cy="256948"/>
              <a:chOff x="1719654" y="2329303"/>
              <a:chExt cx="3044055" cy="25694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719654" y="2329303"/>
                <a:ext cx="2132266" cy="252165"/>
                <a:chOff x="1719654" y="2329303"/>
                <a:chExt cx="2132266" cy="252165"/>
              </a:xfrm>
            </p:grpSpPr>
            <p:sp>
              <p:nvSpPr>
                <p:cNvPr id="92" name="立方体 91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3" name="立方体 92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4" name="立方体 93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5" name="立方体 94"/>
                <p:cNvSpPr/>
                <p:nvPr/>
              </p:nvSpPr>
              <p:spPr>
                <a:xfrm>
                  <a:off x="2675630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6" name="立方体 95"/>
                <p:cNvSpPr/>
                <p:nvPr/>
              </p:nvSpPr>
              <p:spPr>
                <a:xfrm>
                  <a:off x="3041783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7" name="立方体 96"/>
                <p:cNvSpPr/>
                <p:nvPr/>
              </p:nvSpPr>
              <p:spPr>
                <a:xfrm>
                  <a:off x="3635896" y="2329303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8" name="立方体 97"/>
                <p:cNvSpPr/>
                <p:nvPr/>
              </p:nvSpPr>
              <p:spPr>
                <a:xfrm>
                  <a:off x="3346583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grpSp>
            <p:nvGrpSpPr>
              <p:cNvPr id="99" name="组合 98"/>
              <p:cNvGrpSpPr/>
              <p:nvPr/>
            </p:nvGrpSpPr>
            <p:grpSpPr>
              <a:xfrm>
                <a:off x="3937915" y="2336477"/>
                <a:ext cx="825794" cy="249774"/>
                <a:chOff x="1719654" y="2331694"/>
                <a:chExt cx="825794" cy="249774"/>
              </a:xfrm>
            </p:grpSpPr>
            <p:sp>
              <p:nvSpPr>
                <p:cNvPr id="100" name="立方体 99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01" name="立方体 100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02" name="立方体 101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640748" y="2667010"/>
            <a:ext cx="5859336" cy="343598"/>
            <a:chOff x="640748" y="2667010"/>
            <a:chExt cx="5859336" cy="343598"/>
          </a:xfrm>
        </p:grpSpPr>
        <p:sp>
          <p:nvSpPr>
            <p:cNvPr id="91" name="TextBox 90"/>
            <p:cNvSpPr txBox="1"/>
            <p:nvPr/>
          </p:nvSpPr>
          <p:spPr>
            <a:xfrm>
              <a:off x="640748" y="2667010"/>
              <a:ext cx="11521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班捡的：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669139" y="2748616"/>
              <a:ext cx="3044055" cy="256948"/>
              <a:chOff x="1719654" y="2329303"/>
              <a:chExt cx="3044055" cy="256948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1719654" y="2329303"/>
                <a:ext cx="2132266" cy="252165"/>
                <a:chOff x="1719654" y="2329303"/>
                <a:chExt cx="2132266" cy="252165"/>
              </a:xfrm>
            </p:grpSpPr>
            <p:sp>
              <p:nvSpPr>
                <p:cNvPr id="120" name="立方体 119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1" name="立方体 120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2" name="立方体 121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3" name="立方体 122"/>
                <p:cNvSpPr/>
                <p:nvPr/>
              </p:nvSpPr>
              <p:spPr>
                <a:xfrm>
                  <a:off x="2675630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4" name="立方体 123"/>
                <p:cNvSpPr/>
                <p:nvPr/>
              </p:nvSpPr>
              <p:spPr>
                <a:xfrm>
                  <a:off x="3041783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5" name="立方体 124"/>
                <p:cNvSpPr/>
                <p:nvPr/>
              </p:nvSpPr>
              <p:spPr>
                <a:xfrm>
                  <a:off x="3635896" y="2329303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26" name="立方体 125"/>
                <p:cNvSpPr/>
                <p:nvPr/>
              </p:nvSpPr>
              <p:spPr>
                <a:xfrm>
                  <a:off x="3346583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3937915" y="2336477"/>
                <a:ext cx="825794" cy="249774"/>
                <a:chOff x="1719654" y="2331694"/>
                <a:chExt cx="825794" cy="249774"/>
              </a:xfrm>
            </p:grpSpPr>
            <p:sp>
              <p:nvSpPr>
                <p:cNvPr id="116" name="立方体 115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17" name="立方体 116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18" name="立方体 117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</p:grpSp>
        </p:grpSp>
        <p:grpSp>
          <p:nvGrpSpPr>
            <p:cNvPr id="128" name="组合 127"/>
            <p:cNvGrpSpPr/>
            <p:nvPr/>
          </p:nvGrpSpPr>
          <p:grpSpPr>
            <a:xfrm>
              <a:off x="4951388" y="2760834"/>
              <a:ext cx="1548696" cy="249774"/>
              <a:chOff x="1342958" y="2331694"/>
              <a:chExt cx="1548696" cy="249774"/>
            </a:xfrm>
          </p:grpSpPr>
          <p:sp>
            <p:nvSpPr>
              <p:cNvPr id="134" name="立方体 133"/>
              <p:cNvSpPr/>
              <p:nvPr/>
            </p:nvSpPr>
            <p:spPr>
              <a:xfrm>
                <a:off x="1719654" y="2331694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5" name="立方体 134"/>
              <p:cNvSpPr/>
              <p:nvPr/>
            </p:nvSpPr>
            <p:spPr>
              <a:xfrm>
                <a:off x="2031619" y="2332890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6" name="立方体 135"/>
              <p:cNvSpPr/>
              <p:nvPr/>
            </p:nvSpPr>
            <p:spPr>
              <a:xfrm>
                <a:off x="2329424" y="2334086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7" name="立方体 136"/>
              <p:cNvSpPr/>
              <p:nvPr/>
            </p:nvSpPr>
            <p:spPr>
              <a:xfrm>
                <a:off x="2675630" y="2334086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0" name="立方体 139"/>
              <p:cNvSpPr/>
              <p:nvPr/>
            </p:nvSpPr>
            <p:spPr>
              <a:xfrm>
                <a:off x="1342958" y="2334086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773606" y="2319721"/>
            <a:ext cx="0" cy="1008113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49387" y="3540953"/>
            <a:ext cx="3666629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一部分是和一班捡的同样多的个数。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53" name="组合 2052"/>
          <p:cNvGrpSpPr/>
          <p:nvPr/>
        </p:nvGrpSpPr>
        <p:grpSpPr>
          <a:xfrm>
            <a:off x="1666994" y="3147814"/>
            <a:ext cx="3096715" cy="360040"/>
            <a:chOff x="1666994" y="3147814"/>
            <a:chExt cx="3096715" cy="36004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66994" y="3147814"/>
              <a:ext cx="309671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3404080" y="3147814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54" name="组合 2053"/>
          <p:cNvGrpSpPr/>
          <p:nvPr/>
        </p:nvGrpSpPr>
        <p:grpSpPr>
          <a:xfrm>
            <a:off x="5004048" y="3147814"/>
            <a:ext cx="2166989" cy="288032"/>
            <a:chOff x="5328084" y="3147814"/>
            <a:chExt cx="1842953" cy="28803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328084" y="3147814"/>
              <a:ext cx="184295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6153878" y="3147814"/>
              <a:ext cx="0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1" name="TextBox 140"/>
          <p:cNvSpPr txBox="1"/>
          <p:nvPr/>
        </p:nvSpPr>
        <p:spPr>
          <a:xfrm>
            <a:off x="5076056" y="3507854"/>
            <a:ext cx="374441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一部分是比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个多的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" name="直接箭头连接符 2049"/>
          <p:cNvCxnSpPr>
            <a:stCxn id="141" idx="2"/>
          </p:cNvCxnSpPr>
          <p:nvPr/>
        </p:nvCxnSpPr>
        <p:spPr>
          <a:xfrm flipH="1">
            <a:off x="6520354" y="3969519"/>
            <a:ext cx="427910" cy="3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598494" y="766316"/>
            <a:ext cx="1836661" cy="523220"/>
            <a:chOff x="3383410" y="989501"/>
            <a:chExt cx="1836661" cy="523220"/>
          </a:xfrm>
        </p:grpSpPr>
        <p:sp>
          <p:nvSpPr>
            <p:cNvPr id="77" name="TextBox 76"/>
            <p:cNvSpPr txBox="1"/>
            <p:nvPr/>
          </p:nvSpPr>
          <p:spPr>
            <a:xfrm>
              <a:off x="3383410" y="989501"/>
              <a:ext cx="1836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/>
                <a:t>15-10=</a:t>
              </a:r>
              <a:endParaRPr lang="zh-CN" altLang="en-US" sz="2800" b="1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4605182" y="1027926"/>
              <a:ext cx="454218" cy="41351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746494" y="4369558"/>
            <a:ext cx="1548696" cy="249774"/>
            <a:chOff x="5746494" y="4369558"/>
            <a:chExt cx="1548696" cy="249774"/>
          </a:xfrm>
        </p:grpSpPr>
        <p:sp>
          <p:nvSpPr>
            <p:cNvPr id="81" name="立方体 80"/>
            <p:cNvSpPr/>
            <p:nvPr/>
          </p:nvSpPr>
          <p:spPr>
            <a:xfrm>
              <a:off x="6123190" y="4369558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立方体 81"/>
            <p:cNvSpPr/>
            <p:nvPr/>
          </p:nvSpPr>
          <p:spPr>
            <a:xfrm>
              <a:off x="6435155" y="4370754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立方体 82"/>
            <p:cNvSpPr/>
            <p:nvPr/>
          </p:nvSpPr>
          <p:spPr>
            <a:xfrm>
              <a:off x="6732960" y="4371950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立方体 83"/>
            <p:cNvSpPr/>
            <p:nvPr/>
          </p:nvSpPr>
          <p:spPr>
            <a:xfrm>
              <a:off x="7079166" y="4371950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立方体 84"/>
            <p:cNvSpPr/>
            <p:nvPr/>
          </p:nvSpPr>
          <p:spPr>
            <a:xfrm>
              <a:off x="5746494" y="4371950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899563" y="771550"/>
            <a:ext cx="688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5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1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11560" y="1258607"/>
            <a:ext cx="8424936" cy="954107"/>
            <a:chOff x="611560" y="1563638"/>
            <a:chExt cx="5904656" cy="954107"/>
          </a:xfrm>
        </p:grpSpPr>
        <p:sp>
          <p:nvSpPr>
            <p:cNvPr id="3" name="TextBox 2"/>
            <p:cNvSpPr txBox="1"/>
            <p:nvPr/>
          </p:nvSpPr>
          <p:spPr>
            <a:xfrm>
              <a:off x="611560" y="1563638"/>
              <a:ext cx="590465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班捡的个数用   表示，二班捡的个数用   表示。   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立方体 3"/>
            <p:cNvSpPr/>
            <p:nvPr/>
          </p:nvSpPr>
          <p:spPr>
            <a:xfrm>
              <a:off x="2523070" y="1731894"/>
              <a:ext cx="216024" cy="247382"/>
            </a:xfrm>
            <a:prstGeom prst="cube">
              <a:avLst/>
            </a:prstGeom>
            <a:solidFill>
              <a:srgbClr val="FF00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/>
            </a:p>
          </p:txBody>
        </p:sp>
        <p:sp>
          <p:nvSpPr>
            <p:cNvPr id="90" name="立方体 89"/>
            <p:cNvSpPr/>
            <p:nvPr/>
          </p:nvSpPr>
          <p:spPr>
            <a:xfrm>
              <a:off x="5395346" y="1731894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6926" y="2595901"/>
            <a:ext cx="4341435" cy="400110"/>
            <a:chOff x="422274" y="2273320"/>
            <a:chExt cx="4341435" cy="400110"/>
          </a:xfrm>
        </p:grpSpPr>
        <p:sp>
          <p:nvSpPr>
            <p:cNvPr id="9" name="TextBox 8"/>
            <p:cNvSpPr txBox="1"/>
            <p:nvPr/>
          </p:nvSpPr>
          <p:spPr>
            <a:xfrm>
              <a:off x="422274" y="2273320"/>
              <a:ext cx="13687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一班捡的：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719654" y="2329303"/>
              <a:ext cx="3044055" cy="256948"/>
              <a:chOff x="1719654" y="2329303"/>
              <a:chExt cx="3044055" cy="25694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719654" y="2329303"/>
                <a:ext cx="2132266" cy="252165"/>
                <a:chOff x="1719654" y="2329303"/>
                <a:chExt cx="2132266" cy="252165"/>
              </a:xfrm>
            </p:grpSpPr>
            <p:sp>
              <p:nvSpPr>
                <p:cNvPr id="92" name="立方体 91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3" name="立方体 92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4" name="立方体 93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5" name="立方体 94"/>
                <p:cNvSpPr/>
                <p:nvPr/>
              </p:nvSpPr>
              <p:spPr>
                <a:xfrm>
                  <a:off x="2675630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6" name="立方体 95"/>
                <p:cNvSpPr/>
                <p:nvPr/>
              </p:nvSpPr>
              <p:spPr>
                <a:xfrm>
                  <a:off x="3041783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7" name="立方体 96"/>
                <p:cNvSpPr/>
                <p:nvPr/>
              </p:nvSpPr>
              <p:spPr>
                <a:xfrm>
                  <a:off x="3635896" y="2329303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98" name="立方体 97"/>
                <p:cNvSpPr/>
                <p:nvPr/>
              </p:nvSpPr>
              <p:spPr>
                <a:xfrm>
                  <a:off x="3346583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grpSp>
            <p:nvGrpSpPr>
              <p:cNvPr id="99" name="组合 98"/>
              <p:cNvGrpSpPr/>
              <p:nvPr/>
            </p:nvGrpSpPr>
            <p:grpSpPr>
              <a:xfrm>
                <a:off x="3937915" y="2336477"/>
                <a:ext cx="825794" cy="249774"/>
                <a:chOff x="1719654" y="2331694"/>
                <a:chExt cx="825794" cy="249774"/>
              </a:xfrm>
            </p:grpSpPr>
            <p:sp>
              <p:nvSpPr>
                <p:cNvPr id="100" name="立方体 99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01" name="立方体 100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02" name="立方体 101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rgbClr val="FF0000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467544" y="2054072"/>
            <a:ext cx="6094347" cy="400110"/>
            <a:chOff x="405737" y="2667010"/>
            <a:chExt cx="6094347" cy="400110"/>
          </a:xfrm>
        </p:grpSpPr>
        <p:sp>
          <p:nvSpPr>
            <p:cNvPr id="91" name="TextBox 90"/>
            <p:cNvSpPr txBox="1"/>
            <p:nvPr/>
          </p:nvSpPr>
          <p:spPr>
            <a:xfrm>
              <a:off x="405737" y="2667010"/>
              <a:ext cx="13871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班捡的：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669139" y="2748616"/>
              <a:ext cx="3390261" cy="256948"/>
              <a:chOff x="1719654" y="2329303"/>
              <a:chExt cx="3390261" cy="256948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1719654" y="2329303"/>
                <a:ext cx="2132266" cy="252165"/>
                <a:chOff x="1719654" y="2329303"/>
                <a:chExt cx="2132266" cy="252165"/>
              </a:xfrm>
            </p:grpSpPr>
            <p:sp>
              <p:nvSpPr>
                <p:cNvPr id="120" name="立方体 119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1" name="立方体 120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2" name="立方体 121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3" name="立方体 122"/>
                <p:cNvSpPr/>
                <p:nvPr/>
              </p:nvSpPr>
              <p:spPr>
                <a:xfrm>
                  <a:off x="2675630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4" name="立方体 123"/>
                <p:cNvSpPr/>
                <p:nvPr/>
              </p:nvSpPr>
              <p:spPr>
                <a:xfrm>
                  <a:off x="3041783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5" name="立方体 124"/>
                <p:cNvSpPr/>
                <p:nvPr/>
              </p:nvSpPr>
              <p:spPr>
                <a:xfrm>
                  <a:off x="3635896" y="2329303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26" name="立方体 125"/>
                <p:cNvSpPr/>
                <p:nvPr/>
              </p:nvSpPr>
              <p:spPr>
                <a:xfrm>
                  <a:off x="3346583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3937915" y="2336477"/>
                <a:ext cx="1172000" cy="249774"/>
                <a:chOff x="1719654" y="2331694"/>
                <a:chExt cx="1172000" cy="249774"/>
              </a:xfrm>
            </p:grpSpPr>
            <p:sp>
              <p:nvSpPr>
                <p:cNvPr id="116" name="立方体 115"/>
                <p:cNvSpPr/>
                <p:nvPr/>
              </p:nvSpPr>
              <p:spPr>
                <a:xfrm>
                  <a:off x="1719654" y="2331694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17" name="立方体 116"/>
                <p:cNvSpPr/>
                <p:nvPr/>
              </p:nvSpPr>
              <p:spPr>
                <a:xfrm>
                  <a:off x="2031619" y="2332890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18" name="立方体 117"/>
                <p:cNvSpPr/>
                <p:nvPr/>
              </p:nvSpPr>
              <p:spPr>
                <a:xfrm>
                  <a:off x="2329424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  <p:sp>
              <p:nvSpPr>
                <p:cNvPr id="119" name="立方体 118"/>
                <p:cNvSpPr/>
                <p:nvPr/>
              </p:nvSpPr>
              <p:spPr>
                <a:xfrm>
                  <a:off x="2675630" y="2334086"/>
                  <a:ext cx="216024" cy="247382"/>
                </a:xfrm>
                <a:prstGeom prst="cube">
                  <a:avLst/>
                </a:prstGeom>
                <a:solidFill>
                  <a:schemeClr val="accent6">
                    <a:lumMod val="75000"/>
                  </a:schemeClr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</p:grpSp>
        <p:grpSp>
          <p:nvGrpSpPr>
            <p:cNvPr id="128" name="组合 127"/>
            <p:cNvGrpSpPr/>
            <p:nvPr/>
          </p:nvGrpSpPr>
          <p:grpSpPr>
            <a:xfrm>
              <a:off x="5328084" y="2760834"/>
              <a:ext cx="1172000" cy="249774"/>
              <a:chOff x="1719654" y="2331694"/>
              <a:chExt cx="1172000" cy="249774"/>
            </a:xfrm>
          </p:grpSpPr>
          <p:sp>
            <p:nvSpPr>
              <p:cNvPr id="134" name="立方体 133"/>
              <p:cNvSpPr/>
              <p:nvPr/>
            </p:nvSpPr>
            <p:spPr>
              <a:xfrm>
                <a:off x="1719654" y="2331694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35" name="立方体 134"/>
              <p:cNvSpPr/>
              <p:nvPr/>
            </p:nvSpPr>
            <p:spPr>
              <a:xfrm>
                <a:off x="2031619" y="2332890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36" name="立方体 135"/>
              <p:cNvSpPr/>
              <p:nvPr/>
            </p:nvSpPr>
            <p:spPr>
              <a:xfrm>
                <a:off x="2329424" y="2334086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  <p:sp>
            <p:nvSpPr>
              <p:cNvPr id="137" name="立方体 136"/>
              <p:cNvSpPr/>
              <p:nvPr/>
            </p:nvSpPr>
            <p:spPr>
              <a:xfrm>
                <a:off x="2675630" y="2334086"/>
                <a:ext cx="216024" cy="247382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902054" y="2003811"/>
            <a:ext cx="0" cy="1008113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781392" y="3540953"/>
            <a:ext cx="2934624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一部分是和一班捡的同样多的个数。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53" name="组合 2052"/>
          <p:cNvGrpSpPr/>
          <p:nvPr/>
        </p:nvGrpSpPr>
        <p:grpSpPr>
          <a:xfrm>
            <a:off x="1666994" y="3147814"/>
            <a:ext cx="3141367" cy="360040"/>
            <a:chOff x="1666994" y="3147814"/>
            <a:chExt cx="3442921" cy="36004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66994" y="3147814"/>
              <a:ext cx="344292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3404080" y="3147814"/>
              <a:ext cx="0" cy="360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54" name="组合 2053"/>
          <p:cNvGrpSpPr/>
          <p:nvPr/>
        </p:nvGrpSpPr>
        <p:grpSpPr>
          <a:xfrm>
            <a:off x="5004049" y="2507867"/>
            <a:ext cx="2325998" cy="819967"/>
            <a:chOff x="5328084" y="3147814"/>
            <a:chExt cx="1842953" cy="819966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328084" y="3147814"/>
              <a:ext cx="184295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6153878" y="3147814"/>
              <a:ext cx="0" cy="81996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1" name="TextBox 140"/>
          <p:cNvSpPr txBox="1"/>
          <p:nvPr/>
        </p:nvSpPr>
        <p:spPr>
          <a:xfrm>
            <a:off x="5380782" y="3507854"/>
            <a:ext cx="3151657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班比二班少的数量。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" name="直接箭头连接符 2049"/>
          <p:cNvCxnSpPr>
            <a:stCxn id="141" idx="2"/>
          </p:cNvCxnSpPr>
          <p:nvPr/>
        </p:nvCxnSpPr>
        <p:spPr>
          <a:xfrm flipH="1">
            <a:off x="6825079" y="3969519"/>
            <a:ext cx="131532" cy="3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802527" y="542077"/>
            <a:ext cx="504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0050" y="480522"/>
            <a:ext cx="6433023" cy="892552"/>
            <a:chOff x="2346950" y="475727"/>
            <a:chExt cx="4214941" cy="892552"/>
          </a:xfrm>
        </p:grpSpPr>
        <p:grpSp>
          <p:nvGrpSpPr>
            <p:cNvPr id="77" name="组合 76"/>
            <p:cNvGrpSpPr/>
            <p:nvPr/>
          </p:nvGrpSpPr>
          <p:grpSpPr>
            <a:xfrm>
              <a:off x="2346950" y="475727"/>
              <a:ext cx="4214941" cy="892552"/>
              <a:chOff x="69767" y="3155999"/>
              <a:chExt cx="2266993" cy="892552"/>
            </a:xfrm>
          </p:grpSpPr>
          <p:sp>
            <p:nvSpPr>
              <p:cNvPr id="78" name="TextBox 77"/>
              <p:cNvSpPr txBox="1"/>
              <p:nvPr/>
            </p:nvSpPr>
            <p:spPr>
              <a:xfrm>
                <a:off x="69767" y="3155999"/>
                <a:ext cx="155056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15-10=    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（个）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1942501" y="3679219"/>
                <a:ext cx="3942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3272171" y="567160"/>
              <a:ext cx="319817" cy="43178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302068" y="49272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43087" y="4299942"/>
            <a:ext cx="1656708" cy="252426"/>
            <a:chOff x="5843087" y="4487564"/>
            <a:chExt cx="1656708" cy="252426"/>
          </a:xfrm>
        </p:grpSpPr>
        <p:sp>
          <p:nvSpPr>
            <p:cNvPr id="85" name="立方体 84"/>
            <p:cNvSpPr/>
            <p:nvPr/>
          </p:nvSpPr>
          <p:spPr>
            <a:xfrm>
              <a:off x="5843087" y="4487564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立方体 85"/>
            <p:cNvSpPr/>
            <p:nvPr/>
          </p:nvSpPr>
          <p:spPr>
            <a:xfrm>
              <a:off x="6327795" y="4490216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立方体 86"/>
            <p:cNvSpPr/>
            <p:nvPr/>
          </p:nvSpPr>
          <p:spPr>
            <a:xfrm>
              <a:off x="6639760" y="4491412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立方体 87"/>
            <p:cNvSpPr/>
            <p:nvPr/>
          </p:nvSpPr>
          <p:spPr>
            <a:xfrm>
              <a:off x="6937565" y="4492608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立方体 88"/>
            <p:cNvSpPr/>
            <p:nvPr/>
          </p:nvSpPr>
          <p:spPr>
            <a:xfrm>
              <a:off x="7283771" y="4492608"/>
              <a:ext cx="216024" cy="247382"/>
            </a:xfrm>
            <a:prstGeom prst="cube">
              <a:avLst/>
            </a:prstGeom>
            <a:solidFill>
              <a:schemeClr val="accent6">
                <a:lumMod val="75000"/>
              </a:schemeClr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1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543261"/>
            <a:ext cx="37719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5283349" y="1543261"/>
            <a:ext cx="3463612" cy="605152"/>
            <a:chOff x="5389001" y="2051073"/>
            <a:chExt cx="2841235" cy="605152"/>
          </a:xfrm>
        </p:grpSpPr>
        <p:grpSp>
          <p:nvGrpSpPr>
            <p:cNvPr id="16" name="组合 15"/>
            <p:cNvGrpSpPr/>
            <p:nvPr/>
          </p:nvGrpSpPr>
          <p:grpSpPr>
            <a:xfrm>
              <a:off x="5389001" y="2051073"/>
              <a:ext cx="2841235" cy="584775"/>
              <a:chOff x="5389001" y="2051073"/>
              <a:chExt cx="2841235" cy="58477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5389001" y="2196945"/>
                <a:ext cx="2015957" cy="378561"/>
                <a:chOff x="5292347" y="2571750"/>
                <a:chExt cx="2015957" cy="378561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5292347" y="2607125"/>
                  <a:ext cx="360040" cy="323205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6213301" y="2599427"/>
                  <a:ext cx="360040" cy="32320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" name="流程图: 联系 12"/>
                <p:cNvSpPr/>
                <p:nvPr/>
              </p:nvSpPr>
              <p:spPr>
                <a:xfrm>
                  <a:off x="5718584" y="2571750"/>
                  <a:ext cx="360040" cy="378561"/>
                </a:xfrm>
                <a:prstGeom prst="flowChartConnector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6948264" y="2590224"/>
                  <a:ext cx="360040" cy="32320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55" name="TextBox 54"/>
              <p:cNvSpPr txBox="1"/>
              <p:nvPr/>
            </p:nvSpPr>
            <p:spPr>
              <a:xfrm>
                <a:off x="7404958" y="2051073"/>
                <a:ext cx="82527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个）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725248" y="2071450"/>
              <a:ext cx="3839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3195" y="611500"/>
            <a:ext cx="5777831" cy="536009"/>
            <a:chOff x="954408" y="991392"/>
            <a:chExt cx="5777831" cy="53600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954408" y="991392"/>
              <a:ext cx="5777831" cy="523220"/>
              <a:chOff x="954408" y="991392"/>
              <a:chExt cx="5777831" cy="523220"/>
            </a:xfrm>
          </p:grpSpPr>
          <p:sp>
            <p:nvSpPr>
              <p:cNvPr id="136" name="矩形 4"/>
              <p:cNvSpPr>
                <a:spLocks noChangeArrowheads="1"/>
              </p:cNvSpPr>
              <p:nvPr/>
            </p:nvSpPr>
            <p:spPr bwMode="auto">
              <a:xfrm>
                <a:off x="954408" y="991392"/>
                <a:ext cx="577783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三班捡的   比  少多少个？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34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625192" y="1103573"/>
                <a:ext cx="360040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8988" y="1070201"/>
              <a:ext cx="3429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94877" y="3963622"/>
            <a:ext cx="224870" cy="29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7236029" y="1563638"/>
            <a:ext cx="792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1563638"/>
            <a:ext cx="136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25133" y="1563638"/>
            <a:ext cx="52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854467" y="1563638"/>
            <a:ext cx="445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814583" y="2499742"/>
            <a:ext cx="3419834" cy="2004594"/>
            <a:chOff x="5902767" y="1981628"/>
            <a:chExt cx="3419834" cy="2004594"/>
          </a:xfrm>
        </p:grpSpPr>
        <p:sp>
          <p:nvSpPr>
            <p:cNvPr id="76" name="TextBox 75"/>
            <p:cNvSpPr txBox="1"/>
            <p:nvPr/>
          </p:nvSpPr>
          <p:spPr>
            <a:xfrm>
              <a:off x="6236248" y="1981628"/>
              <a:ext cx="27363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28 - 6 = 22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902767" y="2465519"/>
              <a:ext cx="3419834" cy="1520703"/>
              <a:chOff x="5902767" y="2465519"/>
              <a:chExt cx="3419834" cy="1520703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5902767" y="2465519"/>
                <a:ext cx="3419834" cy="1520703"/>
                <a:chOff x="5902767" y="2465519"/>
                <a:chExt cx="3419834" cy="1520703"/>
              </a:xfrm>
            </p:grpSpPr>
            <p:sp>
              <p:nvSpPr>
                <p:cNvPr id="80" name="圆角矩形标注 79"/>
                <p:cNvSpPr/>
                <p:nvPr/>
              </p:nvSpPr>
              <p:spPr>
                <a:xfrm flipH="1">
                  <a:off x="7457762" y="2930760"/>
                  <a:ext cx="1864839" cy="1055462"/>
                </a:xfrm>
                <a:prstGeom prst="wedgeRoundRectCallout">
                  <a:avLst>
                    <a:gd name="adj1" fmla="val 55767"/>
                    <a:gd name="adj2" fmla="val -60966"/>
                    <a:gd name="adj3" fmla="val 16667"/>
                  </a:avLst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把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28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分成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</a:t>
                  </a: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，先算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8-6=2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，再算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20+2=22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>
                <a:xfrm flipH="1">
                  <a:off x="6124174" y="2492024"/>
                  <a:ext cx="360040" cy="23500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>
                  <a:off x="6596288" y="2465519"/>
                  <a:ext cx="245418" cy="23618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3" name="TextBox 82"/>
                <p:cNvSpPr txBox="1"/>
                <p:nvPr/>
              </p:nvSpPr>
              <p:spPr>
                <a:xfrm>
                  <a:off x="5902767" y="2699928"/>
                  <a:ext cx="58144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4" name="TextBox 83"/>
                <p:cNvSpPr txBox="1"/>
                <p:nvPr/>
              </p:nvSpPr>
              <p:spPr>
                <a:xfrm>
                  <a:off x="6729539" y="2629700"/>
                  <a:ext cx="4428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85" name="组合 84"/>
                <p:cNvGrpSpPr/>
                <p:nvPr/>
              </p:nvGrpSpPr>
              <p:grpSpPr>
                <a:xfrm>
                  <a:off x="6845631" y="2509069"/>
                  <a:ext cx="426578" cy="636299"/>
                  <a:chOff x="4097338" y="2492151"/>
                  <a:chExt cx="426578" cy="636299"/>
                </a:xfrm>
              </p:grpSpPr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4523916" y="2492151"/>
                    <a:ext cx="0" cy="636299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7" name="组合 86"/>
                  <p:cNvGrpSpPr/>
                  <p:nvPr/>
                </p:nvGrpSpPr>
                <p:grpSpPr>
                  <a:xfrm>
                    <a:off x="4097338" y="3056442"/>
                    <a:ext cx="426578" cy="72008"/>
                    <a:chOff x="4097338" y="3056442"/>
                    <a:chExt cx="426578" cy="72008"/>
                  </a:xfrm>
                </p:grpSpPr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4097338" y="3128450"/>
                      <a:ext cx="42657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 flipH="1">
                      <a:off x="4097338" y="3056442"/>
                      <a:ext cx="3" cy="7200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79" name="TextBox 78"/>
              <p:cNvSpPr txBox="1"/>
              <p:nvPr/>
            </p:nvSpPr>
            <p:spPr>
              <a:xfrm>
                <a:off x="6950886" y="3061748"/>
                <a:ext cx="581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9" name="椭圆 68"/>
          <p:cNvSpPr/>
          <p:nvPr/>
        </p:nvSpPr>
        <p:spPr>
          <a:xfrm>
            <a:off x="3555291" y="2919400"/>
            <a:ext cx="288032" cy="3257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89161" y="3266236"/>
            <a:ext cx="288032" cy="3257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1" grpId="0"/>
      <p:bldP spid="51" grpId="0"/>
      <p:bldP spid="53" grpId="0"/>
      <p:bldP spid="69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699" y="809021"/>
            <a:ext cx="6080494" cy="584775"/>
            <a:chOff x="532716" y="665005"/>
            <a:chExt cx="6080494" cy="584775"/>
          </a:xfrm>
        </p:grpSpPr>
        <p:sp>
          <p:nvSpPr>
            <p:cNvPr id="84" name="矩形 4"/>
            <p:cNvSpPr>
              <a:spLocks noChangeArrowheads="1"/>
            </p:cNvSpPr>
            <p:nvPr/>
          </p:nvSpPr>
          <p:spPr bwMode="auto">
            <a:xfrm>
              <a:off x="532716" y="665005"/>
              <a:ext cx="608049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二班比一班少捡了多少个  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5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096656" y="710650"/>
              <a:ext cx="3429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1958655" y="1721096"/>
            <a:ext cx="3648434" cy="1079522"/>
            <a:chOff x="1221908" y="1542167"/>
            <a:chExt cx="2190027" cy="1079522"/>
          </a:xfrm>
        </p:grpSpPr>
        <p:sp>
          <p:nvSpPr>
            <p:cNvPr id="5" name="TextBox 4"/>
            <p:cNvSpPr txBox="1"/>
            <p:nvPr/>
          </p:nvSpPr>
          <p:spPr>
            <a:xfrm>
              <a:off x="1221908" y="1542167"/>
              <a:ext cx="1953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45-20=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01878" y="1544471"/>
              <a:ext cx="1310057" cy="1077218"/>
              <a:chOff x="2101878" y="1544471"/>
              <a:chExt cx="1310057" cy="1077218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2101878" y="1654534"/>
                <a:ext cx="360040" cy="36004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2587452" y="1544471"/>
                <a:ext cx="82448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个）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898117" y="2696753"/>
            <a:ext cx="242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摆小棒计算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4148" y="2401767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64531" y="2402933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44941" y="2446996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24291" y="2454708"/>
            <a:ext cx="582798" cy="77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4719" y="2506078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53703" y="2518783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2687" y="2518783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91671" y="2518783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23296" y="2521831"/>
            <a:ext cx="268984" cy="7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459687" y="1707654"/>
            <a:ext cx="573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68915" y="3283119"/>
            <a:ext cx="116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472739" y="3260995"/>
            <a:ext cx="1014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2" grpId="0"/>
      <p:bldP spid="16" grpId="0"/>
      <p:bldP spid="16" grpId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67544" y="652585"/>
            <a:ext cx="3805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借助计数器计算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419872" y="2238260"/>
            <a:ext cx="1633195" cy="1623900"/>
            <a:chOff x="3279543" y="1266065"/>
            <a:chExt cx="1944216" cy="1976501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4263671" y="1332046"/>
              <a:ext cx="7863" cy="156735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3279543" y="1266065"/>
              <a:ext cx="1944216" cy="1976501"/>
              <a:chOff x="3089420" y="1635646"/>
              <a:chExt cx="1944216" cy="1976501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3089420" y="1635646"/>
                <a:ext cx="1944216" cy="1976501"/>
                <a:chOff x="3089420" y="1635646"/>
                <a:chExt cx="1944216" cy="1976501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3089420" y="3259545"/>
                  <a:ext cx="1944216" cy="352602"/>
                  <a:chOff x="2987824" y="3083244"/>
                  <a:chExt cx="1944216" cy="352602"/>
                </a:xfrm>
              </p:grpSpPr>
              <p:sp>
                <p:nvSpPr>
                  <p:cNvPr id="66" name="矩形 65"/>
                  <p:cNvSpPr/>
                  <p:nvPr/>
                </p:nvSpPr>
                <p:spPr>
                  <a:xfrm>
                    <a:off x="2987824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3635896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8" name="矩形 67"/>
                  <p:cNvSpPr/>
                  <p:nvPr/>
                </p:nvSpPr>
                <p:spPr>
                  <a:xfrm>
                    <a:off x="4283968" y="3083244"/>
                    <a:ext cx="648072" cy="352602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61" name="直接连接符 60"/>
                <p:cNvCxnSpPr/>
                <p:nvPr/>
              </p:nvCxnSpPr>
              <p:spPr>
                <a:xfrm flipV="1">
                  <a:off x="4709600" y="1635646"/>
                  <a:ext cx="13015" cy="162390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62" name="组合 61"/>
                <p:cNvGrpSpPr/>
                <p:nvPr/>
              </p:nvGrpSpPr>
              <p:grpSpPr>
                <a:xfrm>
                  <a:off x="3413456" y="1701627"/>
                  <a:ext cx="763947" cy="1557918"/>
                  <a:chOff x="3413456" y="1701627"/>
                  <a:chExt cx="763947" cy="1557918"/>
                </a:xfrm>
              </p:grpSpPr>
              <p:cxnSp>
                <p:nvCxnSpPr>
                  <p:cNvPr id="63" name="直接连接符 62"/>
                  <p:cNvCxnSpPr>
                    <a:stCxn id="66" idx="0"/>
                  </p:cNvCxnSpPr>
                  <p:nvPr/>
                </p:nvCxnSpPr>
                <p:spPr>
                  <a:xfrm flipV="1">
                    <a:off x="3413456" y="1701627"/>
                    <a:ext cx="0" cy="1557918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椭圆 63"/>
                  <p:cNvSpPr/>
                  <p:nvPr/>
                </p:nvSpPr>
                <p:spPr>
                  <a:xfrm>
                    <a:off x="3953516" y="3083243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椭圆 64"/>
                  <p:cNvSpPr/>
                  <p:nvPr/>
                </p:nvSpPr>
                <p:spPr>
                  <a:xfrm>
                    <a:off x="3961379" y="2906942"/>
                    <a:ext cx="216024" cy="176301"/>
                  </a:xfrm>
                  <a:prstGeom prst="ellips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4" name="椭圆 53"/>
              <p:cNvSpPr/>
              <p:nvPr/>
            </p:nvSpPr>
            <p:spPr>
              <a:xfrm>
                <a:off x="4601588" y="308324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609451" y="2906943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606740" y="2730715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614603" y="2554414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601588" y="2381991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0" name="椭圆 69"/>
          <p:cNvSpPr/>
          <p:nvPr/>
        </p:nvSpPr>
        <p:spPr>
          <a:xfrm>
            <a:off x="4155834" y="3156986"/>
            <a:ext cx="181466" cy="14485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162440" y="3015383"/>
            <a:ext cx="181466" cy="14485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2754661" y="1419622"/>
            <a:ext cx="3460366" cy="1086620"/>
            <a:chOff x="1221908" y="1542167"/>
            <a:chExt cx="1976828" cy="1086620"/>
          </a:xfrm>
        </p:grpSpPr>
        <p:sp>
          <p:nvSpPr>
            <p:cNvPr id="86" name="TextBox 85"/>
            <p:cNvSpPr txBox="1"/>
            <p:nvPr/>
          </p:nvSpPr>
          <p:spPr>
            <a:xfrm>
              <a:off x="1221908" y="1542167"/>
              <a:ext cx="19532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45-20=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087724" y="1551569"/>
              <a:ext cx="1111012" cy="1077218"/>
              <a:chOff x="2087724" y="1551569"/>
              <a:chExt cx="1111012" cy="1077218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2087724" y="1663144"/>
                <a:ext cx="360040" cy="463797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>
                <a:off x="2374253" y="1551569"/>
                <a:ext cx="82448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个）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10" name="TextBox 109"/>
          <p:cNvSpPr txBox="1"/>
          <p:nvPr/>
        </p:nvSpPr>
        <p:spPr>
          <a:xfrm>
            <a:off x="4275426" y="1482919"/>
            <a:ext cx="1016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36278" y="3930610"/>
            <a:ext cx="1255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4  5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42892" y="3939902"/>
            <a:ext cx="1255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2  5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0" grpId="0" animBg="1"/>
      <p:bldP spid="70" grpId="1" animBg="1"/>
      <p:bldP spid="71" grpId="0" animBg="1"/>
      <p:bldP spid="71" grpId="1" animBg="1"/>
      <p:bldP spid="110" grpId="0"/>
      <p:bldP spid="2" grpId="0"/>
      <p:bldP spid="2" grpId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692430" y="119682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37218" y="334771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137218" y="334771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137218" y="334771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4137218" y="3347711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9" name="组合 158"/>
          <p:cNvGrpSpPr/>
          <p:nvPr/>
        </p:nvGrpSpPr>
        <p:grpSpPr>
          <a:xfrm>
            <a:off x="860788" y="1793236"/>
            <a:ext cx="7599644" cy="1846862"/>
            <a:chOff x="860788" y="1589598"/>
            <a:chExt cx="7599644" cy="1846862"/>
          </a:xfrm>
        </p:grpSpPr>
        <p:sp>
          <p:nvSpPr>
            <p:cNvPr id="144" name="TextBox 143"/>
            <p:cNvSpPr txBox="1"/>
            <p:nvPr/>
          </p:nvSpPr>
          <p:spPr>
            <a:xfrm>
              <a:off x="860788" y="1589598"/>
              <a:ext cx="72396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49-30=     57-20=    45-40=    76-50=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860788" y="2267027"/>
              <a:ext cx="73116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59-20=     85-50=    68-30=    63-60=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60788" y="2913240"/>
              <a:ext cx="75996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56-4=      73-50=    35-3=     58-5=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7" name="TextBox 146"/>
          <p:cNvSpPr txBox="1"/>
          <p:nvPr/>
        </p:nvSpPr>
        <p:spPr>
          <a:xfrm>
            <a:off x="2028210" y="1805704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952500" y="1793236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796136" y="182012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7480892" y="1795915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028210" y="2486361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952500" y="2470664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752700" y="2470663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336876" y="2470665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907704" y="3128650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952500" y="3116878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503247" y="3128649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7380312" y="3128650"/>
            <a:ext cx="619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tags/tag1.xml><?xml version="1.0" encoding="utf-8"?>
<p:tagLst xmlns:p="http://schemas.openxmlformats.org/presentationml/2006/main">
  <p:tag name="KSO_WPP_MARK_KEY" val="474051eb-f42e-4ac0-a3cf-e8eeab10711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WPS 演示</Application>
  <PresentationFormat>全屏显示(16:9)</PresentationFormat>
  <Paragraphs>252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BB85AB0CF59D42E196722967FDF0C748</vt:lpwstr>
  </property>
  <property fmtid="{D5CDD505-2E9C-101B-9397-08002B2CF9AE}" pid="3" name="KSOProductBuildVer">
    <vt:lpwstr>2052-11.1.0.13703</vt:lpwstr>
  </property>
</Properties>
</file>