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8" r:id="rId4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B2E0D-ADCF-4362-9E5F-FF721B2232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60BE2-5FA4-48A8-BBA2-DCA80331905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人民币的认识 有关元、角、分的简单计算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8.png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6.png"/><Relationship Id="rId7" Type="http://schemas.openxmlformats.org/officeDocument/2006/relationships/slide" Target="slide1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836692" y="2181513"/>
            <a:ext cx="1250984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61334" y="1131821"/>
            <a:ext cx="6123883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小小存钱罐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人民币的认识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65860" y="1150635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/>
          <p:nvPr/>
        </p:nvGrpSpPr>
        <p:grpSpPr>
          <a:xfrm>
            <a:off x="1475656" y="3112343"/>
            <a:ext cx="1901825" cy="801687"/>
            <a:chOff x="37" y="0"/>
            <a:chExt cx="1198" cy="505"/>
          </a:xfrm>
        </p:grpSpPr>
        <p:sp>
          <p:nvSpPr>
            <p:cNvPr id="13" name="矩形 78"/>
            <p:cNvSpPr/>
            <p:nvPr/>
          </p:nvSpPr>
          <p:spPr>
            <a:xfrm>
              <a:off x="406" y="92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矩形 79"/>
            <p:cNvSpPr/>
            <p:nvPr/>
          </p:nvSpPr>
          <p:spPr>
            <a:xfrm>
              <a:off x="914" y="92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" name="Group 5"/>
            <p:cNvGrpSpPr/>
            <p:nvPr/>
          </p:nvGrpSpPr>
          <p:grpSpPr>
            <a:xfrm>
              <a:off x="677" y="0"/>
              <a:ext cx="558" cy="505"/>
              <a:chOff x="0" y="0"/>
              <a:chExt cx="558" cy="505"/>
            </a:xfrm>
          </p:grpSpPr>
          <p:sp>
            <p:nvSpPr>
              <p:cNvPr id="19" name="TextBox 28"/>
              <p:cNvSpPr txBox="1"/>
              <p:nvPr/>
            </p:nvSpPr>
            <p:spPr>
              <a:xfrm>
                <a:off x="0" y="272"/>
                <a:ext cx="55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21" name="Picture 7" descr="瓶装饮料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0" y="0"/>
                <a:ext cx="115" cy="31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6" name="Group 8"/>
            <p:cNvGrpSpPr/>
            <p:nvPr/>
          </p:nvGrpSpPr>
          <p:grpSpPr>
            <a:xfrm>
              <a:off x="37" y="1"/>
              <a:ext cx="363" cy="500"/>
              <a:chOff x="37" y="0"/>
              <a:chExt cx="363" cy="500"/>
            </a:xfrm>
          </p:grpSpPr>
          <p:sp>
            <p:nvSpPr>
              <p:cNvPr id="17" name="TextBox 27"/>
              <p:cNvSpPr txBox="1"/>
              <p:nvPr/>
            </p:nvSpPr>
            <p:spPr>
              <a:xfrm>
                <a:off x="37" y="267"/>
                <a:ext cx="363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18" name="Picture 10" descr="面包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0" y="0"/>
                <a:ext cx="241" cy="2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2" name="Group 11"/>
          <p:cNvGrpSpPr/>
          <p:nvPr/>
        </p:nvGrpSpPr>
        <p:grpSpPr>
          <a:xfrm>
            <a:off x="5063257" y="3105993"/>
            <a:ext cx="2000250" cy="842962"/>
            <a:chOff x="67" y="0"/>
            <a:chExt cx="1260" cy="531"/>
          </a:xfrm>
        </p:grpSpPr>
        <p:grpSp>
          <p:nvGrpSpPr>
            <p:cNvPr id="23" name="Group 12"/>
            <p:cNvGrpSpPr/>
            <p:nvPr/>
          </p:nvGrpSpPr>
          <p:grpSpPr>
            <a:xfrm>
              <a:off x="745" y="0"/>
              <a:ext cx="365" cy="518"/>
              <a:chOff x="62" y="0"/>
              <a:chExt cx="365" cy="518"/>
            </a:xfrm>
          </p:grpSpPr>
          <p:sp>
            <p:nvSpPr>
              <p:cNvPr id="29" name="TextBox 29"/>
              <p:cNvSpPr txBox="1"/>
              <p:nvPr/>
            </p:nvSpPr>
            <p:spPr>
              <a:xfrm>
                <a:off x="62" y="285"/>
                <a:ext cx="365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  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30" name="Picture 14" descr="57-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40" y="0"/>
                <a:ext cx="190" cy="3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4" name="矩形 96"/>
            <p:cNvSpPr/>
            <p:nvPr/>
          </p:nvSpPr>
          <p:spPr>
            <a:xfrm>
              <a:off x="453" y="53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97"/>
            <p:cNvSpPr/>
            <p:nvPr/>
          </p:nvSpPr>
          <p:spPr>
            <a:xfrm>
              <a:off x="1048" y="76"/>
              <a:ext cx="27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6" name="Group 17"/>
            <p:cNvGrpSpPr/>
            <p:nvPr/>
          </p:nvGrpSpPr>
          <p:grpSpPr>
            <a:xfrm>
              <a:off x="67" y="31"/>
              <a:ext cx="363" cy="500"/>
              <a:chOff x="67" y="0"/>
              <a:chExt cx="363" cy="500"/>
            </a:xfrm>
          </p:grpSpPr>
          <p:sp>
            <p:nvSpPr>
              <p:cNvPr id="27" name="TextBox 27"/>
              <p:cNvSpPr txBox="1"/>
              <p:nvPr/>
            </p:nvSpPr>
            <p:spPr>
              <a:xfrm>
                <a:off x="67" y="267"/>
                <a:ext cx="363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28" name="Picture 19" descr="面包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0" y="0"/>
                <a:ext cx="241" cy="2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1" name="Group 20"/>
          <p:cNvGrpSpPr/>
          <p:nvPr/>
        </p:nvGrpSpPr>
        <p:grpSpPr>
          <a:xfrm>
            <a:off x="5029919" y="2139702"/>
            <a:ext cx="2078037" cy="842962"/>
            <a:chOff x="0" y="0"/>
            <a:chExt cx="1309" cy="531"/>
          </a:xfrm>
        </p:grpSpPr>
        <p:grpSp>
          <p:nvGrpSpPr>
            <p:cNvPr id="32" name="Group 21"/>
            <p:cNvGrpSpPr/>
            <p:nvPr/>
          </p:nvGrpSpPr>
          <p:grpSpPr>
            <a:xfrm>
              <a:off x="681" y="0"/>
              <a:ext cx="429" cy="518"/>
              <a:chOff x="46" y="0"/>
              <a:chExt cx="429" cy="518"/>
            </a:xfrm>
          </p:grpSpPr>
          <p:sp>
            <p:nvSpPr>
              <p:cNvPr id="38" name="TextBox 29"/>
              <p:cNvSpPr txBox="1"/>
              <p:nvPr/>
            </p:nvSpPr>
            <p:spPr>
              <a:xfrm>
                <a:off x="46" y="285"/>
                <a:ext cx="429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  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39" name="Picture 23" descr="57-1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40" y="0"/>
                <a:ext cx="190" cy="3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3" name="矩形 58"/>
            <p:cNvSpPr/>
            <p:nvPr/>
          </p:nvSpPr>
          <p:spPr>
            <a:xfrm>
              <a:off x="408" y="2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矩形 59"/>
            <p:cNvSpPr/>
            <p:nvPr/>
          </p:nvSpPr>
          <p:spPr>
            <a:xfrm>
              <a:off x="998" y="48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" name="Group 26"/>
            <p:cNvGrpSpPr/>
            <p:nvPr/>
          </p:nvGrpSpPr>
          <p:grpSpPr>
            <a:xfrm>
              <a:off x="0" y="71"/>
              <a:ext cx="681" cy="460"/>
              <a:chOff x="0" y="0"/>
              <a:chExt cx="681" cy="460"/>
            </a:xfrm>
          </p:grpSpPr>
          <p:sp>
            <p:nvSpPr>
              <p:cNvPr id="36" name="TextBox 26"/>
              <p:cNvSpPr txBox="1"/>
              <p:nvPr/>
            </p:nvSpPr>
            <p:spPr>
              <a:xfrm>
                <a:off x="25" y="227"/>
                <a:ext cx="65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37" name="Picture 28" descr="蛋糕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0" y="0"/>
                <a:ext cx="363" cy="18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0" name="TextBox 55"/>
          <p:cNvSpPr txBox="1"/>
          <p:nvPr/>
        </p:nvSpPr>
        <p:spPr>
          <a:xfrm>
            <a:off x="3185394" y="2294780"/>
            <a:ext cx="9545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72"/>
          <p:cNvSpPr txBox="1"/>
          <p:nvPr/>
        </p:nvSpPr>
        <p:spPr>
          <a:xfrm>
            <a:off x="6965081" y="2228602"/>
            <a:ext cx="97211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93"/>
          <p:cNvSpPr txBox="1"/>
          <p:nvPr/>
        </p:nvSpPr>
        <p:spPr>
          <a:xfrm>
            <a:off x="3226668" y="3288555"/>
            <a:ext cx="95016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20"/>
          <p:cNvSpPr txBox="1"/>
          <p:nvPr/>
        </p:nvSpPr>
        <p:spPr>
          <a:xfrm>
            <a:off x="6977781" y="3226643"/>
            <a:ext cx="95455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475656" y="2164605"/>
            <a:ext cx="1893888" cy="803275"/>
            <a:chOff x="0" y="0"/>
            <a:chExt cx="1193" cy="506"/>
          </a:xfrm>
        </p:grpSpPr>
        <p:sp>
          <p:nvSpPr>
            <p:cNvPr id="45" name="矩形 43008"/>
            <p:cNvSpPr/>
            <p:nvPr/>
          </p:nvSpPr>
          <p:spPr>
            <a:xfrm>
              <a:off x="350" y="5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矩形 43010"/>
            <p:cNvSpPr/>
            <p:nvPr/>
          </p:nvSpPr>
          <p:spPr>
            <a:xfrm>
              <a:off x="849" y="7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0" y="46"/>
              <a:ext cx="681" cy="460"/>
              <a:chOff x="0" y="0"/>
              <a:chExt cx="681" cy="460"/>
            </a:xfrm>
          </p:grpSpPr>
          <p:sp>
            <p:nvSpPr>
              <p:cNvPr id="51" name="TextBox 26"/>
              <p:cNvSpPr txBox="1"/>
              <p:nvPr/>
            </p:nvSpPr>
            <p:spPr>
              <a:xfrm>
                <a:off x="25" y="227"/>
                <a:ext cx="65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52" name="Picture 48" descr="蛋糕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0" y="0"/>
                <a:ext cx="363" cy="18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8" name="Group 49"/>
            <p:cNvGrpSpPr/>
            <p:nvPr/>
          </p:nvGrpSpPr>
          <p:grpSpPr>
            <a:xfrm>
              <a:off x="635" y="0"/>
              <a:ext cx="558" cy="505"/>
              <a:chOff x="0" y="0"/>
              <a:chExt cx="558" cy="505"/>
            </a:xfrm>
          </p:grpSpPr>
          <p:sp>
            <p:nvSpPr>
              <p:cNvPr id="49" name="TextBox 28"/>
              <p:cNvSpPr txBox="1"/>
              <p:nvPr/>
            </p:nvSpPr>
            <p:spPr>
              <a:xfrm>
                <a:off x="0" y="272"/>
                <a:ext cx="55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50" name="Picture 51" descr="瓶装饮料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0" y="0"/>
                <a:ext cx="115" cy="31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5" name="TextBox 30"/>
          <p:cNvSpPr txBox="1"/>
          <p:nvPr/>
        </p:nvSpPr>
        <p:spPr>
          <a:xfrm>
            <a:off x="395536" y="627534"/>
            <a:ext cx="8132924" cy="1057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把一种蛋糕和一种饮料配成套餐，你喜欢怎样搭配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？价格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2265871"/>
            <a:ext cx="648072" cy="574379"/>
            <a:chOff x="539552" y="2625911"/>
            <a:chExt cx="648072" cy="574379"/>
          </a:xfrm>
        </p:grpSpPr>
        <p:sp>
          <p:nvSpPr>
            <p:cNvPr id="3" name="椭圆 2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82459" y="2325587"/>
            <a:ext cx="648072" cy="574379"/>
            <a:chOff x="539552" y="2625911"/>
            <a:chExt cx="648072" cy="574379"/>
          </a:xfrm>
        </p:grpSpPr>
        <p:sp>
          <p:nvSpPr>
            <p:cNvPr id="57" name="椭圆 56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1560" y="3231552"/>
            <a:ext cx="648072" cy="574379"/>
            <a:chOff x="539552" y="2625911"/>
            <a:chExt cx="648072" cy="574379"/>
          </a:xfrm>
        </p:grpSpPr>
        <p:sp>
          <p:nvSpPr>
            <p:cNvPr id="60" name="椭圆 59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310451" y="3291830"/>
            <a:ext cx="648072" cy="574379"/>
            <a:chOff x="539552" y="2625911"/>
            <a:chExt cx="648072" cy="574379"/>
          </a:xfrm>
        </p:grpSpPr>
        <p:sp>
          <p:nvSpPr>
            <p:cNvPr id="63" name="椭圆 62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79512" y="627534"/>
            <a:ext cx="86146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元钱，可以买哪个套餐？吃哪个套餐最便宜？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11"/>
          <p:cNvGrpSpPr/>
          <p:nvPr/>
        </p:nvGrpSpPr>
        <p:grpSpPr>
          <a:xfrm>
            <a:off x="1414884" y="3279869"/>
            <a:ext cx="2000250" cy="842962"/>
            <a:chOff x="67" y="0"/>
            <a:chExt cx="1260" cy="531"/>
          </a:xfrm>
        </p:grpSpPr>
        <p:grpSp>
          <p:nvGrpSpPr>
            <p:cNvPr id="18" name="Group 12"/>
            <p:cNvGrpSpPr/>
            <p:nvPr/>
          </p:nvGrpSpPr>
          <p:grpSpPr>
            <a:xfrm>
              <a:off x="745" y="0"/>
              <a:ext cx="365" cy="518"/>
              <a:chOff x="62" y="0"/>
              <a:chExt cx="365" cy="518"/>
            </a:xfrm>
          </p:grpSpPr>
          <p:sp>
            <p:nvSpPr>
              <p:cNvPr id="25" name="TextBox 29"/>
              <p:cNvSpPr txBox="1"/>
              <p:nvPr/>
            </p:nvSpPr>
            <p:spPr>
              <a:xfrm>
                <a:off x="62" y="285"/>
                <a:ext cx="365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  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26" name="Picture 14" descr="57-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0" y="0"/>
                <a:ext cx="190" cy="3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矩形 96"/>
            <p:cNvSpPr/>
            <p:nvPr/>
          </p:nvSpPr>
          <p:spPr>
            <a:xfrm>
              <a:off x="453" y="53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矩形 97"/>
            <p:cNvSpPr/>
            <p:nvPr/>
          </p:nvSpPr>
          <p:spPr>
            <a:xfrm>
              <a:off x="1048" y="76"/>
              <a:ext cx="27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" name="Group 17"/>
            <p:cNvGrpSpPr/>
            <p:nvPr/>
          </p:nvGrpSpPr>
          <p:grpSpPr>
            <a:xfrm>
              <a:off x="67" y="31"/>
              <a:ext cx="363" cy="500"/>
              <a:chOff x="67" y="0"/>
              <a:chExt cx="363" cy="500"/>
            </a:xfrm>
          </p:grpSpPr>
          <p:sp>
            <p:nvSpPr>
              <p:cNvPr id="23" name="TextBox 27"/>
              <p:cNvSpPr txBox="1"/>
              <p:nvPr/>
            </p:nvSpPr>
            <p:spPr>
              <a:xfrm>
                <a:off x="67" y="267"/>
                <a:ext cx="363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6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24" name="Picture 19" descr="面包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90" y="0"/>
                <a:ext cx="241" cy="2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27" name="Group 20"/>
          <p:cNvGrpSpPr/>
          <p:nvPr/>
        </p:nvGrpSpPr>
        <p:grpSpPr>
          <a:xfrm>
            <a:off x="1323884" y="2336049"/>
            <a:ext cx="2078037" cy="842962"/>
            <a:chOff x="0" y="0"/>
            <a:chExt cx="1309" cy="531"/>
          </a:xfrm>
        </p:grpSpPr>
        <p:grpSp>
          <p:nvGrpSpPr>
            <p:cNvPr id="28" name="Group 21"/>
            <p:cNvGrpSpPr/>
            <p:nvPr/>
          </p:nvGrpSpPr>
          <p:grpSpPr>
            <a:xfrm>
              <a:off x="681" y="0"/>
              <a:ext cx="429" cy="518"/>
              <a:chOff x="46" y="0"/>
              <a:chExt cx="429" cy="518"/>
            </a:xfrm>
          </p:grpSpPr>
          <p:sp>
            <p:nvSpPr>
              <p:cNvPr id="34" name="TextBox 29"/>
              <p:cNvSpPr txBox="1"/>
              <p:nvPr/>
            </p:nvSpPr>
            <p:spPr>
              <a:xfrm>
                <a:off x="46" y="285"/>
                <a:ext cx="429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2</a:t>
                </a:r>
                <a:r>
                  <a:rPr lang="zh-CN" altLang="en-US" sz="1800" b="1" dirty="0" smtClean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  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35" name="Picture 23" descr="57-1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40" y="0"/>
                <a:ext cx="190" cy="31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9" name="矩形 58"/>
            <p:cNvSpPr/>
            <p:nvPr/>
          </p:nvSpPr>
          <p:spPr>
            <a:xfrm>
              <a:off x="408" y="2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矩形 59"/>
            <p:cNvSpPr/>
            <p:nvPr/>
          </p:nvSpPr>
          <p:spPr>
            <a:xfrm>
              <a:off x="998" y="48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1" name="Group 26"/>
            <p:cNvGrpSpPr/>
            <p:nvPr/>
          </p:nvGrpSpPr>
          <p:grpSpPr>
            <a:xfrm>
              <a:off x="0" y="71"/>
              <a:ext cx="681" cy="460"/>
              <a:chOff x="0" y="0"/>
              <a:chExt cx="681" cy="460"/>
            </a:xfrm>
          </p:grpSpPr>
          <p:sp>
            <p:nvSpPr>
              <p:cNvPr id="32" name="TextBox 26"/>
              <p:cNvSpPr txBox="1"/>
              <p:nvPr/>
            </p:nvSpPr>
            <p:spPr>
              <a:xfrm>
                <a:off x="25" y="227"/>
                <a:ext cx="65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33" name="Picture 28" descr="蛋糕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0" y="0"/>
                <a:ext cx="363" cy="18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6" name="TextBox 55"/>
          <p:cNvSpPr txBox="1"/>
          <p:nvPr/>
        </p:nvSpPr>
        <p:spPr>
          <a:xfrm>
            <a:off x="3250258" y="1549797"/>
            <a:ext cx="124259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2"/>
          <p:cNvSpPr txBox="1"/>
          <p:nvPr/>
        </p:nvSpPr>
        <p:spPr>
          <a:xfrm>
            <a:off x="3259046" y="2424949"/>
            <a:ext cx="126544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20"/>
          <p:cNvSpPr txBox="1"/>
          <p:nvPr/>
        </p:nvSpPr>
        <p:spPr>
          <a:xfrm>
            <a:off x="3329408" y="3400519"/>
            <a:ext cx="12425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43"/>
          <p:cNvGrpSpPr/>
          <p:nvPr/>
        </p:nvGrpSpPr>
        <p:grpSpPr>
          <a:xfrm>
            <a:off x="1540520" y="1419622"/>
            <a:ext cx="1893888" cy="803275"/>
            <a:chOff x="0" y="0"/>
            <a:chExt cx="1193" cy="506"/>
          </a:xfrm>
        </p:grpSpPr>
        <p:sp>
          <p:nvSpPr>
            <p:cNvPr id="40" name="矩形 43008"/>
            <p:cNvSpPr/>
            <p:nvPr/>
          </p:nvSpPr>
          <p:spPr>
            <a:xfrm>
              <a:off x="350" y="5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＋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矩形 43010"/>
            <p:cNvSpPr/>
            <p:nvPr/>
          </p:nvSpPr>
          <p:spPr>
            <a:xfrm>
              <a:off x="849" y="76"/>
              <a:ext cx="311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defTabSz="914400"/>
              <a:r>
                <a:rPr lang="zh-CN" altLang="en-US" sz="24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＝</a:t>
              </a:r>
              <a:endParaRPr lang="zh-CN" altLang="en-US" sz="2400" b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2" name="Group 46"/>
            <p:cNvGrpSpPr/>
            <p:nvPr/>
          </p:nvGrpSpPr>
          <p:grpSpPr>
            <a:xfrm>
              <a:off x="0" y="46"/>
              <a:ext cx="681" cy="460"/>
              <a:chOff x="0" y="0"/>
              <a:chExt cx="681" cy="460"/>
            </a:xfrm>
          </p:grpSpPr>
          <p:sp>
            <p:nvSpPr>
              <p:cNvPr id="46" name="TextBox 26"/>
              <p:cNvSpPr txBox="1"/>
              <p:nvPr/>
            </p:nvSpPr>
            <p:spPr>
              <a:xfrm>
                <a:off x="25" y="227"/>
                <a:ext cx="65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47" name="Picture 48" descr="蛋糕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0" y="0"/>
                <a:ext cx="363" cy="18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3" name="Group 49"/>
            <p:cNvGrpSpPr/>
            <p:nvPr/>
          </p:nvGrpSpPr>
          <p:grpSpPr>
            <a:xfrm>
              <a:off x="635" y="0"/>
              <a:ext cx="558" cy="505"/>
              <a:chOff x="0" y="0"/>
              <a:chExt cx="558" cy="505"/>
            </a:xfrm>
          </p:grpSpPr>
          <p:sp>
            <p:nvSpPr>
              <p:cNvPr id="44" name="TextBox 28"/>
              <p:cNvSpPr txBox="1"/>
              <p:nvPr/>
            </p:nvSpPr>
            <p:spPr>
              <a:xfrm>
                <a:off x="0" y="272"/>
                <a:ext cx="558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3</a:t>
                </a:r>
                <a:r>
                  <a:rPr lang="zh-CN" altLang="en-US" sz="1800" b="1" dirty="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元</a:t>
                </a:r>
                <a:endParaRPr lang="zh-CN" altLang="en-US" sz="1800" b="1" dirty="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45" name="Picture 51" descr="瓶装饮料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90" y="0"/>
                <a:ext cx="115" cy="31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48" name="组合 47"/>
          <p:cNvGrpSpPr/>
          <p:nvPr/>
        </p:nvGrpSpPr>
        <p:grpSpPr>
          <a:xfrm>
            <a:off x="676424" y="1520888"/>
            <a:ext cx="648072" cy="574379"/>
            <a:chOff x="539552" y="2625911"/>
            <a:chExt cx="648072" cy="574379"/>
          </a:xfrm>
        </p:grpSpPr>
        <p:sp>
          <p:nvSpPr>
            <p:cNvPr id="49" name="椭圆 48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6424" y="2521934"/>
            <a:ext cx="648072" cy="574379"/>
            <a:chOff x="539552" y="2625911"/>
            <a:chExt cx="648072" cy="574379"/>
          </a:xfrm>
        </p:grpSpPr>
        <p:sp>
          <p:nvSpPr>
            <p:cNvPr id="52" name="椭圆 51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2078" y="3465706"/>
            <a:ext cx="648072" cy="574379"/>
            <a:chOff x="539552" y="2625911"/>
            <a:chExt cx="648072" cy="574379"/>
          </a:xfrm>
        </p:grpSpPr>
        <p:sp>
          <p:nvSpPr>
            <p:cNvPr id="55" name="椭圆 54"/>
            <p:cNvSpPr/>
            <p:nvPr/>
          </p:nvSpPr>
          <p:spPr>
            <a:xfrm>
              <a:off x="539552" y="2625911"/>
              <a:ext cx="576064" cy="574379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83568" y="2643758"/>
              <a:ext cx="5040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644008" y="2136451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元＜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元＜</a:t>
            </a:r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10506" y="300948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号套餐最便宜。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0" name="图片 5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553439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填一填下表。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11560" y="1419622"/>
          <a:ext cx="7497752" cy="2592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4438"/>
                <a:gridCol w="1874438"/>
                <a:gridCol w="1874438"/>
                <a:gridCol w="1874438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商品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价钱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付出的钱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找回的钱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en-US" altLang="zh-CN" sz="32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32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lang="zh-CN" altLang="en-US" sz="3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 rot="16200000">
            <a:off x="1338261" y="3201773"/>
            <a:ext cx="525627" cy="99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 rot="16200000">
            <a:off x="1393447" y="1694957"/>
            <a:ext cx="488348" cy="140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1112696" y="2787774"/>
            <a:ext cx="968646" cy="56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4935088" y="2166525"/>
            <a:ext cx="833308" cy="45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4819648" y="3460493"/>
            <a:ext cx="943802" cy="49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4864531" y="2857614"/>
            <a:ext cx="854036" cy="423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850739" y="2166525"/>
            <a:ext cx="777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79370" y="2857614"/>
            <a:ext cx="777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79370" y="3498604"/>
            <a:ext cx="777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2042577"/>
            <a:ext cx="6961230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判断一定钱数是否可以买指定的物品，可以将物品的总钱数和所带的钱数相比较，根据比较结果判断所带的钱数是否够用。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599" y="3276005"/>
            <a:ext cx="7056785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相同单位的人民币计算，可以直接相加减。不同单位的人民币计算，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要先同一单位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图片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9792" y="720242"/>
            <a:ext cx="4968552" cy="387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83568" y="1203598"/>
            <a:ext cx="2448272" cy="761891"/>
            <a:chOff x="683568" y="1203598"/>
            <a:chExt cx="2448272" cy="761891"/>
          </a:xfrm>
        </p:grpSpPr>
        <p:sp>
          <p:nvSpPr>
            <p:cNvPr id="3" name="圆角矩形标注 2"/>
            <p:cNvSpPr/>
            <p:nvPr/>
          </p:nvSpPr>
          <p:spPr>
            <a:xfrm>
              <a:off x="683568" y="1203598"/>
              <a:ext cx="2304256" cy="761891"/>
            </a:xfrm>
            <a:prstGeom prst="wedgeRoundRectCallout">
              <a:avLst>
                <a:gd name="adj1" fmla="val -20833"/>
                <a:gd name="adj2" fmla="val 7031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55576" y="1257603"/>
              <a:ext cx="23762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根据右图你能提出什么问题？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58943" y="1001087"/>
            <a:ext cx="6812316" cy="712341"/>
            <a:chOff x="611560" y="1001087"/>
            <a:chExt cx="6812316" cy="712341"/>
          </a:xfrm>
        </p:grpSpPr>
        <p:sp>
          <p:nvSpPr>
            <p:cNvPr id="6" name="TextBox 5"/>
            <p:cNvSpPr txBox="1"/>
            <p:nvPr/>
          </p:nvSpPr>
          <p:spPr>
            <a:xfrm>
              <a:off x="611560" y="1085811"/>
              <a:ext cx="68123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拿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元买一个      和一袋     够吗？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2987824" y="1224311"/>
              <a:ext cx="820965" cy="38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64404" y="1001087"/>
              <a:ext cx="712341" cy="712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510771" y="1995686"/>
            <a:ext cx="2909101" cy="1312059"/>
            <a:chOff x="1540350" y="1851670"/>
            <a:chExt cx="2761361" cy="1312059"/>
          </a:xfrm>
        </p:grpSpPr>
        <p:sp>
          <p:nvSpPr>
            <p:cNvPr id="9" name="圆角矩形标注 8"/>
            <p:cNvSpPr/>
            <p:nvPr/>
          </p:nvSpPr>
          <p:spPr>
            <a:xfrm>
              <a:off x="1540350" y="1851671"/>
              <a:ext cx="2693010" cy="1312058"/>
            </a:xfrm>
            <a:prstGeom prst="wedgeRoundRectCallout">
              <a:avLst>
                <a:gd name="adj1" fmla="val 8445"/>
                <a:gd name="adj2" fmla="val 7997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608701" y="1851670"/>
              <a:ext cx="269301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一个文具盒是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元，一袋彩笔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元，可以把要买的这两个文具加起来然后跟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355976" y="2033598"/>
            <a:ext cx="2888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6+9=15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27984" y="2661414"/>
            <a:ext cx="2888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46946" y="3376822"/>
            <a:ext cx="4497296" cy="998997"/>
            <a:chOff x="2541721" y="215471"/>
            <a:chExt cx="4497296" cy="998997"/>
          </a:xfrm>
        </p:grpSpPr>
        <p:sp>
          <p:nvSpPr>
            <p:cNvPr id="30" name="TextBox 29"/>
            <p:cNvSpPr txBox="1"/>
            <p:nvPr/>
          </p:nvSpPr>
          <p:spPr>
            <a:xfrm>
              <a:off x="2541721" y="215471"/>
              <a:ext cx="449729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答：拿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元买一个     和一袋     够。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5586170" y="341348"/>
              <a:ext cx="820965" cy="38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454807" y="634535"/>
              <a:ext cx="579933" cy="5799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3276" y="548386"/>
            <a:ext cx="6644821" cy="533012"/>
            <a:chOff x="563276" y="548386"/>
            <a:chExt cx="6644821" cy="533012"/>
          </a:xfrm>
        </p:grpSpPr>
        <p:sp>
          <p:nvSpPr>
            <p:cNvPr id="26" name="TextBox 25"/>
            <p:cNvSpPr txBox="1"/>
            <p:nvPr/>
          </p:nvSpPr>
          <p:spPr>
            <a:xfrm>
              <a:off x="563276" y="548386"/>
              <a:ext cx="6644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元钱买一块       ，还剩多少钱？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131840" y="604907"/>
              <a:ext cx="949941" cy="476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20729" y="1697510"/>
            <a:ext cx="2363576" cy="1330697"/>
            <a:chOff x="377743" y="1347614"/>
            <a:chExt cx="2966231" cy="1330697"/>
          </a:xfrm>
        </p:grpSpPr>
        <p:sp>
          <p:nvSpPr>
            <p:cNvPr id="6" name="圆角矩形标注 5"/>
            <p:cNvSpPr/>
            <p:nvPr/>
          </p:nvSpPr>
          <p:spPr>
            <a:xfrm>
              <a:off x="377743" y="1347614"/>
              <a:ext cx="2966231" cy="1330697"/>
            </a:xfrm>
            <a:prstGeom prst="wedgeRoundRectCallout">
              <a:avLst>
                <a:gd name="adj1" fmla="val -20103"/>
                <a:gd name="adj2" fmla="val 7582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2780" y="1354872"/>
              <a:ext cx="296119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一块橡皮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角，用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元钱买一块橡皮求还剩多少钱用减法计算：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161807" y="2624410"/>
            <a:ext cx="4281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161807" y="3440606"/>
            <a:ext cx="6073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551722" y="2194982"/>
            <a:ext cx="882898" cy="126525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5415455" y="1162835"/>
            <a:ext cx="2740541" cy="1297529"/>
            <a:chOff x="5370067" y="2229358"/>
            <a:chExt cx="2740541" cy="1297529"/>
          </a:xfrm>
        </p:grpSpPr>
        <p:sp>
          <p:nvSpPr>
            <p:cNvPr id="30" name="云形标注 4"/>
            <p:cNvSpPr/>
            <p:nvPr/>
          </p:nvSpPr>
          <p:spPr>
            <a:xfrm rot="10622415" flipV="1">
              <a:off x="5370067" y="2229358"/>
              <a:ext cx="2740541" cy="1297529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406884" y="2439928"/>
              <a:ext cx="239885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zh-CN" sz="20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元就是</a:t>
              </a:r>
              <a:r>
                <a:rPr lang="en-US" altLang="zh-CN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角，用</a:t>
              </a:r>
              <a:r>
                <a:rPr lang="en-US" altLang="zh-CN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角减</a:t>
              </a:r>
              <a:r>
                <a:rPr lang="en-US" altLang="zh-CN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角等于</a:t>
              </a:r>
              <a:r>
                <a:rPr lang="en-US" altLang="zh-CN" sz="20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0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99592" y="2617336"/>
            <a:ext cx="415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元钱可以买什么物品？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55576" y="1272798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物品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铅笔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笔记本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毛巾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牙刷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字典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钢笔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/>
                        <a:t>跳绳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 smtClean="0">
                          <a:solidFill>
                            <a:schemeClr val="tx1"/>
                          </a:solidFill>
                        </a:rPr>
                        <a:t>价格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3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5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2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11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7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 smtClean="0"/>
                        <a:t>4</a:t>
                      </a:r>
                      <a:r>
                        <a:rPr lang="zh-CN" altLang="en-US" b="1" dirty="0" smtClean="0"/>
                        <a:t>元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2731" y="591956"/>
            <a:ext cx="7747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调查生活中常用物品的价格，填在下表中。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592" y="3210240"/>
            <a:ext cx="415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元钱可以买哪些物品？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99592" y="3867894"/>
            <a:ext cx="531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你想买什么物品？需要多少钱？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96987" y="545944"/>
            <a:ext cx="415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元钱可以买什么物品？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451" y="1419622"/>
            <a:ext cx="2039215" cy="1456709"/>
            <a:chOff x="539552" y="1635646"/>
            <a:chExt cx="2522327" cy="1656184"/>
          </a:xfrm>
        </p:grpSpPr>
        <p:sp>
          <p:nvSpPr>
            <p:cNvPr id="3" name="圆角矩形标注 2"/>
            <p:cNvSpPr/>
            <p:nvPr/>
          </p:nvSpPr>
          <p:spPr>
            <a:xfrm>
              <a:off x="539552" y="1635646"/>
              <a:ext cx="2448272" cy="1656184"/>
            </a:xfrm>
            <a:prstGeom prst="wedgeRoundRectCallout">
              <a:avLst>
                <a:gd name="adj1" fmla="val 5845"/>
                <a:gd name="adj2" fmla="val 7160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11560" y="1678908"/>
              <a:ext cx="2450319" cy="1504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元可以买什么东西就是那些物品的价钱加起来小于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771800" y="1419622"/>
            <a:ext cx="62646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毛巾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跳绳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元钱可以买毛巾和跳绳。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71800" y="2481739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笔记本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钢笔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元钱可以买笔记本和钢笔。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3808" y="3571938"/>
            <a:ext cx="53285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牙刷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元钱可以买铅笔和牙刷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51520" y="467501"/>
            <a:ext cx="4151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元钱可以买哪些物品？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3451" y="1419622"/>
            <a:ext cx="2066341" cy="1456709"/>
            <a:chOff x="539552" y="1635646"/>
            <a:chExt cx="2216545" cy="1656184"/>
          </a:xfrm>
        </p:grpSpPr>
        <p:sp>
          <p:nvSpPr>
            <p:cNvPr id="13" name="圆角矩形标注 12"/>
            <p:cNvSpPr/>
            <p:nvPr/>
          </p:nvSpPr>
          <p:spPr>
            <a:xfrm>
              <a:off x="539552" y="1635646"/>
              <a:ext cx="2216545" cy="1656184"/>
            </a:xfrm>
            <a:prstGeom prst="wedgeRoundRectCallout">
              <a:avLst>
                <a:gd name="adj1" fmla="val 5845"/>
                <a:gd name="adj2" fmla="val 71601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58543" y="1717514"/>
              <a:ext cx="213834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元可以买什么东西就是那些物品的价钱加起来小于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31840" y="1419622"/>
            <a:ext cx="5832648" cy="830997"/>
            <a:chOff x="3563888" y="1462884"/>
            <a:chExt cx="5328592" cy="830997"/>
          </a:xfrm>
        </p:grpSpPr>
        <p:sp>
          <p:nvSpPr>
            <p:cNvPr id="21" name="圆角矩形 20"/>
            <p:cNvSpPr/>
            <p:nvPr/>
          </p:nvSpPr>
          <p:spPr>
            <a:xfrm>
              <a:off x="3563888" y="1491630"/>
              <a:ext cx="5184576" cy="75898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63888" y="1462884"/>
              <a:ext cx="53285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字典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跳绳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+4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元钱可以买字典和跳绳。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31839" y="2460833"/>
            <a:ext cx="5832649" cy="830997"/>
            <a:chOff x="3563888" y="1462884"/>
            <a:chExt cx="5328592" cy="830997"/>
          </a:xfrm>
        </p:grpSpPr>
        <p:sp>
          <p:nvSpPr>
            <p:cNvPr id="24" name="圆角矩形 23"/>
            <p:cNvSpPr/>
            <p:nvPr/>
          </p:nvSpPr>
          <p:spPr>
            <a:xfrm>
              <a:off x="3563888" y="1491630"/>
              <a:ext cx="5184576" cy="75898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63888" y="1462884"/>
              <a:ext cx="53285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字典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钢笔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元钱可以买字典和钢笔。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31840" y="3506946"/>
            <a:ext cx="5760640" cy="830997"/>
            <a:chOff x="3563888" y="1462884"/>
            <a:chExt cx="5328592" cy="830997"/>
          </a:xfrm>
        </p:grpSpPr>
        <p:sp>
          <p:nvSpPr>
            <p:cNvPr id="27" name="圆角矩形 26"/>
            <p:cNvSpPr/>
            <p:nvPr/>
          </p:nvSpPr>
          <p:spPr>
            <a:xfrm>
              <a:off x="3563888" y="1491630"/>
              <a:ext cx="5184576" cy="75898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563888" y="1462884"/>
              <a:ext cx="53285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毛巾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钢笔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元＜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元钱可以买铅笔和牙刷。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539552" y="973202"/>
            <a:ext cx="531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你想买什么物品？需要多少钱？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88567" y="1741916"/>
            <a:ext cx="4953657" cy="1008983"/>
            <a:chOff x="3563888" y="1491630"/>
            <a:chExt cx="5818580" cy="1008983"/>
          </a:xfrm>
        </p:grpSpPr>
        <p:sp>
          <p:nvSpPr>
            <p:cNvPr id="11" name="圆角矩形 10"/>
            <p:cNvSpPr/>
            <p:nvPr/>
          </p:nvSpPr>
          <p:spPr>
            <a:xfrm>
              <a:off x="3563888" y="1491630"/>
              <a:ext cx="5673925" cy="1008983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48470" y="1492501"/>
              <a:ext cx="57339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字典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笔记本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+3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元，需要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59834" y="3147813"/>
            <a:ext cx="5082391" cy="1080118"/>
            <a:chOff x="2949057" y="1529482"/>
            <a:chExt cx="5943423" cy="623982"/>
          </a:xfrm>
        </p:grpSpPr>
        <p:sp>
          <p:nvSpPr>
            <p:cNvPr id="25" name="圆角矩形 24"/>
            <p:cNvSpPr/>
            <p:nvPr/>
          </p:nvSpPr>
          <p:spPr>
            <a:xfrm>
              <a:off x="3033262" y="1529482"/>
              <a:ext cx="5630994" cy="62398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949057" y="1535800"/>
              <a:ext cx="5943423" cy="551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字典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跳绳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+4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元，需要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9089" y="1804710"/>
            <a:ext cx="1958223" cy="828092"/>
            <a:chOff x="309521" y="1491630"/>
            <a:chExt cx="1958223" cy="828092"/>
          </a:xfrm>
        </p:grpSpPr>
        <p:grpSp>
          <p:nvGrpSpPr>
            <p:cNvPr id="27" name="组合 26"/>
            <p:cNvGrpSpPr/>
            <p:nvPr/>
          </p:nvGrpSpPr>
          <p:grpSpPr>
            <a:xfrm>
              <a:off x="309521" y="1491630"/>
              <a:ext cx="1958223" cy="828092"/>
              <a:chOff x="539552" y="1635646"/>
              <a:chExt cx="2522327" cy="828092"/>
            </a:xfrm>
          </p:grpSpPr>
          <p:sp>
            <p:nvSpPr>
              <p:cNvPr id="28" name="圆角矩形标注 27"/>
              <p:cNvSpPr/>
              <p:nvPr/>
            </p:nvSpPr>
            <p:spPr>
              <a:xfrm>
                <a:off x="539552" y="1635646"/>
                <a:ext cx="2360660" cy="828092"/>
              </a:xfrm>
              <a:prstGeom prst="wedgeRoundRectCallout">
                <a:avLst>
                  <a:gd name="adj1" fmla="val -23917"/>
                  <a:gd name="adj2" fmla="val 71601"/>
                  <a:gd name="adj3" fmla="val 1666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11560" y="1678908"/>
                <a:ext cx="24503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377709" y="1517763"/>
              <a:ext cx="18180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看一下你想买什么东西呢？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467544" y="2453838"/>
            <a:ext cx="7920880" cy="977265"/>
            <a:chOff x="1034666" y="2715765"/>
            <a:chExt cx="7515850" cy="977265"/>
          </a:xfrm>
        </p:grpSpPr>
        <p:sp>
          <p:nvSpPr>
            <p:cNvPr id="7" name="圆角矩形 6"/>
            <p:cNvSpPr/>
            <p:nvPr/>
          </p:nvSpPr>
          <p:spPr>
            <a:xfrm>
              <a:off x="1034666" y="2715765"/>
              <a:ext cx="7272808" cy="97726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1034666" y="2715766"/>
              <a:ext cx="7515850" cy="9198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如果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把一种蛋糕和一种饮料配成套餐，你喜欢怎样搭配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？价格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是多少？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Group 52"/>
          <p:cNvGrpSpPr/>
          <p:nvPr/>
        </p:nvGrpSpPr>
        <p:grpSpPr>
          <a:xfrm>
            <a:off x="2209800" y="1275606"/>
            <a:ext cx="5414168" cy="1142802"/>
            <a:chOff x="0" y="0"/>
            <a:chExt cx="3493" cy="860"/>
          </a:xfrm>
        </p:grpSpPr>
        <p:sp>
          <p:nvSpPr>
            <p:cNvPr id="59" name="TextBox 28"/>
            <p:cNvSpPr txBox="1"/>
            <p:nvPr/>
          </p:nvSpPr>
          <p:spPr>
            <a:xfrm>
              <a:off x="2086" y="498"/>
              <a:ext cx="558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914400"/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0" name="Picture 54" descr="瓶装饮料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177" y="44"/>
              <a:ext cx="181" cy="499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61" name="Group 55"/>
            <p:cNvGrpSpPr/>
            <p:nvPr/>
          </p:nvGrpSpPr>
          <p:grpSpPr>
            <a:xfrm>
              <a:off x="1088" y="86"/>
              <a:ext cx="500" cy="750"/>
              <a:chOff x="45" y="0"/>
              <a:chExt cx="500" cy="750"/>
            </a:xfrm>
          </p:grpSpPr>
          <p:sp>
            <p:nvSpPr>
              <p:cNvPr id="68" name="TextBox 27"/>
              <p:cNvSpPr txBox="1"/>
              <p:nvPr/>
            </p:nvSpPr>
            <p:spPr>
              <a:xfrm>
                <a:off x="99" y="403"/>
                <a:ext cx="446" cy="3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9" name="Picture 57" descr="面包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45" y="0"/>
                <a:ext cx="401" cy="4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62" name="Group 58"/>
            <p:cNvGrpSpPr/>
            <p:nvPr/>
          </p:nvGrpSpPr>
          <p:grpSpPr>
            <a:xfrm>
              <a:off x="0" y="131"/>
              <a:ext cx="750" cy="682"/>
              <a:chOff x="0" y="0"/>
              <a:chExt cx="750" cy="682"/>
            </a:xfrm>
          </p:grpSpPr>
          <p:sp>
            <p:nvSpPr>
              <p:cNvPr id="66" name="TextBox 26"/>
              <p:cNvSpPr txBox="1"/>
              <p:nvPr/>
            </p:nvSpPr>
            <p:spPr>
              <a:xfrm>
                <a:off x="94" y="335"/>
                <a:ext cx="656" cy="3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7" name="Picture 60" descr="蛋糕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0" y="0"/>
                <a:ext cx="589" cy="30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63" name="Group 61"/>
            <p:cNvGrpSpPr/>
            <p:nvPr/>
          </p:nvGrpSpPr>
          <p:grpSpPr>
            <a:xfrm>
              <a:off x="3028" y="0"/>
              <a:ext cx="465" cy="860"/>
              <a:chOff x="79" y="0"/>
              <a:chExt cx="465" cy="860"/>
            </a:xfrm>
          </p:grpSpPr>
          <p:sp>
            <p:nvSpPr>
              <p:cNvPr id="64" name="TextBox 29"/>
              <p:cNvSpPr txBox="1"/>
              <p:nvPr/>
            </p:nvSpPr>
            <p:spPr>
              <a:xfrm>
                <a:off x="79" y="513"/>
                <a:ext cx="465" cy="3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/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元  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5" name="Picture 63" descr="57-1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30" y="0"/>
                <a:ext cx="335" cy="5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0" name="TextBox 30"/>
          <p:cNvSpPr txBox="1"/>
          <p:nvPr/>
        </p:nvSpPr>
        <p:spPr>
          <a:xfrm>
            <a:off x="395536" y="596059"/>
            <a:ext cx="8208912" cy="6093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下面是快餐店的食品种类，你能提出什么问题？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435652" y="3651870"/>
            <a:ext cx="7736748" cy="720080"/>
            <a:chOff x="612182" y="3838278"/>
            <a:chExt cx="6032721" cy="720080"/>
          </a:xfrm>
        </p:grpSpPr>
        <p:sp>
          <p:nvSpPr>
            <p:cNvPr id="75" name="圆角矩形 74"/>
            <p:cNvSpPr/>
            <p:nvPr/>
          </p:nvSpPr>
          <p:spPr>
            <a:xfrm>
              <a:off x="612182" y="3838278"/>
              <a:ext cx="6032721" cy="72008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37050" y="3910286"/>
              <a:ext cx="56709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小明有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元钱，可以买哪个套餐？吃哪个套餐最便宜？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bdb2826e-c558-47de-898e-61709329b8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WPS 演示</Application>
  <PresentationFormat>全屏显示(16:9)</PresentationFormat>
  <Paragraphs>282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33</cp:revision>
  <dcterms:created xsi:type="dcterms:W3CDTF">2018-09-11T05:46:00Z</dcterms:created>
  <dcterms:modified xsi:type="dcterms:W3CDTF">2023-01-29T10:06:41Z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9CBE9FDB71B4421EB28AFCFC5D0B6066</vt:lpwstr>
  </property>
  <property fmtid="{D5CDD505-2E9C-101B-9397-08002B2CF9AE}" pid="3" name="KSOProductBuildVer">
    <vt:lpwstr>2052-11.1.0.13703</vt:lpwstr>
  </property>
</Properties>
</file>