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7"/>
  </p:notesMasterIdLst>
  <p:sldIdLst>
    <p:sldId id="256" r:id="rId4"/>
    <p:sldId id="278" r:id="rId5"/>
    <p:sldId id="279" r:id="rId6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71" r:id="rId17"/>
    <p:sldId id="272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2618A-FF7F-4E67-85CD-0C8D8DA2FE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EBDC7C-715C-4E13-B0C2-87468168095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5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5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40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40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91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70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5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6" Type="http://schemas.openxmlformats.org/officeDocument/2006/relationships/theme" Target="../theme/theme2.xml"/><Relationship Id="rId25" Type="http://schemas.openxmlformats.org/officeDocument/2006/relationships/slideLayout" Target="../slideLayouts/slideLayout38.xml"/><Relationship Id="rId24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34.xml"/><Relationship Id="rId20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6" Type="http://schemas.openxmlformats.org/officeDocument/2006/relationships/slide" Target="slide8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" y="0"/>
            <a:ext cx="3922445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94534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33393" y="2283718"/>
            <a:ext cx="1250983" cy="43858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09986" y="924895"/>
            <a:ext cx="5324214" cy="80791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大海</a:t>
            </a:r>
            <a:r>
              <a:rPr lang="zh-CN" altLang="en-US" sz="48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</a:t>
            </a:r>
            <a:r>
              <a:rPr lang="en-US" altLang="zh-CN" sz="2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en-US" altLang="zh-CN" sz="2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以内的加减法（二）</a:t>
            </a:r>
            <a:endParaRPr lang="zh-CN" altLang="en-US" sz="2000" b="1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1467060" y="949972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79512" y="627534"/>
            <a:ext cx="55914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一束百合和一束满天星多少钱？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43177" y="1347616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23+21=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11760" y="2121406"/>
            <a:ext cx="15841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2 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+ 2 1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4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55345" y="1347616"/>
            <a:ext cx="740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71600" y="3787177"/>
            <a:ext cx="6923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答：一束百合和一束满天星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543177" y="3298652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415385" y="1349357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7589" y="411512"/>
            <a:ext cx="3579556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连一连帮小鸟找家。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6962279" y="3491633"/>
            <a:ext cx="1042050" cy="731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4939508" y="3563641"/>
            <a:ext cx="1042050" cy="731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929831" y="3556001"/>
            <a:ext cx="1042050" cy="731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842854" y="3563641"/>
            <a:ext cx="1042050" cy="731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678418" y="1304294"/>
            <a:ext cx="1370929" cy="112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3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2765395" y="1304294"/>
            <a:ext cx="1370929" cy="112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3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4775072" y="1304294"/>
            <a:ext cx="1370929" cy="112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icture 3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6797843" y="1304294"/>
            <a:ext cx="1370929" cy="112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流程图: 可选过程 5"/>
          <p:cNvSpPr/>
          <p:nvPr/>
        </p:nvSpPr>
        <p:spPr>
          <a:xfrm>
            <a:off x="793646" y="1707655"/>
            <a:ext cx="1042050" cy="504056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21+32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流程图: 可选过程 74"/>
          <p:cNvSpPr/>
          <p:nvPr/>
        </p:nvSpPr>
        <p:spPr>
          <a:xfrm>
            <a:off x="2895550" y="1707655"/>
            <a:ext cx="1042050" cy="504056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14+25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流程图: 可选过程 75"/>
          <p:cNvSpPr/>
          <p:nvPr/>
        </p:nvSpPr>
        <p:spPr>
          <a:xfrm>
            <a:off x="4937970" y="1707655"/>
            <a:ext cx="1042050" cy="504056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24+13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流程图: 可选过程 78"/>
          <p:cNvSpPr/>
          <p:nvPr/>
        </p:nvSpPr>
        <p:spPr>
          <a:xfrm>
            <a:off x="6961882" y="1707655"/>
            <a:ext cx="1042050" cy="504056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33+26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流程图: 可选过程 79"/>
          <p:cNvSpPr/>
          <p:nvPr/>
        </p:nvSpPr>
        <p:spPr>
          <a:xfrm>
            <a:off x="1576447" y="3857203"/>
            <a:ext cx="638900" cy="504056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流程图: 可选过程 80"/>
          <p:cNvSpPr/>
          <p:nvPr/>
        </p:nvSpPr>
        <p:spPr>
          <a:xfrm>
            <a:off x="3707904" y="3857203"/>
            <a:ext cx="638900" cy="504056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流程图: 可选过程 81"/>
          <p:cNvSpPr/>
          <p:nvPr/>
        </p:nvSpPr>
        <p:spPr>
          <a:xfrm>
            <a:off x="5733300" y="3858094"/>
            <a:ext cx="638900" cy="504056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59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流程图: 可选过程 82"/>
          <p:cNvSpPr/>
          <p:nvPr/>
        </p:nvSpPr>
        <p:spPr>
          <a:xfrm>
            <a:off x="7684879" y="3790726"/>
            <a:ext cx="638900" cy="504056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>
            <a:stCxn id="71" idx="2"/>
            <a:endCxn id="70" idx="0"/>
          </p:cNvCxnSpPr>
          <p:nvPr/>
        </p:nvCxnSpPr>
        <p:spPr>
          <a:xfrm flipH="1">
            <a:off x="1363883" y="2430044"/>
            <a:ext cx="2086977" cy="11335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>
            <a:stCxn id="72" idx="2"/>
            <a:endCxn id="69" idx="0"/>
          </p:cNvCxnSpPr>
          <p:nvPr/>
        </p:nvCxnSpPr>
        <p:spPr>
          <a:xfrm flipH="1">
            <a:off x="3450860" y="2430046"/>
            <a:ext cx="2009677" cy="11259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>
            <a:stCxn id="73" idx="2"/>
            <a:endCxn id="68" idx="0"/>
          </p:cNvCxnSpPr>
          <p:nvPr/>
        </p:nvCxnSpPr>
        <p:spPr>
          <a:xfrm flipH="1">
            <a:off x="5460537" y="2430044"/>
            <a:ext cx="2022771" cy="11335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>
            <a:stCxn id="4098" idx="0"/>
            <a:endCxn id="4099" idx="2"/>
          </p:cNvCxnSpPr>
          <p:nvPr/>
        </p:nvCxnSpPr>
        <p:spPr>
          <a:xfrm flipH="1" flipV="1">
            <a:off x="1363883" y="2430046"/>
            <a:ext cx="6119425" cy="106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5" grpId="0" animBg="1"/>
      <p:bldP spid="76" grpId="0" animBg="1"/>
      <p:bldP spid="79" grpId="0" animBg="1"/>
      <p:bldP spid="80" grpId="0" animBg="1"/>
      <p:bldP spid="81" grpId="0" animBg="1"/>
      <p:bldP spid="82" grpId="0" animBg="1"/>
      <p:bldP spid="8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9147" y="528479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用竖式计算。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684" y="1586510"/>
            <a:ext cx="81749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34+22=    41+31=    12+33=     35+24=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1564" y="2508170"/>
            <a:ext cx="10011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34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+22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91684" y="1563640"/>
            <a:ext cx="6631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35911" y="3579862"/>
            <a:ext cx="7920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675445" y="2508170"/>
            <a:ext cx="10011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41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+31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699792" y="3579862"/>
            <a:ext cx="7920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935538" y="2508170"/>
            <a:ext cx="10011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12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+33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959885" y="3579862"/>
            <a:ext cx="7920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092284" y="2495966"/>
            <a:ext cx="10011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35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+24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59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116631" y="3567658"/>
            <a:ext cx="7920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707908" y="1563640"/>
            <a:ext cx="6631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709005" y="1578126"/>
            <a:ext cx="6631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013261" y="1563639"/>
            <a:ext cx="6631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59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19" grpId="0"/>
      <p:bldP spid="23" grpId="0"/>
      <p:bldP spid="25" grpId="0"/>
      <p:bldP spid="27" grpId="0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1923678"/>
            <a:ext cx="6601190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用竖式计算两位数加两位数（不进位）的方法：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相同数位对齐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，从个位加起，个位上的数和个位上的数相加，结果写在得数的个位上；十位上的数和十位上的数相加，结果写在得数的十位上。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40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3622" y="2186660"/>
            <a:ext cx="863384" cy="87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860788" y="1390876"/>
            <a:ext cx="1983020" cy="707886"/>
            <a:chOff x="860788" y="1390876"/>
            <a:chExt cx="1983020" cy="707886"/>
          </a:xfrm>
        </p:grpSpPr>
        <p:sp>
          <p:nvSpPr>
            <p:cNvPr id="2" name="圆角矩形标注 1"/>
            <p:cNvSpPr/>
            <p:nvPr/>
          </p:nvSpPr>
          <p:spPr>
            <a:xfrm>
              <a:off x="860788" y="1419622"/>
              <a:ext cx="1694988" cy="679140"/>
            </a:xfrm>
            <a:prstGeom prst="wedgeRoundRectCallout">
              <a:avLst>
                <a:gd name="adj1" fmla="val 3994"/>
                <a:gd name="adj2" fmla="val 73909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899592" y="1390876"/>
              <a:ext cx="194421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你还能提出什么问题？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678516" y="705811"/>
            <a:ext cx="4536504" cy="3666140"/>
            <a:chOff x="2987824" y="360002"/>
            <a:chExt cx="4752528" cy="4635900"/>
          </a:xfrm>
        </p:grpSpPr>
        <p:pic>
          <p:nvPicPr>
            <p:cNvPr id="2050" name="Picture 2" descr="C:\Users\Administrator\Desktop\课件8.13青岛63制二年级数学下册\资料\青岛1下教材图片\青岛1下教材图片\63.png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 bwMode="auto">
            <a:xfrm>
              <a:off x="2987824" y="360002"/>
              <a:ext cx="4752528" cy="463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椭圆形标注 4"/>
            <p:cNvSpPr/>
            <p:nvPr/>
          </p:nvSpPr>
          <p:spPr>
            <a:xfrm>
              <a:off x="3275855" y="627534"/>
              <a:ext cx="2160240" cy="648072"/>
            </a:xfrm>
            <a:prstGeom prst="wedgeEllipseCallout">
              <a:avLst>
                <a:gd name="adj1" fmla="val 662"/>
                <a:gd name="adj2" fmla="val 65807"/>
              </a:avLst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一共捉了多少只螃蟹？</a:t>
              </a:r>
              <a:endPara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4355975" y="1779662"/>
              <a:ext cx="1135894" cy="28803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1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只螃蟹</a:t>
              </a:r>
              <a:endParaRPr lang="zh-CN" altLang="en-US" sz="1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 flipH="1">
              <a:off x="6372199" y="1635646"/>
              <a:ext cx="924939" cy="28803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26</a:t>
              </a:r>
              <a:r>
                <a:rPr lang="zh-CN" altLang="en-US" sz="1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只螃蟹</a:t>
              </a:r>
              <a:endParaRPr lang="zh-CN" altLang="en-US" sz="1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flipH="1">
              <a:off x="6369122" y="2787774"/>
              <a:ext cx="764899" cy="28803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23</a:t>
              </a:r>
              <a:r>
                <a:rPr lang="zh-CN" altLang="en-US" sz="1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只虾</a:t>
              </a:r>
              <a:endParaRPr lang="zh-CN" altLang="en-US" sz="1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 flipH="1">
              <a:off x="5491867" y="2931790"/>
              <a:ext cx="815689" cy="28803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r>
                <a:rPr lang="zh-CN" altLang="en-US" sz="1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只虾</a:t>
              </a:r>
              <a:endParaRPr lang="zh-CN" altLang="en-US" sz="1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32407" y="3299256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一共捉了多少只螃蟹？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81930" y="2290554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一共捉了多少只虾？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22253" y="1261968"/>
            <a:ext cx="4788767" cy="929518"/>
            <a:chOff x="1376880" y="1915055"/>
            <a:chExt cx="3095911" cy="929518"/>
          </a:xfrm>
        </p:grpSpPr>
        <p:sp>
          <p:nvSpPr>
            <p:cNvPr id="18" name="云形标注 82"/>
            <p:cNvSpPr>
              <a:spLocks noChangeArrowheads="1"/>
            </p:cNvSpPr>
            <p:nvPr/>
          </p:nvSpPr>
          <p:spPr bwMode="auto">
            <a:xfrm rot="10954147">
              <a:off x="1376880" y="1915055"/>
              <a:ext cx="2871136" cy="929518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Box 51"/>
            <p:cNvSpPr txBox="1">
              <a:spLocks noChangeArrowheads="1"/>
            </p:cNvSpPr>
            <p:nvPr/>
          </p:nvSpPr>
          <p:spPr bwMode="auto">
            <a:xfrm>
              <a:off x="2209170" y="2185049"/>
              <a:ext cx="2263621" cy="498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buNone/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怎样解答上面的问题？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9626" y="1216323"/>
            <a:ext cx="1054062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Box 105"/>
          <p:cNvSpPr txBox="1"/>
          <p:nvPr/>
        </p:nvSpPr>
        <p:spPr>
          <a:xfrm>
            <a:off x="827588" y="555528"/>
            <a:ext cx="4737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一共捉了多少只螃蟹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1004922" y="1615985"/>
            <a:ext cx="28186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蓝桶里有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只螃蟹，绿桶里有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只螃蟹。我们可以用计数器表示。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266736" y="1347616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12+26=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4767948" y="1995686"/>
            <a:ext cx="1442622" cy="1570617"/>
            <a:chOff x="2604203" y="2500343"/>
            <a:chExt cx="1442622" cy="1570617"/>
          </a:xfrm>
        </p:grpSpPr>
        <p:grpSp>
          <p:nvGrpSpPr>
            <p:cNvPr id="116" name="组合 115"/>
            <p:cNvGrpSpPr/>
            <p:nvPr/>
          </p:nvGrpSpPr>
          <p:grpSpPr>
            <a:xfrm>
              <a:off x="2604203" y="2500343"/>
              <a:ext cx="1442622" cy="1570617"/>
              <a:chOff x="2032261" y="2956079"/>
              <a:chExt cx="1442622" cy="1570617"/>
            </a:xfrm>
          </p:grpSpPr>
          <p:grpSp>
            <p:nvGrpSpPr>
              <p:cNvPr id="175" name="组合 174"/>
              <p:cNvGrpSpPr/>
              <p:nvPr/>
            </p:nvGrpSpPr>
            <p:grpSpPr>
              <a:xfrm>
                <a:off x="2032261" y="2956079"/>
                <a:ext cx="1442622" cy="1570617"/>
                <a:chOff x="3635896" y="2525348"/>
                <a:chExt cx="1442622" cy="1570617"/>
              </a:xfrm>
            </p:grpSpPr>
            <p:sp>
              <p:nvSpPr>
                <p:cNvPr id="177" name="矩形 176"/>
                <p:cNvSpPr/>
                <p:nvPr/>
              </p:nvSpPr>
              <p:spPr>
                <a:xfrm>
                  <a:off x="3635896" y="3678926"/>
                  <a:ext cx="1363632" cy="417039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78" name="组合 177"/>
                <p:cNvGrpSpPr/>
                <p:nvPr/>
              </p:nvGrpSpPr>
              <p:grpSpPr>
                <a:xfrm>
                  <a:off x="3718724" y="2525348"/>
                  <a:ext cx="1359794" cy="1569394"/>
                  <a:chOff x="3718724" y="2525348"/>
                  <a:chExt cx="1359794" cy="1569394"/>
                </a:xfrm>
              </p:grpSpPr>
              <p:cxnSp>
                <p:nvCxnSpPr>
                  <p:cNvPr id="179" name="直接连接符 178"/>
                  <p:cNvCxnSpPr/>
                  <p:nvPr/>
                </p:nvCxnSpPr>
                <p:spPr>
                  <a:xfrm>
                    <a:off x="3979684" y="2525348"/>
                    <a:ext cx="0" cy="115357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0" name="直接连接符 179"/>
                  <p:cNvCxnSpPr/>
                  <p:nvPr/>
                </p:nvCxnSpPr>
                <p:spPr>
                  <a:xfrm>
                    <a:off x="4653583" y="2525348"/>
                    <a:ext cx="0" cy="115357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81" name="组合 180"/>
                  <p:cNvGrpSpPr/>
                  <p:nvPr/>
                </p:nvGrpSpPr>
                <p:grpSpPr>
                  <a:xfrm>
                    <a:off x="3718724" y="3633077"/>
                    <a:ext cx="1359794" cy="461665"/>
                    <a:chOff x="6156176" y="3550245"/>
                    <a:chExt cx="1152128" cy="406797"/>
                  </a:xfrm>
                </p:grpSpPr>
                <p:sp>
                  <p:nvSpPr>
                    <p:cNvPr id="182" name="TextBox 181"/>
                    <p:cNvSpPr txBox="1"/>
                    <p:nvPr/>
                  </p:nvSpPr>
                  <p:spPr>
                    <a:xfrm>
                      <a:off x="6156176" y="3550245"/>
                      <a:ext cx="576064" cy="40679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十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83" name="TextBox 182"/>
                    <p:cNvSpPr txBox="1"/>
                    <p:nvPr/>
                  </p:nvSpPr>
                  <p:spPr>
                    <a:xfrm>
                      <a:off x="6732240" y="3550245"/>
                      <a:ext cx="576064" cy="40679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</p:grpSp>
          </p:grpSp>
          <p:cxnSp>
            <p:nvCxnSpPr>
              <p:cNvPr id="176" name="直接连接符 175"/>
              <p:cNvCxnSpPr/>
              <p:nvPr/>
            </p:nvCxnSpPr>
            <p:spPr>
              <a:xfrm>
                <a:off x="2699792" y="4109727"/>
                <a:ext cx="0" cy="4062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8" name="椭圆 167"/>
            <p:cNvSpPr/>
            <p:nvPr/>
          </p:nvSpPr>
          <p:spPr>
            <a:xfrm>
              <a:off x="2880504" y="3548265"/>
              <a:ext cx="162307" cy="103605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9" name="组合 168"/>
            <p:cNvGrpSpPr/>
            <p:nvPr/>
          </p:nvGrpSpPr>
          <p:grpSpPr>
            <a:xfrm>
              <a:off x="3545596" y="3453956"/>
              <a:ext cx="162308" cy="197914"/>
              <a:chOff x="2625006" y="2707631"/>
              <a:chExt cx="162308" cy="197914"/>
            </a:xfrm>
          </p:grpSpPr>
          <p:sp>
            <p:nvSpPr>
              <p:cNvPr id="173" name="椭圆 172"/>
              <p:cNvSpPr/>
              <p:nvPr/>
            </p:nvSpPr>
            <p:spPr>
              <a:xfrm>
                <a:off x="2625007" y="2801940"/>
                <a:ext cx="162307" cy="103605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椭圆 173"/>
              <p:cNvSpPr/>
              <p:nvPr/>
            </p:nvSpPr>
            <p:spPr>
              <a:xfrm>
                <a:off x="2625006" y="2707631"/>
                <a:ext cx="162307" cy="103605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4" name="组合 183"/>
          <p:cNvGrpSpPr/>
          <p:nvPr/>
        </p:nvGrpSpPr>
        <p:grpSpPr>
          <a:xfrm>
            <a:off x="5709342" y="2316708"/>
            <a:ext cx="162800" cy="615082"/>
            <a:chOff x="5687631" y="1796998"/>
            <a:chExt cx="162800" cy="615082"/>
          </a:xfrm>
          <a:solidFill>
            <a:srgbClr val="92D050"/>
          </a:solidFill>
        </p:grpSpPr>
        <p:sp>
          <p:nvSpPr>
            <p:cNvPr id="185" name="椭圆 184"/>
            <p:cNvSpPr/>
            <p:nvPr/>
          </p:nvSpPr>
          <p:spPr>
            <a:xfrm>
              <a:off x="5688124" y="1796998"/>
              <a:ext cx="162307" cy="103605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6" name="组合 185"/>
            <p:cNvGrpSpPr/>
            <p:nvPr/>
          </p:nvGrpSpPr>
          <p:grpSpPr>
            <a:xfrm>
              <a:off x="5687632" y="2004208"/>
              <a:ext cx="162307" cy="407872"/>
              <a:chOff x="6876256" y="3442339"/>
              <a:chExt cx="137520" cy="359397"/>
            </a:xfrm>
            <a:grpFill/>
          </p:grpSpPr>
          <p:grpSp>
            <p:nvGrpSpPr>
              <p:cNvPr id="188" name="组合 187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  <a:grpFill/>
            </p:grpSpPr>
            <p:sp>
              <p:nvSpPr>
                <p:cNvPr id="192" name="椭圆 191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3" name="椭圆 192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9" name="组合 188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  <a:grpFill/>
            </p:grpSpPr>
            <p:sp>
              <p:nvSpPr>
                <p:cNvPr id="190" name="椭圆 189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1" name="椭圆 190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87" name="椭圆 186"/>
            <p:cNvSpPr/>
            <p:nvPr/>
          </p:nvSpPr>
          <p:spPr>
            <a:xfrm>
              <a:off x="5687631" y="1900603"/>
              <a:ext cx="162307" cy="103605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5050130" y="2831209"/>
            <a:ext cx="162307" cy="202406"/>
            <a:chOff x="6885113" y="3623386"/>
            <a:chExt cx="137520" cy="178350"/>
          </a:xfrm>
          <a:solidFill>
            <a:srgbClr val="92D050"/>
          </a:solidFill>
        </p:grpSpPr>
        <p:sp>
          <p:nvSpPr>
            <p:cNvPr id="195" name="椭圆 194"/>
            <p:cNvSpPr/>
            <p:nvPr/>
          </p:nvSpPr>
          <p:spPr>
            <a:xfrm>
              <a:off x="6885113" y="3710444"/>
              <a:ext cx="137520" cy="91292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/>
            <p:cNvSpPr/>
            <p:nvPr/>
          </p:nvSpPr>
          <p:spPr>
            <a:xfrm>
              <a:off x="6885113" y="3623386"/>
              <a:ext cx="137520" cy="91292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7" name="TextBox 196"/>
          <p:cNvSpPr txBox="1"/>
          <p:nvPr/>
        </p:nvSpPr>
        <p:spPr>
          <a:xfrm>
            <a:off x="5239510" y="3521288"/>
            <a:ext cx="584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8" name="TextBox 197"/>
          <p:cNvSpPr txBox="1"/>
          <p:nvPr/>
        </p:nvSpPr>
        <p:spPr>
          <a:xfrm>
            <a:off x="5220076" y="3507854"/>
            <a:ext cx="584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9" name="TextBox 198"/>
          <p:cNvSpPr txBox="1"/>
          <p:nvPr/>
        </p:nvSpPr>
        <p:spPr>
          <a:xfrm>
            <a:off x="5773287" y="1347616"/>
            <a:ext cx="893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6071737" y="1358294"/>
            <a:ext cx="1236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3709316" y="4049648"/>
            <a:ext cx="55432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答：一共捉了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只螃蟹。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197" grpId="0"/>
      <p:bldP spid="197" grpId="1"/>
      <p:bldP spid="198" grpId="0"/>
      <p:bldP spid="199" grpId="0"/>
      <p:bldP spid="200" grpId="0"/>
      <p:bldP spid="20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563888" y="120360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12+26=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7289" y="555526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怎样用竖式计算？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91880" y="1849931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1 2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+ 2 6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20158" y="3154013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06788" y="3147816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535181" y="3050258"/>
            <a:ext cx="16128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164320" y="1719848"/>
            <a:ext cx="2183544" cy="707886"/>
            <a:chOff x="539552" y="1707654"/>
            <a:chExt cx="2664296" cy="1384995"/>
          </a:xfrm>
        </p:grpSpPr>
        <p:sp>
          <p:nvSpPr>
            <p:cNvPr id="8" name="圆角矩形标注 7"/>
            <p:cNvSpPr/>
            <p:nvPr/>
          </p:nvSpPr>
          <p:spPr>
            <a:xfrm>
              <a:off x="539552" y="1707654"/>
              <a:ext cx="2664296" cy="1384995"/>
            </a:xfrm>
            <a:prstGeom prst="wedgeRoundRectCallout">
              <a:avLst>
                <a:gd name="adj1" fmla="val 62466"/>
                <a:gd name="adj2" fmla="val 40722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39552" y="1707654"/>
              <a:ext cx="266429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个位和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个位对齐，十位和十位对齐。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356074" y="3147816"/>
            <a:ext cx="1847774" cy="1200329"/>
            <a:chOff x="539552" y="2949625"/>
            <a:chExt cx="2664296" cy="1200329"/>
          </a:xfrm>
        </p:grpSpPr>
        <p:sp>
          <p:nvSpPr>
            <p:cNvPr id="10" name="圆角矩形标注 9"/>
            <p:cNvSpPr/>
            <p:nvPr/>
          </p:nvSpPr>
          <p:spPr>
            <a:xfrm>
              <a:off x="539552" y="2954149"/>
              <a:ext cx="2489818" cy="1195805"/>
            </a:xfrm>
            <a:prstGeom prst="wedgeRoundRectCallout">
              <a:avLst>
                <a:gd name="adj1" fmla="val 96959"/>
                <a:gd name="adj2" fmla="val -26592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39552" y="2949625"/>
              <a:ext cx="26642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先从个位加起，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2+6=8,8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写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在得数的个位上。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559848" y="2778415"/>
            <a:ext cx="2503662" cy="751196"/>
            <a:chOff x="5493352" y="2760127"/>
            <a:chExt cx="2678275" cy="1384995"/>
          </a:xfrm>
        </p:grpSpPr>
        <p:sp>
          <p:nvSpPr>
            <p:cNvPr id="13" name="圆角矩形标注 12"/>
            <p:cNvSpPr/>
            <p:nvPr/>
          </p:nvSpPr>
          <p:spPr>
            <a:xfrm>
              <a:off x="5493352" y="2787774"/>
              <a:ext cx="2664296" cy="1357348"/>
            </a:xfrm>
            <a:prstGeom prst="wedgeRoundRectCallout">
              <a:avLst>
                <a:gd name="adj1" fmla="val -69812"/>
                <a:gd name="adj2" fmla="val 27383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507331" y="2760127"/>
              <a:ext cx="2664296" cy="1305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再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算十位上的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1+2=3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写在得数的十位上。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5004048" y="1203600"/>
            <a:ext cx="900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383162" y="3794147"/>
            <a:ext cx="4285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答：一共捉了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只螃蟹。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92080" y="1204908"/>
            <a:ext cx="1260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  <p:bldP spid="17" grpId="0"/>
      <p:bldP spid="29" grpId="0"/>
      <p:bldP spid="28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Box 94"/>
          <p:cNvSpPr txBox="1"/>
          <p:nvPr/>
        </p:nvSpPr>
        <p:spPr>
          <a:xfrm>
            <a:off x="785950" y="483520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一共捉了多少只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虾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1143978" y="1498007"/>
            <a:ext cx="2851958" cy="1097861"/>
            <a:chOff x="827584" y="1603216"/>
            <a:chExt cx="2841978" cy="1937841"/>
          </a:xfrm>
        </p:grpSpPr>
        <p:sp>
          <p:nvSpPr>
            <p:cNvPr id="97" name="圆角矩形标注 96"/>
            <p:cNvSpPr/>
            <p:nvPr/>
          </p:nvSpPr>
          <p:spPr>
            <a:xfrm>
              <a:off x="827584" y="1603216"/>
              <a:ext cx="2841978" cy="1937841"/>
            </a:xfrm>
            <a:prstGeom prst="wedgeRoundRectCallout">
              <a:avLst>
                <a:gd name="adj1" fmla="val 946"/>
                <a:gd name="adj2" fmla="val 77731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60786" y="1630362"/>
              <a:ext cx="2808776" cy="1792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红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桶里有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只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虾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，蓝桶里有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23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只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虾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。我们可以用计数器表示。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4135151" y="1275608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11+23=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4811880" y="1816034"/>
            <a:ext cx="1442622" cy="1570617"/>
            <a:chOff x="2604203" y="2500343"/>
            <a:chExt cx="1442622" cy="1570617"/>
          </a:xfrm>
        </p:grpSpPr>
        <p:grpSp>
          <p:nvGrpSpPr>
            <p:cNvPr id="101" name="组合 100"/>
            <p:cNvGrpSpPr/>
            <p:nvPr/>
          </p:nvGrpSpPr>
          <p:grpSpPr>
            <a:xfrm>
              <a:off x="2604203" y="2500343"/>
              <a:ext cx="1442622" cy="1570617"/>
              <a:chOff x="2032261" y="2956079"/>
              <a:chExt cx="1442622" cy="1570617"/>
            </a:xfrm>
          </p:grpSpPr>
          <p:grpSp>
            <p:nvGrpSpPr>
              <p:cNvPr id="104" name="组合 103"/>
              <p:cNvGrpSpPr/>
              <p:nvPr/>
            </p:nvGrpSpPr>
            <p:grpSpPr>
              <a:xfrm>
                <a:off x="2032261" y="2956079"/>
                <a:ext cx="1442622" cy="1570617"/>
                <a:chOff x="3635896" y="2525348"/>
                <a:chExt cx="1442622" cy="1570617"/>
              </a:xfrm>
            </p:grpSpPr>
            <p:sp>
              <p:nvSpPr>
                <p:cNvPr id="106" name="矩形 105"/>
                <p:cNvSpPr/>
                <p:nvPr/>
              </p:nvSpPr>
              <p:spPr>
                <a:xfrm>
                  <a:off x="3635896" y="3678926"/>
                  <a:ext cx="1363632" cy="417039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107" name="组合 106"/>
                <p:cNvGrpSpPr/>
                <p:nvPr/>
              </p:nvGrpSpPr>
              <p:grpSpPr>
                <a:xfrm>
                  <a:off x="3718724" y="2525348"/>
                  <a:ext cx="1359794" cy="1569394"/>
                  <a:chOff x="3718724" y="2525348"/>
                  <a:chExt cx="1359794" cy="1569394"/>
                </a:xfrm>
              </p:grpSpPr>
              <p:cxnSp>
                <p:nvCxnSpPr>
                  <p:cNvPr id="108" name="直接连接符 107"/>
                  <p:cNvCxnSpPr/>
                  <p:nvPr/>
                </p:nvCxnSpPr>
                <p:spPr>
                  <a:xfrm>
                    <a:off x="3979684" y="2525348"/>
                    <a:ext cx="0" cy="115357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直接连接符 108"/>
                  <p:cNvCxnSpPr/>
                  <p:nvPr/>
                </p:nvCxnSpPr>
                <p:spPr>
                  <a:xfrm>
                    <a:off x="4653583" y="2525348"/>
                    <a:ext cx="0" cy="115357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718724" y="3633077"/>
                    <a:ext cx="1359794" cy="461665"/>
                    <a:chOff x="6156176" y="3550245"/>
                    <a:chExt cx="1152128" cy="406797"/>
                  </a:xfrm>
                </p:grpSpPr>
                <p:sp>
                  <p:nvSpPr>
                    <p:cNvPr id="111" name="TextBox 110"/>
                    <p:cNvSpPr txBox="1"/>
                    <p:nvPr/>
                  </p:nvSpPr>
                  <p:spPr>
                    <a:xfrm>
                      <a:off x="6156176" y="3550245"/>
                      <a:ext cx="576064" cy="40679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400" dirty="0">
                          <a:solidFill>
                            <a:prstClr val="black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十</a:t>
                      </a:r>
                      <a:endParaRPr lang="zh-CN" altLang="en-US" sz="2400" dirty="0">
                        <a:solidFill>
                          <a:prstClr val="black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16" name="TextBox 115"/>
                    <p:cNvSpPr txBox="1"/>
                    <p:nvPr/>
                  </p:nvSpPr>
                  <p:spPr>
                    <a:xfrm>
                      <a:off x="6732240" y="3550245"/>
                      <a:ext cx="576064" cy="40679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400" dirty="0">
                          <a:solidFill>
                            <a:prstClr val="black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</a:t>
                      </a:r>
                      <a:endParaRPr lang="zh-CN" altLang="en-US" sz="2400" dirty="0">
                        <a:solidFill>
                          <a:prstClr val="black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</p:grpSp>
          </p:grpSp>
          <p:cxnSp>
            <p:nvCxnSpPr>
              <p:cNvPr id="105" name="直接连接符 104"/>
              <p:cNvCxnSpPr/>
              <p:nvPr/>
            </p:nvCxnSpPr>
            <p:spPr>
              <a:xfrm>
                <a:off x="2699792" y="4109727"/>
                <a:ext cx="0" cy="4062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2" name="椭圆 101"/>
            <p:cNvSpPr/>
            <p:nvPr/>
          </p:nvSpPr>
          <p:spPr>
            <a:xfrm>
              <a:off x="2880504" y="3548265"/>
              <a:ext cx="162307" cy="103605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545597" y="3548265"/>
              <a:ext cx="162307" cy="103605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5759841" y="2544064"/>
            <a:ext cx="162307" cy="309072"/>
            <a:chOff x="6876256" y="3529397"/>
            <a:chExt cx="137520" cy="272339"/>
          </a:xfrm>
          <a:solidFill>
            <a:srgbClr val="92D050"/>
          </a:solidFill>
        </p:grpSpPr>
        <p:grpSp>
          <p:nvGrpSpPr>
            <p:cNvPr id="122" name="组合 121"/>
            <p:cNvGrpSpPr/>
            <p:nvPr/>
          </p:nvGrpSpPr>
          <p:grpSpPr>
            <a:xfrm>
              <a:off x="6876256" y="3623386"/>
              <a:ext cx="137520" cy="178350"/>
              <a:chOff x="6885113" y="3623386"/>
              <a:chExt cx="137520" cy="178350"/>
            </a:xfrm>
            <a:grpFill/>
          </p:grpSpPr>
          <p:sp>
            <p:nvSpPr>
              <p:cNvPr id="136" name="椭圆 135"/>
              <p:cNvSpPr/>
              <p:nvPr/>
            </p:nvSpPr>
            <p:spPr>
              <a:xfrm>
                <a:off x="6885113" y="3710444"/>
                <a:ext cx="137520" cy="91292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6885113" y="3623386"/>
                <a:ext cx="137520" cy="91292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4" name="椭圆 133"/>
            <p:cNvSpPr/>
            <p:nvPr/>
          </p:nvSpPr>
          <p:spPr>
            <a:xfrm>
              <a:off x="6876256" y="3529397"/>
              <a:ext cx="137520" cy="91292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5081572" y="2666902"/>
            <a:ext cx="162307" cy="202406"/>
            <a:chOff x="6885113" y="3623386"/>
            <a:chExt cx="137520" cy="178350"/>
          </a:xfrm>
          <a:solidFill>
            <a:srgbClr val="92D050"/>
          </a:solidFill>
        </p:grpSpPr>
        <p:sp>
          <p:nvSpPr>
            <p:cNvPr id="156" name="椭圆 155"/>
            <p:cNvSpPr/>
            <p:nvPr/>
          </p:nvSpPr>
          <p:spPr>
            <a:xfrm>
              <a:off x="6885113" y="3710444"/>
              <a:ext cx="137520" cy="91292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6885113" y="3623386"/>
              <a:ext cx="137520" cy="91292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8" name="TextBox 157"/>
          <p:cNvSpPr txBox="1"/>
          <p:nvPr/>
        </p:nvSpPr>
        <p:spPr>
          <a:xfrm>
            <a:off x="5283445" y="3341037"/>
            <a:ext cx="584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5272760" y="3375923"/>
            <a:ext cx="584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5580116" y="1275608"/>
            <a:ext cx="893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3559560" y="3874006"/>
            <a:ext cx="5044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答：一共捉了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只虾。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5868144" y="1275608"/>
            <a:ext cx="12325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37796" y="2717155"/>
            <a:ext cx="1054062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58" grpId="0"/>
      <p:bldP spid="158" grpId="1"/>
      <p:bldP spid="160" grpId="0"/>
      <p:bldP spid="161" grpId="0"/>
      <p:bldP spid="169" grpId="0"/>
      <p:bldP spid="1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594373" y="120360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11+23=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483520"/>
            <a:ext cx="4470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怎样用竖式计算。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35896" y="1849932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1 1</a:t>
            </a:r>
            <a:endParaRPr lang="en-US" altLang="zh-CN" sz="36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+ 2 3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64174" y="3154014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50804" y="3147817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679197" y="3050259"/>
            <a:ext cx="16128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899592" y="1549862"/>
            <a:ext cx="2376264" cy="707886"/>
            <a:chOff x="539552" y="1707654"/>
            <a:chExt cx="2664296" cy="1384995"/>
          </a:xfrm>
        </p:grpSpPr>
        <p:sp>
          <p:nvSpPr>
            <p:cNvPr id="8" name="圆角矩形标注 7"/>
            <p:cNvSpPr/>
            <p:nvPr/>
          </p:nvSpPr>
          <p:spPr>
            <a:xfrm>
              <a:off x="539552" y="1707654"/>
              <a:ext cx="2664296" cy="1384995"/>
            </a:xfrm>
            <a:prstGeom prst="wedgeRoundRectCallout">
              <a:avLst>
                <a:gd name="adj1" fmla="val 62466"/>
                <a:gd name="adj2" fmla="val 40722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39552" y="1707654"/>
              <a:ext cx="266429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个位和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个位对齐，十位和十位对齐。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58355" y="2246289"/>
            <a:ext cx="2383976" cy="1075518"/>
            <a:chOff x="539552" y="2949625"/>
            <a:chExt cx="2664296" cy="1352461"/>
          </a:xfrm>
        </p:grpSpPr>
        <p:sp>
          <p:nvSpPr>
            <p:cNvPr id="10" name="圆角矩形标注 9"/>
            <p:cNvSpPr/>
            <p:nvPr/>
          </p:nvSpPr>
          <p:spPr>
            <a:xfrm>
              <a:off x="539552" y="2954149"/>
              <a:ext cx="2489818" cy="1347937"/>
            </a:xfrm>
            <a:prstGeom prst="wedgeRoundRectCallout">
              <a:avLst>
                <a:gd name="adj1" fmla="val -90097"/>
                <a:gd name="adj2" fmla="val 51416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39552" y="2949625"/>
              <a:ext cx="2664296" cy="1277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先从个位加起，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1+3=4,4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写在得数的个位上。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11374" y="2468630"/>
            <a:ext cx="2264482" cy="1221105"/>
            <a:chOff x="5580112" y="2760127"/>
            <a:chExt cx="2700300" cy="1221105"/>
          </a:xfrm>
        </p:grpSpPr>
        <p:sp>
          <p:nvSpPr>
            <p:cNvPr id="13" name="圆角矩形标注 12"/>
            <p:cNvSpPr/>
            <p:nvPr/>
          </p:nvSpPr>
          <p:spPr>
            <a:xfrm>
              <a:off x="5580112" y="2787774"/>
              <a:ext cx="2664296" cy="1193458"/>
            </a:xfrm>
            <a:prstGeom prst="wedgeRoundRectCallout">
              <a:avLst>
                <a:gd name="adj1" fmla="val 82694"/>
                <a:gd name="adj2" fmla="val 42562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616116" y="2760127"/>
              <a:ext cx="26642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再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算十位上的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1+2=3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写在得数的十位上。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5004048" y="1203601"/>
            <a:ext cx="900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426468" y="3867896"/>
            <a:ext cx="51698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答：一共捉了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虾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64088" y="1203601"/>
            <a:ext cx="1184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  <p:bldP spid="17" grpId="0"/>
      <p:bldP spid="29" grpId="0"/>
      <p:bldP spid="28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1049215"/>
            <a:ext cx="4181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这是花店的价格表。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99591" y="1784744"/>
          <a:ext cx="6312025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9"/>
                <a:gridCol w="1012641"/>
                <a:gridCol w="1262405"/>
                <a:gridCol w="1262405"/>
                <a:gridCol w="1262405"/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品种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玫瑰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康乃馨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百合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满天星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价格（束</a:t>
                      </a:r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元）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35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22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23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21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043608" y="2984634"/>
            <a:ext cx="55914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一束玫瑰和一束康乃馨多少钱？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51507" y="3704714"/>
            <a:ext cx="55914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一束百合和一束满天星多少钱？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36127" y="555526"/>
            <a:ext cx="55914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一束玫瑰和一束康乃馨多少钱？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1347616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35+22=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84399" y="2121406"/>
            <a:ext cx="15841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3 5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+ 2 2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5 7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771804" y="3291830"/>
            <a:ext cx="152476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427984" y="1347616"/>
            <a:ext cx="740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31640" y="3861868"/>
            <a:ext cx="70117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答：一束玫瑰和一束康乃馨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88024" y="1349357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25" grpId="0"/>
      <p:bldP spid="28" grpId="0"/>
      <p:bldP spid="29" grpId="0"/>
    </p:bldLst>
  </p:timing>
</p:sld>
</file>

<file path=ppt/tags/tag1.xml><?xml version="1.0" encoding="utf-8"?>
<p:tagLst xmlns:p="http://schemas.openxmlformats.org/presentationml/2006/main">
  <p:tag name="KSO_WPP_MARK_KEY" val="ef056ceb-5504-47e1-a974-b336e455786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900</Words>
  <Application>WPS 演示</Application>
  <PresentationFormat>全屏显示(16:9)</PresentationFormat>
  <Paragraphs>239</Paragraphs>
  <Slides>14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Calibri</vt:lpstr>
      <vt:lpstr>Arial</vt:lpstr>
      <vt:lpstr>Arial Unicode MS</vt:lpstr>
      <vt:lpstr>第一PPT模板网-WWW.1PPT.COM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30</cp:revision>
  <dcterms:created xsi:type="dcterms:W3CDTF">2018-09-11T05:46:00Z</dcterms:created>
  <dcterms:modified xsi:type="dcterms:W3CDTF">2023-01-29T10:07:35Z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07785B03DBBF4AAC8F9803D1C1F4A501</vt:lpwstr>
  </property>
  <property fmtid="{D5CDD505-2E9C-101B-9397-08002B2CF9AE}" pid="3" name="KSOProductBuildVer">
    <vt:lpwstr>2052-11.1.0.13703</vt:lpwstr>
  </property>
</Properties>
</file>