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8" r:id="rId4"/>
    <p:sldId id="279" r:id="rId5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71" r:id="rId16"/>
    <p:sldId id="27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BE182B-48F5-42BB-82CF-437FD5478B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2C710E-7FA2-4941-9335-21A1F3D0345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6"/>
          <p:cNvSpPr txBox="1"/>
          <p:nvPr userDrawn="1"/>
        </p:nvSpPr>
        <p:spPr>
          <a:xfrm>
            <a:off x="193237" y="92978"/>
            <a:ext cx="32624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/>
            <a:r>
              <a:rPr kumimoji="1"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kumimoji="1"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以内的加减法 两位数减两位数不退位减法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9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 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833393" y="2283718"/>
            <a:ext cx="1250983" cy="43858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209986" y="924895"/>
            <a:ext cx="5324214" cy="80791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800" b="1" dirty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大海</a:t>
            </a:r>
            <a:r>
              <a:rPr lang="zh-CN" altLang="en-US" sz="48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边</a:t>
            </a:r>
            <a:r>
              <a:rPr lang="en-US" altLang="zh-CN" sz="20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——100</a:t>
            </a:r>
            <a:r>
              <a:rPr lang="zh-CN" altLang="en-US" sz="20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以内的加减法（二）</a:t>
            </a:r>
            <a:endParaRPr lang="zh-CN" altLang="en-US" sz="2000" b="1" dirty="0">
              <a:solidFill>
                <a:srgbClr val="0050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467060" y="949972"/>
            <a:ext cx="654821" cy="702878"/>
            <a:chOff x="1306635" y="1385539"/>
            <a:chExt cx="654821" cy="70287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1947" y="627534"/>
            <a:ext cx="3044287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用竖式计算。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9833" y="1732003"/>
            <a:ext cx="8638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53-22=    36-15=    42-31=    57-34=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11947" y="2499742"/>
            <a:ext cx="1302311" cy="1569660"/>
            <a:chOff x="411947" y="2499742"/>
            <a:chExt cx="1302311" cy="1569660"/>
          </a:xfrm>
        </p:grpSpPr>
        <p:sp>
          <p:nvSpPr>
            <p:cNvPr id="17" name="TextBox 16"/>
            <p:cNvSpPr txBox="1"/>
            <p:nvPr/>
          </p:nvSpPr>
          <p:spPr>
            <a:xfrm>
              <a:off x="411947" y="2499742"/>
              <a:ext cx="120772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5 3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- 2 2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3 1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564419" y="3507854"/>
              <a:ext cx="1149839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2568990" y="2499742"/>
            <a:ext cx="1302311" cy="1569660"/>
            <a:chOff x="411947" y="2499742"/>
            <a:chExt cx="1302311" cy="1569660"/>
          </a:xfrm>
        </p:grpSpPr>
        <p:sp>
          <p:nvSpPr>
            <p:cNvPr id="22" name="TextBox 21"/>
            <p:cNvSpPr txBox="1"/>
            <p:nvPr/>
          </p:nvSpPr>
          <p:spPr>
            <a:xfrm>
              <a:off x="411947" y="2499742"/>
              <a:ext cx="120772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3 6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 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5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2 1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564419" y="3507854"/>
              <a:ext cx="1149839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4796945" y="2499742"/>
            <a:ext cx="1302311" cy="1569660"/>
            <a:chOff x="411947" y="2499742"/>
            <a:chExt cx="1302311" cy="1569660"/>
          </a:xfrm>
        </p:grpSpPr>
        <p:sp>
          <p:nvSpPr>
            <p:cNvPr id="25" name="TextBox 24"/>
            <p:cNvSpPr txBox="1"/>
            <p:nvPr/>
          </p:nvSpPr>
          <p:spPr>
            <a:xfrm>
              <a:off x="411947" y="2499742"/>
              <a:ext cx="120772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4 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- 3 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1 1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564419" y="3507854"/>
              <a:ext cx="1149839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6876256" y="2499742"/>
            <a:ext cx="1302311" cy="1569660"/>
            <a:chOff x="411947" y="2499742"/>
            <a:chExt cx="1302311" cy="1569660"/>
          </a:xfrm>
        </p:grpSpPr>
        <p:sp>
          <p:nvSpPr>
            <p:cNvPr id="28" name="TextBox 27"/>
            <p:cNvSpPr txBox="1"/>
            <p:nvPr/>
          </p:nvSpPr>
          <p:spPr>
            <a:xfrm>
              <a:off x="411947" y="2499742"/>
              <a:ext cx="120772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5 7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- 3 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2 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564419" y="3507854"/>
              <a:ext cx="1149839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1782912" y="1732002"/>
            <a:ext cx="7134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806089" y="1732001"/>
            <a:ext cx="7134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802779" y="1732000"/>
            <a:ext cx="7134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821848" y="1732003"/>
            <a:ext cx="7134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30" grpId="0"/>
      <p:bldP spid="31" grpId="0"/>
      <p:bldP spid="32" grpId="0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43354" y="1849160"/>
            <a:ext cx="1829006" cy="2038666"/>
            <a:chOff x="3779912" y="974751"/>
            <a:chExt cx="2457127" cy="2507357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3779912" y="974751"/>
              <a:ext cx="2457127" cy="250735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4" name="Picture 2" descr="https://i04picsos.sogoucdn.com/1ecc7c5279297b75"/>
            <p:cNvPicPr>
              <a:picLocks noChangeAspect="1" noChangeArrowheads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 bwMode="auto">
            <a:xfrm>
              <a:off x="4499992" y="2465149"/>
              <a:ext cx="792088" cy="7881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TextBox 10"/>
          <p:cNvSpPr txBox="1"/>
          <p:nvPr/>
        </p:nvSpPr>
        <p:spPr>
          <a:xfrm>
            <a:off x="539552" y="699542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妈妈和陈阿姨买水果，妈妈买了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苹果，陈阿姨买了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苹果，妈妈比陈阿姨多买多少个苹果？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39752" y="3381381"/>
            <a:ext cx="6480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答：妈妈比陈阿姨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多买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个苹果。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347864" y="2283718"/>
            <a:ext cx="4299315" cy="584775"/>
            <a:chOff x="3563888" y="2427734"/>
            <a:chExt cx="4299315" cy="584775"/>
          </a:xfrm>
        </p:grpSpPr>
        <p:sp>
          <p:nvSpPr>
            <p:cNvPr id="14" name="TextBox 13"/>
            <p:cNvSpPr txBox="1"/>
            <p:nvPr/>
          </p:nvSpPr>
          <p:spPr>
            <a:xfrm>
              <a:off x="3614731" y="2427734"/>
              <a:ext cx="42484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-     =    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（个）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563888" y="2499742"/>
              <a:ext cx="798754" cy="51276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2" name="矩形 21"/>
            <p:cNvSpPr/>
            <p:nvPr/>
          </p:nvSpPr>
          <p:spPr>
            <a:xfrm>
              <a:off x="4853366" y="2491031"/>
              <a:ext cx="798754" cy="51276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4" name="矩形 23"/>
            <p:cNvSpPr/>
            <p:nvPr/>
          </p:nvSpPr>
          <p:spPr>
            <a:xfrm>
              <a:off x="6084168" y="2463737"/>
              <a:ext cx="798754" cy="51276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3491879" y="2336562"/>
            <a:ext cx="10081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755436" y="2338844"/>
            <a:ext cx="10081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012158" y="2283718"/>
            <a:ext cx="10081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28690" y="1995686"/>
            <a:ext cx="2743200" cy="2234183"/>
            <a:chOff x="624165" y="1995686"/>
            <a:chExt cx="2743200" cy="2234183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624165" y="2067694"/>
              <a:ext cx="2743200" cy="2162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椭圆 6"/>
            <p:cNvSpPr/>
            <p:nvPr/>
          </p:nvSpPr>
          <p:spPr>
            <a:xfrm>
              <a:off x="1547664" y="1995686"/>
              <a:ext cx="720080" cy="576064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1520202" y="2109368"/>
              <a:ext cx="81955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数一数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03074" y="627534"/>
            <a:ext cx="83552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养殖场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月份进了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只小羊，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月份进了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只小羊，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月份比四月份少进多少只羊？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511905" y="3435846"/>
            <a:ext cx="51445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月份比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月份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少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进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只羊。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563888" y="2427734"/>
            <a:ext cx="4299315" cy="584775"/>
            <a:chOff x="3563888" y="2427734"/>
            <a:chExt cx="4299315" cy="584775"/>
          </a:xfrm>
        </p:grpSpPr>
        <p:sp>
          <p:nvSpPr>
            <p:cNvPr id="21" name="TextBox 20"/>
            <p:cNvSpPr txBox="1"/>
            <p:nvPr/>
          </p:nvSpPr>
          <p:spPr>
            <a:xfrm>
              <a:off x="3614731" y="2427734"/>
              <a:ext cx="424847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-     =    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（个）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563888" y="2499742"/>
              <a:ext cx="798754" cy="51276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3" name="矩形 22"/>
            <p:cNvSpPr/>
            <p:nvPr/>
          </p:nvSpPr>
          <p:spPr>
            <a:xfrm>
              <a:off x="4853366" y="2491031"/>
              <a:ext cx="798754" cy="51276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24" name="矩形 23"/>
            <p:cNvSpPr/>
            <p:nvPr/>
          </p:nvSpPr>
          <p:spPr>
            <a:xfrm>
              <a:off x="6084168" y="2463737"/>
              <a:ext cx="798754" cy="51276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3707904" y="2480578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57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971461" y="2482860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228183" y="2427734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6" grpId="0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51130" y="1995686"/>
            <a:ext cx="7177254" cy="22236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用竖式计算两位数减两位数（不退位）的计算方法：相同数位对齐，从个位减起。个位上的数和个位上的数相减，结果写在得数的个位上；十位上的数和十位上的数相减，结果写在得数的十位上。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70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547064" y="494329"/>
            <a:ext cx="3384376" cy="4098188"/>
            <a:chOff x="3635896" y="123478"/>
            <a:chExt cx="3771398" cy="4818268"/>
          </a:xfrm>
        </p:grpSpPr>
        <p:pic>
          <p:nvPicPr>
            <p:cNvPr id="1026" name="Picture 2" descr="C:\Users\Administrator\Desktop\课件8.13青岛63制二年级数学下册\资料\青岛1下教材图片\青岛1下教材图片\68.png"/>
            <p:cNvPicPr>
              <a:picLocks noChangeAspect="1" noChangeArrowheads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 bwMode="auto">
            <a:xfrm>
              <a:off x="3635896" y="123478"/>
              <a:ext cx="3771398" cy="48182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7" name="组合 6"/>
            <p:cNvGrpSpPr/>
            <p:nvPr/>
          </p:nvGrpSpPr>
          <p:grpSpPr>
            <a:xfrm>
              <a:off x="3752292" y="1901691"/>
              <a:ext cx="3556012" cy="2477873"/>
              <a:chOff x="3752292" y="1901691"/>
              <a:chExt cx="3556012" cy="2477873"/>
            </a:xfrm>
          </p:grpSpPr>
          <p:sp>
            <p:nvSpPr>
              <p:cNvPr id="5" name="椭圆形标注 4"/>
              <p:cNvSpPr/>
              <p:nvPr/>
            </p:nvSpPr>
            <p:spPr>
              <a:xfrm>
                <a:off x="4067944" y="1901691"/>
                <a:ext cx="936104" cy="288032"/>
              </a:xfrm>
              <a:prstGeom prst="wedgeEllipseCallout">
                <a:avLst>
                  <a:gd name="adj1" fmla="val 2570"/>
                  <a:gd name="adj2" fmla="val 85648"/>
                </a:avLst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我</a:t>
                </a:r>
                <a:r>
                  <a:rPr lang="zh-CN" altLang="en-US" sz="1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用了</a:t>
                </a:r>
                <a:r>
                  <a:rPr lang="en-US" altLang="zh-CN" sz="1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47</a:t>
                </a:r>
                <a:r>
                  <a:rPr lang="zh-CN" altLang="en-US" sz="1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个。</a:t>
                </a:r>
                <a:endPara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5" name="椭圆形标注 14"/>
              <p:cNvSpPr/>
              <p:nvPr/>
            </p:nvSpPr>
            <p:spPr>
              <a:xfrm>
                <a:off x="6372200" y="2244580"/>
                <a:ext cx="936104" cy="288032"/>
              </a:xfrm>
              <a:prstGeom prst="wedgeEllipseCallout">
                <a:avLst>
                  <a:gd name="adj1" fmla="val -9640"/>
                  <a:gd name="adj2" fmla="val 98876"/>
                </a:avLst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我</a:t>
                </a:r>
                <a:r>
                  <a:rPr lang="zh-CN" altLang="en-US" sz="1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用了</a:t>
                </a:r>
                <a:r>
                  <a:rPr lang="en-US" altLang="zh-CN" sz="1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32</a:t>
                </a:r>
                <a:r>
                  <a:rPr lang="zh-CN" altLang="en-US" sz="1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个。</a:t>
                </a:r>
                <a:endPara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" name="椭圆形标注 15"/>
              <p:cNvSpPr/>
              <p:nvPr/>
            </p:nvSpPr>
            <p:spPr>
              <a:xfrm>
                <a:off x="3752292" y="2859782"/>
                <a:ext cx="936104" cy="288032"/>
              </a:xfrm>
              <a:prstGeom prst="wedgeEllipseCallout">
                <a:avLst>
                  <a:gd name="adj1" fmla="val 19868"/>
                  <a:gd name="adj2" fmla="val 79034"/>
                </a:avLst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我</a:t>
                </a:r>
                <a:r>
                  <a:rPr lang="zh-CN" altLang="en-US" sz="1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用了</a:t>
                </a:r>
                <a:r>
                  <a:rPr lang="en-US" altLang="zh-CN" sz="1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11</a:t>
                </a:r>
                <a:r>
                  <a:rPr lang="zh-CN" altLang="en-US" sz="1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个。</a:t>
                </a:r>
                <a:endPara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7" name="椭圆形标注 16"/>
              <p:cNvSpPr/>
              <p:nvPr/>
            </p:nvSpPr>
            <p:spPr>
              <a:xfrm>
                <a:off x="3798146" y="3957785"/>
                <a:ext cx="1406710" cy="421779"/>
              </a:xfrm>
              <a:prstGeom prst="wedgeEllipseCallout">
                <a:avLst>
                  <a:gd name="adj1" fmla="val 58533"/>
                  <a:gd name="adj2" fmla="val 45965"/>
                </a:avLst>
              </a:prstGeom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000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摆    比摆   多用多少个贝壳？</a:t>
                </a:r>
                <a:endPara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6" name="Picture 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4308326" y="3980449"/>
                <a:ext cx="239291" cy="1124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4812218" y="3926629"/>
                <a:ext cx="216979" cy="2200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2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1230313" y="2715765"/>
            <a:ext cx="2435966" cy="932035"/>
            <a:chOff x="1230313" y="2715765"/>
            <a:chExt cx="2435966" cy="932035"/>
          </a:xfrm>
        </p:grpSpPr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>
              <a:off x="1475072" y="2805291"/>
              <a:ext cx="2191207" cy="77457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你能提出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什么</a:t>
              </a:r>
              <a:endPara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问题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云形标注 25"/>
            <p:cNvSpPr/>
            <p:nvPr/>
          </p:nvSpPr>
          <p:spPr>
            <a:xfrm>
              <a:off x="1230313" y="2715765"/>
              <a:ext cx="2261567" cy="932035"/>
            </a:xfrm>
            <a:prstGeom prst="cloudCallout">
              <a:avLst>
                <a:gd name="adj1" fmla="val -37360"/>
                <a:gd name="adj2" fmla="val 67443"/>
              </a:avLst>
            </a:prstGeom>
            <a:no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15616" y="2067694"/>
            <a:ext cx="6680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摆渔船比摆帆船多用多少个贝壳？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31518" y="3003798"/>
            <a:ext cx="6752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摆海鸥比摆帆船少用多少个贝壳？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08547" y="1131590"/>
            <a:ext cx="43924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怎样解决这些问题？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87149" y="597639"/>
            <a:ext cx="81452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摆渔船比摆帆船多用多少个贝壳？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90251" y="1797967"/>
            <a:ext cx="2016580" cy="1015663"/>
            <a:chOff x="1563890" y="2179552"/>
            <a:chExt cx="2016580" cy="1015663"/>
          </a:xfrm>
        </p:grpSpPr>
        <p:sp>
          <p:nvSpPr>
            <p:cNvPr id="4" name="圆角矩形标注 3"/>
            <p:cNvSpPr/>
            <p:nvPr/>
          </p:nvSpPr>
          <p:spPr>
            <a:xfrm>
              <a:off x="1563890" y="2222414"/>
              <a:ext cx="2016580" cy="972801"/>
            </a:xfrm>
            <a:prstGeom prst="wedgeRoundRectCallout">
              <a:avLst>
                <a:gd name="adj1" fmla="val 1883"/>
                <a:gd name="adj2" fmla="val 90783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580670" y="2179552"/>
              <a:ext cx="198302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摆渔船用了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47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个贝壳，摆帆船用了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32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个贝壳。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106831" y="1368866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47-32=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796136" y="2643616"/>
            <a:ext cx="1792264" cy="829198"/>
            <a:chOff x="-223930" y="2099887"/>
            <a:chExt cx="1792264" cy="829198"/>
          </a:xfrm>
        </p:grpSpPr>
        <p:sp>
          <p:nvSpPr>
            <p:cNvPr id="19" name="圆角矩形标注 18"/>
            <p:cNvSpPr/>
            <p:nvPr/>
          </p:nvSpPr>
          <p:spPr>
            <a:xfrm>
              <a:off x="-223930" y="2099887"/>
              <a:ext cx="1685117" cy="829198"/>
            </a:xfrm>
            <a:prstGeom prst="wedgeRoundRectCallout">
              <a:avLst>
                <a:gd name="adj1" fmla="val 66422"/>
                <a:gd name="adj2" fmla="val 52317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-214037" y="2192586"/>
              <a:ext cx="178237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我们用计数器来表示一下。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817336" y="2078652"/>
            <a:ext cx="1442622" cy="1631667"/>
            <a:chOff x="3817336" y="2078652"/>
            <a:chExt cx="1442622" cy="1631667"/>
          </a:xfrm>
        </p:grpSpPr>
        <p:grpSp>
          <p:nvGrpSpPr>
            <p:cNvPr id="27" name="组合 26"/>
            <p:cNvGrpSpPr/>
            <p:nvPr/>
          </p:nvGrpSpPr>
          <p:grpSpPr>
            <a:xfrm>
              <a:off x="3817336" y="2078652"/>
              <a:ext cx="1442622" cy="1631667"/>
              <a:chOff x="3635896" y="2525348"/>
              <a:chExt cx="1442622" cy="1631667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3635896" y="3678926"/>
                <a:ext cx="1363632" cy="417039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3718724" y="2525348"/>
                <a:ext cx="1359794" cy="1631667"/>
                <a:chOff x="3718724" y="2525348"/>
                <a:chExt cx="1359794" cy="1631667"/>
              </a:xfrm>
            </p:grpSpPr>
            <p:cxnSp>
              <p:nvCxnSpPr>
                <p:cNvPr id="31" name="直接连接符 30"/>
                <p:cNvCxnSpPr/>
                <p:nvPr/>
              </p:nvCxnSpPr>
              <p:spPr>
                <a:xfrm>
                  <a:off x="3979684" y="2525348"/>
                  <a:ext cx="0" cy="115357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直接连接符 31"/>
                <p:cNvCxnSpPr/>
                <p:nvPr/>
              </p:nvCxnSpPr>
              <p:spPr>
                <a:xfrm>
                  <a:off x="4653583" y="2525348"/>
                  <a:ext cx="0" cy="1153578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33" name="组合 32"/>
                <p:cNvGrpSpPr/>
                <p:nvPr/>
              </p:nvGrpSpPr>
              <p:grpSpPr>
                <a:xfrm>
                  <a:off x="3718724" y="3633081"/>
                  <a:ext cx="1359794" cy="523934"/>
                  <a:chOff x="6156176" y="3550245"/>
                  <a:chExt cx="1152128" cy="461665"/>
                </a:xfrm>
              </p:grpSpPr>
              <p:sp>
                <p:nvSpPr>
                  <p:cNvPr id="34" name="TextBox 33"/>
                  <p:cNvSpPr txBox="1"/>
                  <p:nvPr/>
                </p:nvSpPr>
                <p:spPr>
                  <a:xfrm>
                    <a:off x="6156176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十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35" name="TextBox 34"/>
                  <p:cNvSpPr txBox="1"/>
                  <p:nvPr/>
                </p:nvSpPr>
                <p:spPr>
                  <a:xfrm>
                    <a:off x="6732240" y="3550245"/>
                    <a:ext cx="576064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4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个</a:t>
                    </a:r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</p:grpSp>
        </p:grpSp>
        <p:cxnSp>
          <p:nvCxnSpPr>
            <p:cNvPr id="28" name="直接连接符 27"/>
            <p:cNvCxnSpPr/>
            <p:nvPr/>
          </p:nvCxnSpPr>
          <p:spPr>
            <a:xfrm>
              <a:off x="4526251" y="3237629"/>
              <a:ext cx="0" cy="40623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椭圆 22"/>
          <p:cNvSpPr/>
          <p:nvPr/>
        </p:nvSpPr>
        <p:spPr>
          <a:xfrm>
            <a:off x="4077805" y="3122426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757702" y="3103358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4757702" y="3009049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758131" y="2498697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757702" y="2906568"/>
            <a:ext cx="162307" cy="103606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4757702" y="2807768"/>
            <a:ext cx="162307" cy="103606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4757702" y="2701102"/>
            <a:ext cx="162307" cy="103606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757702" y="2602302"/>
            <a:ext cx="162307" cy="103606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4077805" y="3018821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4080816" y="2926357"/>
            <a:ext cx="162307" cy="103606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4080816" y="2827557"/>
            <a:ext cx="162307" cy="103606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4125447" y="3710319"/>
            <a:ext cx="584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139952" y="3719889"/>
            <a:ext cx="5847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4538647" y="1383341"/>
            <a:ext cx="9777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2" name="TextBox 201"/>
          <p:cNvSpPr txBox="1"/>
          <p:nvPr/>
        </p:nvSpPr>
        <p:spPr>
          <a:xfrm>
            <a:off x="2225768" y="4178771"/>
            <a:ext cx="5658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答：摆渔船比摆帆船多用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个贝壳。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3" name="TextBox 202"/>
          <p:cNvSpPr txBox="1"/>
          <p:nvPr/>
        </p:nvSpPr>
        <p:spPr>
          <a:xfrm>
            <a:off x="4950114" y="1376322"/>
            <a:ext cx="1349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8" name="图片 4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3" grpId="0" animBg="1"/>
      <p:bldP spid="25" grpId="0" animBg="1"/>
      <p:bldP spid="26" grpId="0" animBg="1"/>
      <p:bldP spid="38" grpId="0" animBg="1"/>
      <p:bldP spid="38" grpId="1" animBg="1"/>
      <p:bldP spid="59" grpId="0" animBg="1"/>
      <p:bldP spid="60" grpId="0" animBg="1"/>
      <p:bldP spid="57" grpId="0" animBg="1"/>
      <p:bldP spid="58" grpId="0" animBg="1"/>
      <p:bldP spid="58" grpId="1" animBg="1"/>
      <p:bldP spid="81" grpId="0" animBg="1"/>
      <p:bldP spid="81" grpId="1" animBg="1"/>
      <p:bldP spid="78" grpId="0" animBg="1"/>
      <p:bldP spid="78" grpId="1" animBg="1"/>
      <p:bldP spid="79" grpId="0" animBg="1"/>
      <p:bldP spid="79" grpId="1" animBg="1"/>
      <p:bldP spid="94" grpId="0"/>
      <p:bldP spid="94" grpId="1"/>
      <p:bldP spid="96" grpId="0"/>
      <p:bldP spid="170" grpId="0"/>
      <p:bldP spid="202" grpId="0"/>
      <p:bldP spid="20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203848" y="1203598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47-32=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99592" y="483518"/>
            <a:ext cx="4717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怎样用竖式计算？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35896" y="1849929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4 </a:t>
            </a:r>
            <a:r>
              <a:rPr lang="en-US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36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3 </a:t>
            </a:r>
            <a:r>
              <a:rPr lang="en-US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64174" y="3154011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50804" y="3147814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679193" y="3050258"/>
            <a:ext cx="161288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305299" y="1614825"/>
            <a:ext cx="2736304" cy="646331"/>
            <a:chOff x="467544" y="1635646"/>
            <a:chExt cx="2736304" cy="646331"/>
          </a:xfrm>
        </p:grpSpPr>
        <p:sp>
          <p:nvSpPr>
            <p:cNvPr id="8" name="圆角矩形标注 7"/>
            <p:cNvSpPr/>
            <p:nvPr/>
          </p:nvSpPr>
          <p:spPr>
            <a:xfrm>
              <a:off x="467544" y="1635646"/>
              <a:ext cx="2664296" cy="646331"/>
            </a:xfrm>
            <a:prstGeom prst="wedgeRoundRectCallout">
              <a:avLst>
                <a:gd name="adj1" fmla="val 80544"/>
                <a:gd name="adj2" fmla="val 25485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39552" y="1707654"/>
              <a:ext cx="26642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相同数位对齐。</a:t>
              </a:r>
              <a:endPara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724128" y="1919043"/>
            <a:ext cx="2664296" cy="1015663"/>
            <a:chOff x="539552" y="2949625"/>
            <a:chExt cx="2664296" cy="1015663"/>
          </a:xfrm>
        </p:grpSpPr>
        <p:sp>
          <p:nvSpPr>
            <p:cNvPr id="10" name="圆角矩形标注 9"/>
            <p:cNvSpPr/>
            <p:nvPr/>
          </p:nvSpPr>
          <p:spPr>
            <a:xfrm>
              <a:off x="539552" y="2954149"/>
              <a:ext cx="2489818" cy="1011139"/>
            </a:xfrm>
            <a:prstGeom prst="wedgeRoundRectCallout">
              <a:avLst>
                <a:gd name="adj1" fmla="val -71150"/>
                <a:gd name="adj2" fmla="val 98416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>
                <a:solidFill>
                  <a:prstClr val="white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39552" y="2949625"/>
              <a:ext cx="266429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先从个位减起，个位上的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减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得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en-US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写在得数的个位上。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49542" y="2771517"/>
            <a:ext cx="2700300" cy="1200329"/>
            <a:chOff x="5580112" y="2760127"/>
            <a:chExt cx="2700300" cy="1200329"/>
          </a:xfrm>
        </p:grpSpPr>
        <p:sp>
          <p:nvSpPr>
            <p:cNvPr id="13" name="圆角矩形标注 12"/>
            <p:cNvSpPr/>
            <p:nvPr/>
          </p:nvSpPr>
          <p:spPr>
            <a:xfrm>
              <a:off x="5580112" y="2787774"/>
              <a:ext cx="2664296" cy="1172682"/>
            </a:xfrm>
            <a:prstGeom prst="wedgeRoundRectCallout">
              <a:avLst>
                <a:gd name="adj1" fmla="val 85736"/>
                <a:gd name="adj2" fmla="val 13214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solidFill>
                  <a:prstClr val="white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616116" y="2760127"/>
              <a:ext cx="266429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再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算十位上的</a:t>
              </a:r>
              <a:r>
                <a:rPr lang="en-US" altLang="zh-CN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减</a:t>
              </a:r>
              <a:r>
                <a:rPr lang="en-US" altLang="zh-CN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得</a:t>
              </a:r>
              <a:r>
                <a:rPr lang="en-US" altLang="zh-CN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en-US" altLang="zh-CN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写在得数的十位上。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4644008" y="1203598"/>
            <a:ext cx="900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341976" y="4011910"/>
            <a:ext cx="56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答：摆渔船比摆帆船多用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个贝壳。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32040" y="1222390"/>
            <a:ext cx="1349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6" grpId="0"/>
      <p:bldP spid="17" grpId="0"/>
      <p:bldP spid="29" grpId="0"/>
      <p:bldP spid="28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115260" y="1851670"/>
            <a:ext cx="2016580" cy="1008112"/>
            <a:chOff x="1588899" y="2548023"/>
            <a:chExt cx="2016580" cy="1783219"/>
          </a:xfrm>
        </p:grpSpPr>
        <p:sp>
          <p:nvSpPr>
            <p:cNvPr id="4" name="圆角矩形标注 3"/>
            <p:cNvSpPr/>
            <p:nvPr/>
          </p:nvSpPr>
          <p:spPr>
            <a:xfrm>
              <a:off x="1588899" y="2562473"/>
              <a:ext cx="2016580" cy="1768769"/>
            </a:xfrm>
            <a:prstGeom prst="wedgeRoundRectCallout">
              <a:avLst>
                <a:gd name="adj1" fmla="val 2311"/>
                <a:gd name="adj2" fmla="val 69501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solidFill>
                  <a:prstClr val="white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622459" y="2548023"/>
              <a:ext cx="1983020" cy="1015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摆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海鸥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用了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个贝壳，摆帆船用了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32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个贝壳。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059832" y="1131590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32-11=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879211" y="1875049"/>
            <a:ext cx="2374794" cy="768710"/>
            <a:chOff x="263081" y="2129782"/>
            <a:chExt cx="1729499" cy="810031"/>
          </a:xfrm>
        </p:grpSpPr>
        <p:sp>
          <p:nvSpPr>
            <p:cNvPr id="19" name="圆角矩形标注 18"/>
            <p:cNvSpPr/>
            <p:nvPr/>
          </p:nvSpPr>
          <p:spPr>
            <a:xfrm>
              <a:off x="307463" y="2129782"/>
              <a:ext cx="1685117" cy="810031"/>
            </a:xfrm>
            <a:prstGeom prst="wedgeRoundRectCallout">
              <a:avLst>
                <a:gd name="adj1" fmla="val 33954"/>
                <a:gd name="adj2" fmla="val 107117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63081" y="2147168"/>
              <a:ext cx="172388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我们用计数器来表示一下。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847400" y="1902225"/>
            <a:ext cx="1442622" cy="1631667"/>
            <a:chOff x="3635896" y="2525348"/>
            <a:chExt cx="1442622" cy="1631667"/>
          </a:xfrm>
        </p:grpSpPr>
        <p:sp>
          <p:nvSpPr>
            <p:cNvPr id="29" name="矩形 28"/>
            <p:cNvSpPr/>
            <p:nvPr/>
          </p:nvSpPr>
          <p:spPr>
            <a:xfrm>
              <a:off x="3635896" y="3678926"/>
              <a:ext cx="1363632" cy="41703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718724" y="2525348"/>
              <a:ext cx="1359794" cy="1631667"/>
              <a:chOff x="3718724" y="2525348"/>
              <a:chExt cx="1359794" cy="1631667"/>
            </a:xfrm>
          </p:grpSpPr>
          <p:cxnSp>
            <p:nvCxnSpPr>
              <p:cNvPr id="31" name="直接连接符 30"/>
              <p:cNvCxnSpPr/>
              <p:nvPr/>
            </p:nvCxnSpPr>
            <p:spPr>
              <a:xfrm>
                <a:off x="3979684" y="2525348"/>
                <a:ext cx="0" cy="115357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4653583" y="2525348"/>
                <a:ext cx="0" cy="1153578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3" name="组合 32"/>
              <p:cNvGrpSpPr/>
              <p:nvPr/>
            </p:nvGrpSpPr>
            <p:grpSpPr>
              <a:xfrm>
                <a:off x="3718724" y="3633081"/>
                <a:ext cx="1359794" cy="523934"/>
                <a:chOff x="6156176" y="3550245"/>
                <a:chExt cx="1152128" cy="461665"/>
              </a:xfrm>
            </p:grpSpPr>
            <p:sp>
              <p:nvSpPr>
                <p:cNvPr id="34" name="TextBox 33"/>
                <p:cNvSpPr txBox="1"/>
                <p:nvPr/>
              </p:nvSpPr>
              <p:spPr>
                <a:xfrm>
                  <a:off x="6156176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十</a:t>
                  </a:r>
                  <a:endParaRPr lang="zh-CN" altLang="en-US" sz="24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5" name="TextBox 34"/>
                <p:cNvSpPr txBox="1"/>
                <p:nvPr/>
              </p:nvSpPr>
              <p:spPr>
                <a:xfrm>
                  <a:off x="6732240" y="3550245"/>
                  <a:ext cx="576064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400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个</a:t>
                  </a:r>
                  <a:endParaRPr lang="zh-CN" altLang="en-US" sz="24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</p:grpSp>
      <p:sp>
        <p:nvSpPr>
          <p:cNvPr id="23" name="椭圆 22"/>
          <p:cNvSpPr/>
          <p:nvPr/>
        </p:nvSpPr>
        <p:spPr>
          <a:xfrm>
            <a:off x="4117141" y="2950147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783504" y="2950147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783504" y="2855838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1" name="椭圆 80"/>
          <p:cNvSpPr/>
          <p:nvPr/>
        </p:nvSpPr>
        <p:spPr>
          <a:xfrm>
            <a:off x="4117141" y="2846542"/>
            <a:ext cx="162307" cy="103605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4120152" y="2754097"/>
            <a:ext cx="162307" cy="103606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4282459" y="3475342"/>
            <a:ext cx="8656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282459" y="3435846"/>
            <a:ext cx="8656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4522146" y="1137083"/>
            <a:ext cx="9777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539552" y="474807"/>
            <a:ext cx="7317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海鸥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比摆帆船少用多少个贝壳？</a:t>
            </a:r>
            <a:r>
              <a:rPr lang="zh-CN" altLang="en-US" sz="32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2051720" y="3939902"/>
            <a:ext cx="64792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答：摆海鸥比摆帆船少用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个贝壳。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8" name="TextBox 177"/>
          <p:cNvSpPr txBox="1"/>
          <p:nvPr/>
        </p:nvSpPr>
        <p:spPr>
          <a:xfrm>
            <a:off x="4788024" y="1142361"/>
            <a:ext cx="1349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23" grpId="0" animBg="1"/>
      <p:bldP spid="25" grpId="0" animBg="1"/>
      <p:bldP spid="26" grpId="0" animBg="1"/>
      <p:bldP spid="26" grpId="1" animBg="1"/>
      <p:bldP spid="81" grpId="0" animBg="1"/>
      <p:bldP spid="78" grpId="0" animBg="1"/>
      <p:bldP spid="78" grpId="1" animBg="1"/>
      <p:bldP spid="94" grpId="0"/>
      <p:bldP spid="94" grpId="1"/>
      <p:bldP spid="96" grpId="0"/>
      <p:bldP spid="170" grpId="0"/>
      <p:bldP spid="177" grpId="0"/>
      <p:bldP spid="17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53589" y="1442279"/>
            <a:ext cx="2016580" cy="1015663"/>
            <a:chOff x="827228" y="1823864"/>
            <a:chExt cx="2016580" cy="1015663"/>
          </a:xfrm>
        </p:grpSpPr>
        <p:sp>
          <p:nvSpPr>
            <p:cNvPr id="4" name="圆角矩形标注 3"/>
            <p:cNvSpPr/>
            <p:nvPr/>
          </p:nvSpPr>
          <p:spPr>
            <a:xfrm>
              <a:off x="827228" y="1851670"/>
              <a:ext cx="2016580" cy="987857"/>
            </a:xfrm>
            <a:prstGeom prst="wedgeRoundRectCallout">
              <a:avLst>
                <a:gd name="adj1" fmla="val 8300"/>
                <a:gd name="adj2" fmla="val 113163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860788" y="1823864"/>
              <a:ext cx="198302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摆</a:t>
              </a:r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海鸥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用了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个贝壳，摆帆船用了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32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个贝壳。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131840" y="1275606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32-11=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368502" y="1527892"/>
            <a:ext cx="2019922" cy="1043858"/>
            <a:chOff x="827228" y="1823864"/>
            <a:chExt cx="1758500" cy="1440160"/>
          </a:xfrm>
        </p:grpSpPr>
        <p:sp>
          <p:nvSpPr>
            <p:cNvPr id="19" name="圆角矩形标注 18"/>
            <p:cNvSpPr/>
            <p:nvPr/>
          </p:nvSpPr>
          <p:spPr>
            <a:xfrm>
              <a:off x="827228" y="1851670"/>
              <a:ext cx="1685117" cy="1412354"/>
            </a:xfrm>
            <a:prstGeom prst="wedgeRoundRectCallout">
              <a:avLst>
                <a:gd name="adj1" fmla="val 22397"/>
                <a:gd name="adj2" fmla="val 68962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b="1">
                <a:solidFill>
                  <a:prstClr val="white"/>
                </a:solidFill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60788" y="1823864"/>
              <a:ext cx="1724940" cy="9766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虽然问法不同但是他们的做法是相同的。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0" name="TextBox 169"/>
          <p:cNvSpPr txBox="1"/>
          <p:nvPr/>
        </p:nvSpPr>
        <p:spPr>
          <a:xfrm>
            <a:off x="4594154" y="1281099"/>
            <a:ext cx="9777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4" name="TextBox 133"/>
          <p:cNvSpPr txBox="1"/>
          <p:nvPr/>
        </p:nvSpPr>
        <p:spPr>
          <a:xfrm>
            <a:off x="755576" y="555526"/>
            <a:ext cx="6336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摆帆船比摆海鸥多用多少个贝壳？</a:t>
            </a:r>
            <a:r>
              <a:rPr lang="zh-CN" altLang="en-US" sz="3200" b="1" dirty="0" smtClean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200" b="1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3419872" y="1851670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3 2</a:t>
            </a:r>
            <a:endParaRPr lang="en-US" altLang="zh-CN" sz="36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1 1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348150" y="3003798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923928" y="3003798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3463169" y="3051999"/>
            <a:ext cx="161288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1691680" y="3795886"/>
            <a:ext cx="69681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答：摆海鸥比摆帆船多用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个贝壳。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897089" y="1285167"/>
            <a:ext cx="1349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0" grpId="0"/>
      <p:bldP spid="76" grpId="0"/>
      <p:bldP spid="77" grpId="0"/>
      <p:bldP spid="79" grpId="0"/>
      <p:bldP spid="84" grpId="0"/>
      <p:bldP spid="8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3275856" y="1131590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32-11=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99592" y="473369"/>
            <a:ext cx="3970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怎样用竖式计算？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635896" y="1777921"/>
            <a:ext cx="1656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3 2</a:t>
            </a:r>
            <a:endParaRPr lang="en-US" altLang="zh-CN" sz="36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1 1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64174" y="3082003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50804" y="3075806"/>
            <a:ext cx="504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679193" y="2978250"/>
            <a:ext cx="161288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735031" y="1747902"/>
            <a:ext cx="2396809" cy="574323"/>
            <a:chOff x="467544" y="1635646"/>
            <a:chExt cx="2736304" cy="646331"/>
          </a:xfrm>
        </p:grpSpPr>
        <p:sp>
          <p:nvSpPr>
            <p:cNvPr id="8" name="圆角矩形标注 7"/>
            <p:cNvSpPr/>
            <p:nvPr/>
          </p:nvSpPr>
          <p:spPr>
            <a:xfrm>
              <a:off x="467544" y="1635646"/>
              <a:ext cx="2664296" cy="646331"/>
            </a:xfrm>
            <a:prstGeom prst="wedgeRoundRectCallout">
              <a:avLst>
                <a:gd name="adj1" fmla="val 85384"/>
                <a:gd name="adj2" fmla="val 45228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solidFill>
                  <a:prstClr val="white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539552" y="1707654"/>
              <a:ext cx="26642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相同数位对齐。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838081" y="1700103"/>
            <a:ext cx="2664296" cy="1015663"/>
            <a:chOff x="539552" y="2949625"/>
            <a:chExt cx="2664296" cy="1790611"/>
          </a:xfrm>
        </p:grpSpPr>
        <p:sp>
          <p:nvSpPr>
            <p:cNvPr id="10" name="圆角矩形标注 9"/>
            <p:cNvSpPr/>
            <p:nvPr/>
          </p:nvSpPr>
          <p:spPr>
            <a:xfrm>
              <a:off x="539552" y="2954149"/>
              <a:ext cx="2489818" cy="1786087"/>
            </a:xfrm>
            <a:prstGeom prst="wedgeRoundRectCallout">
              <a:avLst>
                <a:gd name="adj1" fmla="val -77733"/>
                <a:gd name="adj2" fmla="val 104251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39552" y="2949625"/>
              <a:ext cx="266429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先从个位减起，个位上的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减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得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en-US" altLang="zh-CN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写在得数的个位上。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16080" y="2628290"/>
            <a:ext cx="2715759" cy="1200329"/>
            <a:chOff x="5580111" y="2760127"/>
            <a:chExt cx="2715759" cy="1200329"/>
          </a:xfrm>
        </p:grpSpPr>
        <p:sp>
          <p:nvSpPr>
            <p:cNvPr id="13" name="圆角矩形标注 12"/>
            <p:cNvSpPr/>
            <p:nvPr/>
          </p:nvSpPr>
          <p:spPr>
            <a:xfrm>
              <a:off x="5580111" y="2787774"/>
              <a:ext cx="2715759" cy="1172682"/>
            </a:xfrm>
            <a:prstGeom prst="wedgeRoundRectCallout">
              <a:avLst>
                <a:gd name="adj1" fmla="val 80653"/>
                <a:gd name="adj2" fmla="val -5176"/>
                <a:gd name="adj3" fmla="val 16667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solidFill>
                  <a:prstClr val="white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616116" y="2760127"/>
              <a:ext cx="266429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再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算十位上的</a:t>
              </a:r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减</a:t>
              </a:r>
              <a:r>
                <a:rPr lang="en-US" altLang="zh-CN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得</a:t>
              </a:r>
              <a:r>
                <a:rPr lang="en-US" altLang="zh-CN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en-US" altLang="zh-CN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写在得数的十位上。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4716016" y="1131590"/>
            <a:ext cx="900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en-US" altLang="zh-CN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07704" y="3867894"/>
            <a:ext cx="66514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答：摆海鸥比摆帆船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个贝壳。</a:t>
            </a:r>
            <a:endParaRPr lang="zh-CN" altLang="en-US" sz="36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870162" y="1132621"/>
            <a:ext cx="1349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16" grpId="0"/>
      <p:bldP spid="17" grpId="0"/>
      <p:bldP spid="29" grpId="0"/>
      <p:bldP spid="28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81165" y="559698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连一连。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3568" y="1330102"/>
            <a:ext cx="896124" cy="988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51740" y="1330102"/>
            <a:ext cx="896124" cy="988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18449" y="1330102"/>
            <a:ext cx="896124" cy="988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84168" y="1330102"/>
            <a:ext cx="896124" cy="988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803853" y="1330102"/>
            <a:ext cx="896124" cy="988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1549" y="3745799"/>
            <a:ext cx="953024" cy="6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23290" y="3745799"/>
            <a:ext cx="953024" cy="6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89999" y="3745799"/>
            <a:ext cx="953024" cy="6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55718" y="3745799"/>
            <a:ext cx="953024" cy="6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775403" y="3745799"/>
            <a:ext cx="953024" cy="6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圆角矩形 5"/>
          <p:cNvSpPr/>
          <p:nvPr/>
        </p:nvSpPr>
        <p:spPr>
          <a:xfrm>
            <a:off x="671549" y="1995686"/>
            <a:ext cx="804107" cy="32273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47-32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2423290" y="1999531"/>
            <a:ext cx="804107" cy="32273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39-23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4173256" y="1999531"/>
            <a:ext cx="804107" cy="32273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24-11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6084168" y="1999531"/>
            <a:ext cx="804107" cy="32273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35-24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7835951" y="1995686"/>
            <a:ext cx="804107" cy="32273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42-21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1015333" y="3939902"/>
            <a:ext cx="409460" cy="32273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2771818" y="3939902"/>
            <a:ext cx="409460" cy="32273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4548781" y="3939902"/>
            <a:ext cx="409460" cy="32273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6409554" y="3939902"/>
            <a:ext cx="409460" cy="32273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8100392" y="3939902"/>
            <a:ext cx="409460" cy="32273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zh-CN" altLang="en-US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>
            <a:endCxn id="5" idx="0"/>
          </p:cNvCxnSpPr>
          <p:nvPr/>
        </p:nvCxnSpPr>
        <p:spPr>
          <a:xfrm flipH="1">
            <a:off x="1148061" y="2322265"/>
            <a:ext cx="3400720" cy="142353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endCxn id="21" idx="0"/>
          </p:cNvCxnSpPr>
          <p:nvPr/>
        </p:nvCxnSpPr>
        <p:spPr>
          <a:xfrm flipH="1">
            <a:off x="2899802" y="2318420"/>
            <a:ext cx="3554069" cy="142737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4632519" y="2311177"/>
            <a:ext cx="3554069" cy="142737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stCxn id="23" idx="0"/>
            <a:endCxn id="1026" idx="2"/>
          </p:cNvCxnSpPr>
          <p:nvPr/>
        </p:nvCxnSpPr>
        <p:spPr>
          <a:xfrm flipH="1" flipV="1">
            <a:off x="1131630" y="2318420"/>
            <a:ext cx="5400600" cy="142737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 flipV="1">
            <a:off x="2825343" y="2322265"/>
            <a:ext cx="5400600" cy="142737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图片 3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tags/tag1.xml><?xml version="1.0" encoding="utf-8"?>
<p:tagLst xmlns:p="http://schemas.openxmlformats.org/presentationml/2006/main">
  <p:tag name="KSO_WPP_MARK_KEY" val="4504b63e-e8ce-4325-8c85-f15603b7662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1091</Words>
  <Application>WPS 演示</Application>
  <PresentationFormat>全屏显示(16:9)</PresentationFormat>
  <Paragraphs>266</Paragraphs>
  <Slides>14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31</cp:revision>
  <dcterms:created xsi:type="dcterms:W3CDTF">2018-09-11T05:46:00Z</dcterms:created>
  <dcterms:modified xsi:type="dcterms:W3CDTF">2023-01-29T10:09:01Z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15DB2EADAB4D4D42BE205F24D31F222B</vt:lpwstr>
  </property>
  <property fmtid="{D5CDD505-2E9C-101B-9397-08002B2CF9AE}" pid="3" name="KSOProductBuildVer">
    <vt:lpwstr>2052-11.1.0.13703</vt:lpwstr>
  </property>
</Properties>
</file>