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BBECCA-DBA8-4AB6-B3B8-29200B0E82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EE439-D86A-4B61-BE8B-29E687BF47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960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以内的加减法（二） 两位数加两位数进位加法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99549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9097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833393" y="2283718"/>
            <a:ext cx="1250983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09986" y="924895"/>
            <a:ext cx="5324214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大海</a:t>
            </a:r>
            <a:r>
              <a:rPr lang="zh-CN" altLang="en-US" sz="48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以内的加减法（二）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67060" y="949972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501999" y="266254"/>
            <a:ext cx="1131889" cy="68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661" y="1843460"/>
            <a:ext cx="258127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02692" y="4249145"/>
            <a:ext cx="85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0844" y="4237239"/>
            <a:ext cx="925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82291" y="775841"/>
            <a:ext cx="3096344" cy="931813"/>
            <a:chOff x="4427984" y="558428"/>
            <a:chExt cx="3096344" cy="1085484"/>
          </a:xfrm>
        </p:grpSpPr>
        <p:sp>
          <p:nvSpPr>
            <p:cNvPr id="4" name="圆角矩形标注 3"/>
            <p:cNvSpPr/>
            <p:nvPr/>
          </p:nvSpPr>
          <p:spPr>
            <a:xfrm>
              <a:off x="4427984" y="612195"/>
              <a:ext cx="3096344" cy="1031717"/>
            </a:xfrm>
            <a:prstGeom prst="wedgeRoundRectCallout">
              <a:avLst>
                <a:gd name="adj1" fmla="val -62054"/>
                <a:gd name="adj2" fmla="val -3536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427984" y="558428"/>
              <a:ext cx="30963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根据左图你能提出什么问题？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4065" y="1491687"/>
            <a:ext cx="1154983" cy="1200329"/>
            <a:chOff x="4427984" y="558428"/>
            <a:chExt cx="2729917" cy="1200329"/>
          </a:xfrm>
        </p:grpSpPr>
        <p:sp>
          <p:nvSpPr>
            <p:cNvPr id="23" name="圆角矩形标注 22"/>
            <p:cNvSpPr/>
            <p:nvPr/>
          </p:nvSpPr>
          <p:spPr>
            <a:xfrm>
              <a:off x="4427984" y="612195"/>
              <a:ext cx="2729917" cy="1146561"/>
            </a:xfrm>
            <a:prstGeom prst="wedgeRoundRectCallout">
              <a:avLst>
                <a:gd name="adj1" fmla="val 71504"/>
                <a:gd name="adj2" fmla="val 2851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27984" y="558428"/>
              <a:ext cx="27299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我第一次跳了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个， 第二次跳了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33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78757" y="843558"/>
            <a:ext cx="1625236" cy="923330"/>
            <a:chOff x="4427986" y="558428"/>
            <a:chExt cx="2630265" cy="923330"/>
          </a:xfrm>
        </p:grpSpPr>
        <p:sp>
          <p:nvSpPr>
            <p:cNvPr id="26" name="圆角矩形标注 25"/>
            <p:cNvSpPr/>
            <p:nvPr/>
          </p:nvSpPr>
          <p:spPr>
            <a:xfrm>
              <a:off x="4427986" y="612195"/>
              <a:ext cx="2413569" cy="868853"/>
            </a:xfrm>
            <a:prstGeom prst="wedgeRoundRectCallout">
              <a:avLst>
                <a:gd name="adj1" fmla="val 29187"/>
                <a:gd name="adj2" fmla="val 8293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427986" y="558428"/>
              <a:ext cx="26302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我第一次跳了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，第二次跳了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29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283968" y="2355726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小红一共跳了多少个？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13168" y="3402755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小丽一共跳了多少个？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8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812874" y="692572"/>
            <a:ext cx="4358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小红一共跳了多少个？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277347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27+33=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3768" y="2067694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2 7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+ 3 3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07904" y="1275606"/>
            <a:ext cx="686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92342" y="3173154"/>
            <a:ext cx="1063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32302" y="3268023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067944" y="127734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23206" y="3776722"/>
            <a:ext cx="510497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答：小红一共跳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7" grpId="0"/>
      <p:bldP spid="22" grpId="0"/>
      <p:bldP spid="23" grpId="0"/>
      <p:bldP spid="24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590430" y="556145"/>
            <a:ext cx="4358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小丽一共跳了多少个？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43808" y="1923678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1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92646" y="3037306"/>
            <a:ext cx="1063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992342" y="3124007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36096" y="127734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53571" y="3795886"/>
            <a:ext cx="44398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99792" y="1277347"/>
            <a:ext cx="2860723" cy="646331"/>
            <a:chOff x="3923928" y="1853411"/>
            <a:chExt cx="2860723" cy="646331"/>
          </a:xfrm>
        </p:grpSpPr>
        <p:sp>
          <p:nvSpPr>
            <p:cNvPr id="16" name="TextBox 15"/>
            <p:cNvSpPr txBox="1"/>
            <p:nvPr/>
          </p:nvSpPr>
          <p:spPr>
            <a:xfrm>
              <a:off x="4572000" y="1853411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   =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967346" y="1958811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136579" y="1958811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923928" y="1970076"/>
              <a:ext cx="648072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932040" y="1277347"/>
            <a:ext cx="686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99792" y="1275606"/>
            <a:ext cx="686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86503" y="1277347"/>
            <a:ext cx="686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2" grpId="0"/>
      <p:bldP spid="18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923678"/>
            <a:ext cx="6529182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两位数加两位数（进位）的计算方法：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）借助小棒计算；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）借助计数器计算；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）利用数的组成计算；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）竖式计算。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623907"/>
            <a:ext cx="4850540" cy="3898437"/>
            <a:chOff x="2385756" y="483518"/>
            <a:chExt cx="4850540" cy="3898437"/>
          </a:xfrm>
        </p:grpSpPr>
        <p:pic>
          <p:nvPicPr>
            <p:cNvPr id="1026" name="Picture 2" descr="C:\Users\Administrator\Desktop\课件8.13青岛63制二年级数学下册\资料\青岛1下教材图片\青岛1下教材图片\72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3059832" y="483518"/>
              <a:ext cx="4176464" cy="38984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2385756" y="2277277"/>
              <a:ext cx="1656184" cy="779556"/>
              <a:chOff x="1249863" y="2429275"/>
              <a:chExt cx="1768515" cy="779556"/>
            </a:xfrm>
          </p:grpSpPr>
          <p:sp>
            <p:nvSpPr>
              <p:cNvPr id="2" name="椭圆形标注 1"/>
              <p:cNvSpPr/>
              <p:nvPr/>
            </p:nvSpPr>
            <p:spPr>
              <a:xfrm>
                <a:off x="1249863" y="2429275"/>
                <a:ext cx="1537840" cy="779556"/>
              </a:xfrm>
              <a:prstGeom prst="wedgeEllipseCallout">
                <a:avLst>
                  <a:gd name="adj1" fmla="val 36179"/>
                  <a:gd name="adj2" fmla="val 70944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1249863" y="2528665"/>
                <a:ext cx="176851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左边鱼缸里有多少条鱼？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34269" y="1394792"/>
            <a:ext cx="2053948" cy="707886"/>
            <a:chOff x="834269" y="1394792"/>
            <a:chExt cx="2053948" cy="707886"/>
          </a:xfrm>
        </p:grpSpPr>
        <p:sp>
          <p:nvSpPr>
            <p:cNvPr id="6" name="圆角矩形标注 5"/>
            <p:cNvSpPr/>
            <p:nvPr/>
          </p:nvSpPr>
          <p:spPr>
            <a:xfrm>
              <a:off x="834269" y="1410514"/>
              <a:ext cx="2053948" cy="692164"/>
            </a:xfrm>
            <a:prstGeom prst="wedgeRoundRectCallout">
              <a:avLst>
                <a:gd name="adj1" fmla="val -4454"/>
                <a:gd name="adj2" fmla="val 10938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41740" y="1394792"/>
              <a:ext cx="18390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你还能提出什么问题？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987824" y="1786136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左边鱼缸里有多少条鱼？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4" y="2707055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右边鱼缸里有多少条鱼？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55576" y="1563639"/>
            <a:ext cx="1915644" cy="864096"/>
            <a:chOff x="467544" y="1886803"/>
            <a:chExt cx="1915644" cy="1116995"/>
          </a:xfrm>
        </p:grpSpPr>
        <p:sp>
          <p:nvSpPr>
            <p:cNvPr id="16" name="圆角矩形标注 15"/>
            <p:cNvSpPr/>
            <p:nvPr/>
          </p:nvSpPr>
          <p:spPr>
            <a:xfrm>
              <a:off x="467544" y="1886803"/>
              <a:ext cx="1915644" cy="1116995"/>
            </a:xfrm>
            <a:prstGeom prst="wedgeRoundRectCallout">
              <a:avLst>
                <a:gd name="adj1" fmla="val 3034"/>
                <a:gd name="adj2" fmla="val 9107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9552" y="1968247"/>
              <a:ext cx="1771628" cy="858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怎样解答上面的题？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6582" y="523341"/>
            <a:ext cx="5750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左边鱼缸里有多少条鱼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49059" y="1347614"/>
            <a:ext cx="2698805" cy="1721817"/>
            <a:chOff x="860786" y="1603216"/>
            <a:chExt cx="2808776" cy="1721817"/>
          </a:xfrm>
        </p:grpSpPr>
        <p:sp>
          <p:nvSpPr>
            <p:cNvPr id="5" name="圆角矩形标注 4"/>
            <p:cNvSpPr/>
            <p:nvPr/>
          </p:nvSpPr>
          <p:spPr>
            <a:xfrm>
              <a:off x="899341" y="1603216"/>
              <a:ext cx="2695279" cy="1721817"/>
            </a:xfrm>
            <a:prstGeom prst="wedgeRoundRectCallout">
              <a:avLst>
                <a:gd name="adj1" fmla="val 946"/>
                <a:gd name="adj2" fmla="val 7773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60786" y="1630364"/>
              <a:ext cx="280877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左边鱼缸里有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条红色小鱼，有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条黄色小鱼。我们可以用计数器表示。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266736" y="113159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28+15=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2" name="TextBox 2051"/>
          <p:cNvSpPr txBox="1"/>
          <p:nvPr/>
        </p:nvSpPr>
        <p:spPr>
          <a:xfrm>
            <a:off x="5006354" y="3474064"/>
            <a:ext cx="58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979179" y="3453188"/>
            <a:ext cx="58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5773283" y="1131590"/>
            <a:ext cx="893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071737" y="1142268"/>
            <a:ext cx="1236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390178" y="3939902"/>
            <a:ext cx="4854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：左边鱼缸里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69538" y="1910060"/>
            <a:ext cx="1442622" cy="1631667"/>
            <a:chOff x="3635896" y="2525348"/>
            <a:chExt cx="1442622" cy="1631667"/>
          </a:xfrm>
        </p:grpSpPr>
        <p:sp>
          <p:nvSpPr>
            <p:cNvPr id="58" name="矩形 57"/>
            <p:cNvSpPr/>
            <p:nvPr/>
          </p:nvSpPr>
          <p:spPr>
            <a:xfrm>
              <a:off x="3635896" y="3678926"/>
              <a:ext cx="1363632" cy="4170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718724" y="2525348"/>
              <a:ext cx="1359794" cy="1631667"/>
              <a:chOff x="3718724" y="2525348"/>
              <a:chExt cx="1359794" cy="1631667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3979684" y="2525348"/>
                <a:ext cx="0" cy="115357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4653583" y="2525348"/>
                <a:ext cx="0" cy="115357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" name="组合 53"/>
              <p:cNvGrpSpPr/>
              <p:nvPr/>
            </p:nvGrpSpPr>
            <p:grpSpPr>
              <a:xfrm>
                <a:off x="3718724" y="3633081"/>
                <a:ext cx="1359794" cy="523934"/>
                <a:chOff x="6156176" y="3550245"/>
                <a:chExt cx="1152128" cy="461665"/>
              </a:xfrm>
            </p:grpSpPr>
            <p:sp>
              <p:nvSpPr>
                <p:cNvPr id="56" name="TextBox 55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79" name="椭圆 78"/>
          <p:cNvSpPr/>
          <p:nvPr/>
        </p:nvSpPr>
        <p:spPr>
          <a:xfrm>
            <a:off x="4845839" y="2957982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510932" y="2957982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510931" y="2863673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4847609" y="2872355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509904" y="2257173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5509412" y="2768649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5509412" y="2669849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5509412" y="2563183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5509412" y="2464383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5509411" y="2360778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45838" y="1707654"/>
            <a:ext cx="815685" cy="1137559"/>
            <a:chOff x="6061077" y="2044848"/>
            <a:chExt cx="815685" cy="1137559"/>
          </a:xfrm>
        </p:grpSpPr>
        <p:grpSp>
          <p:nvGrpSpPr>
            <p:cNvPr id="132" name="组合 131"/>
            <p:cNvGrpSpPr/>
            <p:nvPr/>
          </p:nvGrpSpPr>
          <p:grpSpPr>
            <a:xfrm>
              <a:off x="6714455" y="2165678"/>
              <a:ext cx="162307" cy="407872"/>
              <a:chOff x="6876256" y="3442339"/>
              <a:chExt cx="137520" cy="359397"/>
            </a:xfrm>
            <a:solidFill>
              <a:srgbClr val="92D050"/>
            </a:solidFill>
          </p:grpSpPr>
          <p:grpSp>
            <p:nvGrpSpPr>
              <p:cNvPr id="133" name="组合 132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37" name="椭圆 136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8" name="椭圆 137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35" name="椭圆 134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grp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39" name="椭圆 138"/>
            <p:cNvSpPr/>
            <p:nvPr/>
          </p:nvSpPr>
          <p:spPr>
            <a:xfrm>
              <a:off x="6709068" y="2044848"/>
              <a:ext cx="162307" cy="10360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6061077" y="3078801"/>
              <a:ext cx="162307" cy="103606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3" name="TextBox 242"/>
          <p:cNvSpPr txBox="1"/>
          <p:nvPr/>
        </p:nvSpPr>
        <p:spPr>
          <a:xfrm>
            <a:off x="4816872" y="3480677"/>
            <a:ext cx="1147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28+15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4" name="椭圆 243"/>
          <p:cNvSpPr/>
          <p:nvPr/>
        </p:nvSpPr>
        <p:spPr>
          <a:xfrm>
            <a:off x="4845837" y="2650538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5" name="椭圆 244"/>
          <p:cNvSpPr/>
          <p:nvPr/>
        </p:nvSpPr>
        <p:spPr>
          <a:xfrm>
            <a:off x="4850139" y="2766521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52" grpId="0"/>
      <p:bldP spid="2052" grpId="1"/>
      <p:bldP spid="171" grpId="0"/>
      <p:bldP spid="172" grpId="0"/>
      <p:bldP spid="93" grpId="0"/>
      <p:bldP spid="79" grpId="0" animBg="1"/>
      <p:bldP spid="88" grpId="0" animBg="1"/>
      <p:bldP spid="89" grpId="0" animBg="1"/>
      <p:bldP spid="97" grpId="0" animBg="1"/>
      <p:bldP spid="99" grpId="0" animBg="1"/>
      <p:bldP spid="99" grpId="1" animBg="1"/>
      <p:bldP spid="106" grpId="0" animBg="1"/>
      <p:bldP spid="107" grpId="0" animBg="1"/>
      <p:bldP spid="107" grpId="1" animBg="1"/>
      <p:bldP spid="104" grpId="0" animBg="1"/>
      <p:bldP spid="104" grpId="1" animBg="1"/>
      <p:bldP spid="105" grpId="0" animBg="1"/>
      <p:bldP spid="105" grpId="1" animBg="1"/>
      <p:bldP spid="101" grpId="0" animBg="1"/>
      <p:bldP spid="101" grpId="1" animBg="1"/>
      <p:bldP spid="243" grpId="0"/>
      <p:bldP spid="243" grpId="1"/>
      <p:bldP spid="244" grpId="0" animBg="1"/>
      <p:bldP spid="2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55876" y="98757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28+15=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4326" y="464743"/>
            <a:ext cx="4479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怎样用竖式计算？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1880" y="1777921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 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+ 1 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0158" y="3082003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6788" y="307580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535177" y="2978250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1647089" y="1589840"/>
            <a:ext cx="1888088" cy="445484"/>
            <a:chOff x="1824087" y="2460272"/>
            <a:chExt cx="2722425" cy="445484"/>
          </a:xfrm>
        </p:grpSpPr>
        <p:sp>
          <p:nvSpPr>
            <p:cNvPr id="8" name="圆角矩形标注 7"/>
            <p:cNvSpPr/>
            <p:nvPr/>
          </p:nvSpPr>
          <p:spPr>
            <a:xfrm>
              <a:off x="1824087" y="2505647"/>
              <a:ext cx="2664296" cy="400109"/>
            </a:xfrm>
            <a:prstGeom prst="wedgeRoundRectCallout">
              <a:avLst>
                <a:gd name="adj1" fmla="val 68068"/>
                <a:gd name="adj2" fmla="val 3269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82216" y="2460272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73142" y="2079294"/>
            <a:ext cx="2277293" cy="1086723"/>
            <a:chOff x="328471" y="2925705"/>
            <a:chExt cx="2626251" cy="1617500"/>
          </a:xfrm>
        </p:grpSpPr>
        <p:sp>
          <p:nvSpPr>
            <p:cNvPr id="10" name="圆角矩形标注 9"/>
            <p:cNvSpPr/>
            <p:nvPr/>
          </p:nvSpPr>
          <p:spPr>
            <a:xfrm>
              <a:off x="328471" y="2925705"/>
              <a:ext cx="2415170" cy="1617500"/>
            </a:xfrm>
            <a:prstGeom prst="wedgeRoundRectCallout">
              <a:avLst>
                <a:gd name="adj1" fmla="val -90487"/>
                <a:gd name="adj2" fmla="val 5543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9552" y="2949625"/>
              <a:ext cx="24151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从个位加起，个位上</a:t>
              </a:r>
              <a:r>
                <a:rPr lang="en-US" altLang="zh-CN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5+8=13,</a:t>
              </a:r>
              <a:r>
                <a:rPr lang="zh-CN" altLang="en-US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向十位进</a:t>
              </a:r>
              <a:r>
                <a:rPr lang="en-US" altLang="zh-CN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1,</a:t>
              </a:r>
              <a:r>
                <a:rPr lang="zh-CN" altLang="en-US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在个位上写</a:t>
              </a:r>
              <a:r>
                <a:rPr lang="en-US" altLang="zh-CN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51521" y="2241099"/>
            <a:ext cx="2520279" cy="1312008"/>
            <a:chOff x="5005554" y="2946307"/>
            <a:chExt cx="2348720" cy="1312008"/>
          </a:xfrm>
        </p:grpSpPr>
        <p:sp>
          <p:nvSpPr>
            <p:cNvPr id="13" name="圆角矩形标注 12"/>
            <p:cNvSpPr/>
            <p:nvPr/>
          </p:nvSpPr>
          <p:spPr>
            <a:xfrm>
              <a:off x="5005554" y="2946307"/>
              <a:ext cx="2348720" cy="1312008"/>
            </a:xfrm>
            <a:prstGeom prst="wedgeRoundRectCallout">
              <a:avLst>
                <a:gd name="adj1" fmla="val 84956"/>
                <a:gd name="adj2" fmla="val 4053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30875" y="3053383"/>
              <a:ext cx="212339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十位上的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2+1=3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，再加进上来的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，在十位上写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896036" y="987574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69651" y="3974647"/>
            <a:ext cx="5233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答：左边鱼缸里有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条鱼。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84068" y="988884"/>
            <a:ext cx="126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39952" y="2516585"/>
            <a:ext cx="330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29" grpId="0"/>
      <p:bldP spid="28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9548" y="546130"/>
            <a:ext cx="5054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右边鱼缸里有多少条鱼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19872" y="127560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23+27=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065482" y="1851670"/>
            <a:ext cx="1442622" cy="1570617"/>
            <a:chOff x="2032261" y="2956079"/>
            <a:chExt cx="1442622" cy="1570617"/>
          </a:xfrm>
        </p:grpSpPr>
        <p:grpSp>
          <p:nvGrpSpPr>
            <p:cNvPr id="20" name="组合 19"/>
            <p:cNvGrpSpPr/>
            <p:nvPr/>
          </p:nvGrpSpPr>
          <p:grpSpPr>
            <a:xfrm>
              <a:off x="2032261" y="2956079"/>
              <a:ext cx="1442622" cy="1570617"/>
              <a:chOff x="3635896" y="2525348"/>
              <a:chExt cx="1442622" cy="1570617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3635896" y="3678926"/>
                <a:ext cx="1363632" cy="41703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3718724" y="2525348"/>
                <a:ext cx="1359794" cy="1569394"/>
                <a:chOff x="3718724" y="2525348"/>
                <a:chExt cx="1359794" cy="1569394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3979684" y="2525348"/>
                  <a:ext cx="0" cy="115357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4653583" y="2525348"/>
                  <a:ext cx="0" cy="115357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" name="组合 53"/>
                <p:cNvGrpSpPr/>
                <p:nvPr/>
              </p:nvGrpSpPr>
              <p:grpSpPr>
                <a:xfrm>
                  <a:off x="3718724" y="3633077"/>
                  <a:ext cx="1359794" cy="461665"/>
                  <a:chOff x="6156176" y="3550245"/>
                  <a:chExt cx="1152128" cy="406797"/>
                </a:xfrm>
              </p:grpSpPr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6156176" y="3550245"/>
                    <a:ext cx="576064" cy="4067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7" name="TextBox 56"/>
                  <p:cNvSpPr txBox="1"/>
                  <p:nvPr/>
                </p:nvSpPr>
                <p:spPr>
                  <a:xfrm>
                    <a:off x="6732240" y="3550245"/>
                    <a:ext cx="576064" cy="4067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60" name="直接连接符 59"/>
            <p:cNvCxnSpPr/>
            <p:nvPr/>
          </p:nvCxnSpPr>
          <p:spPr>
            <a:xfrm>
              <a:off x="2699792" y="4109727"/>
              <a:ext cx="0" cy="4062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椭圆 78"/>
          <p:cNvSpPr/>
          <p:nvPr/>
        </p:nvSpPr>
        <p:spPr>
          <a:xfrm>
            <a:off x="4322570" y="2921091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5005596" y="2731197"/>
            <a:ext cx="162308" cy="293499"/>
            <a:chOff x="2625006" y="2612046"/>
            <a:chExt cx="162308" cy="293499"/>
          </a:xfrm>
        </p:grpSpPr>
        <p:sp>
          <p:nvSpPr>
            <p:cNvPr id="88" name="椭圆 87"/>
            <p:cNvSpPr/>
            <p:nvPr/>
          </p:nvSpPr>
          <p:spPr>
            <a:xfrm>
              <a:off x="2625007" y="2801940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2625006" y="2707631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2625006" y="2612046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</p:grpSp>
      <p:sp>
        <p:nvSpPr>
          <p:cNvPr id="100" name="椭圆 99"/>
          <p:cNvSpPr/>
          <p:nvPr/>
        </p:nvSpPr>
        <p:spPr>
          <a:xfrm>
            <a:off x="4322571" y="2823436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005597" y="2008130"/>
            <a:ext cx="169764" cy="722866"/>
            <a:chOff x="5680667" y="1689214"/>
            <a:chExt cx="169764" cy="722866"/>
          </a:xfrm>
          <a:solidFill>
            <a:srgbClr val="92D050"/>
          </a:solidFill>
        </p:grpSpPr>
        <p:sp>
          <p:nvSpPr>
            <p:cNvPr id="62" name="椭圆 61"/>
            <p:cNvSpPr/>
            <p:nvPr/>
          </p:nvSpPr>
          <p:spPr>
            <a:xfrm>
              <a:off x="5688124" y="1796998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5687632" y="2004208"/>
              <a:ext cx="162307" cy="407872"/>
              <a:chOff x="6876256" y="3442339"/>
              <a:chExt cx="137520" cy="359397"/>
            </a:xfrm>
            <a:grpFill/>
          </p:grpSpPr>
          <p:grpSp>
            <p:nvGrpSpPr>
              <p:cNvPr id="133" name="组合 132"/>
              <p:cNvGrpSpPr/>
              <p:nvPr/>
            </p:nvGrpSpPr>
            <p:grpSpPr>
              <a:xfrm>
                <a:off x="6876256" y="3623386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37" name="椭圆 136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8" name="椭圆 137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6876256" y="3442339"/>
                <a:ext cx="137520" cy="178350"/>
                <a:chOff x="6885113" y="3623386"/>
                <a:chExt cx="137520" cy="178350"/>
              </a:xfrm>
              <a:grpFill/>
            </p:grpSpPr>
            <p:sp>
              <p:nvSpPr>
                <p:cNvPr id="135" name="椭圆 134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39" name="椭圆 138"/>
            <p:cNvSpPr/>
            <p:nvPr/>
          </p:nvSpPr>
          <p:spPr>
            <a:xfrm>
              <a:off x="5687631" y="1900603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177" name="椭圆 176"/>
            <p:cNvSpPr/>
            <p:nvPr/>
          </p:nvSpPr>
          <p:spPr>
            <a:xfrm>
              <a:off x="5680667" y="1689214"/>
              <a:ext cx="162307" cy="103605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322569" y="2629793"/>
            <a:ext cx="162307" cy="202406"/>
            <a:chOff x="6885113" y="3623386"/>
            <a:chExt cx="137520" cy="178350"/>
          </a:xfrm>
          <a:solidFill>
            <a:srgbClr val="FFFF00"/>
          </a:solidFill>
        </p:grpSpPr>
        <p:sp>
          <p:nvSpPr>
            <p:cNvPr id="85" name="椭圆 84"/>
            <p:cNvSpPr/>
            <p:nvPr/>
          </p:nvSpPr>
          <p:spPr>
            <a:xfrm>
              <a:off x="6885113" y="3710444"/>
              <a:ext cx="137520" cy="9129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6885113" y="3623386"/>
              <a:ext cx="137520" cy="9129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</p:grpSp>
      <p:sp>
        <p:nvSpPr>
          <p:cNvPr id="2052" name="TextBox 2051"/>
          <p:cNvSpPr txBox="1"/>
          <p:nvPr/>
        </p:nvSpPr>
        <p:spPr>
          <a:xfrm>
            <a:off x="4535764" y="3400512"/>
            <a:ext cx="584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4328116" y="3409544"/>
            <a:ext cx="1025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23+27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541498" y="3424745"/>
            <a:ext cx="618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4926419" y="1275606"/>
            <a:ext cx="893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224873" y="1286284"/>
            <a:ext cx="1236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456803" y="3908993"/>
            <a:ext cx="5427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：右边鱼缸里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33035" y="1588863"/>
            <a:ext cx="2698805" cy="1366715"/>
            <a:chOff x="1049697" y="1603216"/>
            <a:chExt cx="2808776" cy="1366715"/>
          </a:xfrm>
        </p:grpSpPr>
        <p:sp>
          <p:nvSpPr>
            <p:cNvPr id="98" name="圆角矩形标注 97"/>
            <p:cNvSpPr/>
            <p:nvPr/>
          </p:nvSpPr>
          <p:spPr>
            <a:xfrm>
              <a:off x="1088252" y="1603216"/>
              <a:ext cx="2695279" cy="1366715"/>
            </a:xfrm>
            <a:prstGeom prst="wedgeRoundRectCallout">
              <a:avLst>
                <a:gd name="adj1" fmla="val 946"/>
                <a:gd name="adj2" fmla="val 7773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049697" y="1630364"/>
              <a:ext cx="280877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右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边鱼缸里有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黄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色小鱼，有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条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蓝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色小鱼。我们可以用计数器表示。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6084168" y="2718300"/>
            <a:ext cx="1872208" cy="707886"/>
            <a:chOff x="7590661" y="1649281"/>
            <a:chExt cx="1872208" cy="707886"/>
          </a:xfrm>
        </p:grpSpPr>
        <p:sp>
          <p:nvSpPr>
            <p:cNvPr id="220" name="圆角矩形标注 219"/>
            <p:cNvSpPr/>
            <p:nvPr/>
          </p:nvSpPr>
          <p:spPr>
            <a:xfrm>
              <a:off x="7590661" y="1649281"/>
              <a:ext cx="1872208" cy="706445"/>
            </a:xfrm>
            <a:prstGeom prst="wedgeRoundRectCallout">
              <a:avLst>
                <a:gd name="adj1" fmla="val -83480"/>
                <a:gd name="adj2" fmla="val -832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221" name="TextBox 220"/>
            <p:cNvSpPr txBox="1"/>
            <p:nvPr/>
          </p:nvSpPr>
          <p:spPr>
            <a:xfrm>
              <a:off x="7639655" y="1649281"/>
              <a:ext cx="17512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个位满十向十位进一。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1" name="椭圆 120"/>
          <p:cNvSpPr/>
          <p:nvPr/>
        </p:nvSpPr>
        <p:spPr>
          <a:xfrm>
            <a:off x="4328116" y="2523784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3" name="图片 6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9" grpId="0" animBg="1"/>
      <p:bldP spid="100" grpId="0" animBg="1"/>
      <p:bldP spid="2052" grpId="0"/>
      <p:bldP spid="2052" grpId="1"/>
      <p:bldP spid="170" grpId="0"/>
      <p:bldP spid="170" grpId="1"/>
      <p:bldP spid="171" grpId="0"/>
      <p:bldP spid="172" grpId="0"/>
      <p:bldP spid="93" grpId="0"/>
      <p:bldP spid="1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63888" y="1059582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23+27=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9736" y="492832"/>
            <a:ext cx="5180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怎样用竖式计算？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1880" y="1844651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2 3</a:t>
            </a:r>
            <a:endParaRPr lang="en-US" altLang="zh-CN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+ 2 7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0158" y="3148733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06788" y="314253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535177" y="3044980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004048" y="1059582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92080" y="1060892"/>
            <a:ext cx="126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43608" y="1450901"/>
            <a:ext cx="1871561" cy="537302"/>
            <a:chOff x="539552" y="1707655"/>
            <a:chExt cx="2698595" cy="1074604"/>
          </a:xfrm>
        </p:grpSpPr>
        <p:sp>
          <p:nvSpPr>
            <p:cNvPr id="32" name="圆角矩形标注 31"/>
            <p:cNvSpPr/>
            <p:nvPr/>
          </p:nvSpPr>
          <p:spPr>
            <a:xfrm>
              <a:off x="539552" y="1707655"/>
              <a:ext cx="2664297" cy="1074604"/>
            </a:xfrm>
            <a:prstGeom prst="wedgeRoundRectCallout">
              <a:avLst>
                <a:gd name="adj1" fmla="val 80206"/>
                <a:gd name="adj2" fmla="val 6801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25799" y="1767995"/>
              <a:ext cx="25123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502077" y="1695648"/>
            <a:ext cx="2094260" cy="1323439"/>
            <a:chOff x="864769" y="2949625"/>
            <a:chExt cx="2415171" cy="1622024"/>
          </a:xfrm>
        </p:grpSpPr>
        <p:sp>
          <p:nvSpPr>
            <p:cNvPr id="35" name="圆角矩形标注 34"/>
            <p:cNvSpPr/>
            <p:nvPr/>
          </p:nvSpPr>
          <p:spPr>
            <a:xfrm>
              <a:off x="864770" y="2954149"/>
              <a:ext cx="2415170" cy="1617500"/>
            </a:xfrm>
            <a:prstGeom prst="wedgeRoundRectCallout">
              <a:avLst>
                <a:gd name="adj1" fmla="val -62477"/>
                <a:gd name="adj2" fmla="val 6789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64769" y="2949625"/>
              <a:ext cx="241517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从个位加起，个位上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3+7=10,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向十位进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1,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在个位上写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70492" y="2566472"/>
            <a:ext cx="2072723" cy="1323439"/>
            <a:chOff x="5457239" y="2579941"/>
            <a:chExt cx="1931629" cy="1323439"/>
          </a:xfrm>
        </p:grpSpPr>
        <p:sp>
          <p:nvSpPr>
            <p:cNvPr id="38" name="圆角矩形标注 37"/>
            <p:cNvSpPr/>
            <p:nvPr/>
          </p:nvSpPr>
          <p:spPr>
            <a:xfrm>
              <a:off x="5493352" y="2579941"/>
              <a:ext cx="1828408" cy="1312008"/>
            </a:xfrm>
            <a:prstGeom prst="wedgeRoundRectCallout">
              <a:avLst>
                <a:gd name="adj1" fmla="val 92874"/>
                <a:gd name="adj2" fmla="val 42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57239" y="2579941"/>
              <a:ext cx="193162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十位上的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2+2=4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，再加进上来的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，在十位上写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2469562" y="4011910"/>
            <a:ext cx="5414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：右边鱼缸里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67067" y="69954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0215" y="1418082"/>
            <a:ext cx="1042637" cy="80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31330" y="3435846"/>
            <a:ext cx="1029651" cy="102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31273" y="1418851"/>
            <a:ext cx="1042637" cy="80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01729" y="1418851"/>
            <a:ext cx="1042637" cy="80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28062" y="1418851"/>
            <a:ext cx="1042637" cy="80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7554" y="3435849"/>
            <a:ext cx="1029651" cy="102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54542" y="3435848"/>
            <a:ext cx="1029651" cy="102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2749" y="3435849"/>
            <a:ext cx="1029651" cy="102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221908" y="1823322"/>
            <a:ext cx="707335" cy="316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45+27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03848" y="1823322"/>
            <a:ext cx="707335" cy="316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26+36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269379" y="1823322"/>
            <a:ext cx="707335" cy="316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16+48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303906" y="1823322"/>
            <a:ext cx="707335" cy="316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36+46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354641" y="3792484"/>
            <a:ext cx="574601" cy="316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343893" y="3792484"/>
            <a:ext cx="567290" cy="316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459716" y="3792484"/>
            <a:ext cx="516998" cy="316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435253" y="3792484"/>
            <a:ext cx="575988" cy="316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>
            <a:stCxn id="2050" idx="2"/>
            <a:endCxn id="17" idx="0"/>
          </p:cNvCxnSpPr>
          <p:nvPr/>
        </p:nvCxnSpPr>
        <p:spPr>
          <a:xfrm>
            <a:off x="1601534" y="2227025"/>
            <a:ext cx="1960846" cy="12088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14" idx="2"/>
            <a:endCxn id="18" idx="0"/>
          </p:cNvCxnSpPr>
          <p:nvPr/>
        </p:nvCxnSpPr>
        <p:spPr>
          <a:xfrm>
            <a:off x="3552592" y="2227794"/>
            <a:ext cx="2116776" cy="12080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15" idx="2"/>
            <a:endCxn id="22" idx="0"/>
          </p:cNvCxnSpPr>
          <p:nvPr/>
        </p:nvCxnSpPr>
        <p:spPr>
          <a:xfrm>
            <a:off x="5623048" y="2227794"/>
            <a:ext cx="2034527" cy="12080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2051" idx="0"/>
            <a:endCxn id="16" idx="2"/>
          </p:cNvCxnSpPr>
          <p:nvPr/>
        </p:nvCxnSpPr>
        <p:spPr>
          <a:xfrm flipV="1">
            <a:off x="1546156" y="2227794"/>
            <a:ext cx="6103225" cy="12080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9532" y="62753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8345" y="1652042"/>
            <a:ext cx="8195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66+27=      45+37=      28+36=      35+27=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1170" y="2503934"/>
            <a:ext cx="1377546" cy="1569660"/>
            <a:chOff x="411170" y="2503934"/>
            <a:chExt cx="1377546" cy="1569660"/>
          </a:xfrm>
        </p:grpSpPr>
        <p:sp>
          <p:nvSpPr>
            <p:cNvPr id="15" name="TextBox 14"/>
            <p:cNvSpPr txBox="1"/>
            <p:nvPr/>
          </p:nvSpPr>
          <p:spPr>
            <a:xfrm>
              <a:off x="411170" y="2503934"/>
              <a:ext cx="13775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6 6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+ 2 7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9 3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98345" y="3579862"/>
              <a:ext cx="10933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699792" y="2503934"/>
            <a:ext cx="1377546" cy="1569660"/>
            <a:chOff x="411170" y="2503934"/>
            <a:chExt cx="1377546" cy="1569660"/>
          </a:xfrm>
        </p:grpSpPr>
        <p:sp>
          <p:nvSpPr>
            <p:cNvPr id="22" name="TextBox 21"/>
            <p:cNvSpPr txBox="1"/>
            <p:nvPr/>
          </p:nvSpPr>
          <p:spPr>
            <a:xfrm>
              <a:off x="411170" y="2503934"/>
              <a:ext cx="13775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4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+ 3 7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8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98345" y="3579862"/>
              <a:ext cx="10933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906569" y="2503934"/>
            <a:ext cx="1377546" cy="1569660"/>
            <a:chOff x="411170" y="2503934"/>
            <a:chExt cx="1377546" cy="1569660"/>
          </a:xfrm>
        </p:grpSpPr>
        <p:sp>
          <p:nvSpPr>
            <p:cNvPr id="25" name="TextBox 24"/>
            <p:cNvSpPr txBox="1"/>
            <p:nvPr/>
          </p:nvSpPr>
          <p:spPr>
            <a:xfrm>
              <a:off x="411170" y="2503934"/>
              <a:ext cx="13775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2 8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+ 3 6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6 4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98345" y="3579862"/>
              <a:ext cx="10933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7164288" y="2503934"/>
            <a:ext cx="1377546" cy="1569660"/>
            <a:chOff x="411170" y="2503934"/>
            <a:chExt cx="1377546" cy="1569660"/>
          </a:xfrm>
        </p:grpSpPr>
        <p:sp>
          <p:nvSpPr>
            <p:cNvPr id="28" name="TextBox 27"/>
            <p:cNvSpPr txBox="1"/>
            <p:nvPr/>
          </p:nvSpPr>
          <p:spPr>
            <a:xfrm>
              <a:off x="411170" y="2503934"/>
              <a:ext cx="137754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+ 2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6 2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98345" y="3579862"/>
              <a:ext cx="109333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1759625" y="1654076"/>
            <a:ext cx="62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15408" y="1654076"/>
            <a:ext cx="62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72333" y="1652042"/>
            <a:ext cx="62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72400" y="1654076"/>
            <a:ext cx="623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p="http://schemas.openxmlformats.org/presentationml/2006/main">
  <p:tag name="KSO_WPP_MARK_KEY" val="2d2476bc-e07d-4df2-b053-fb08de7127b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947</Words>
  <Application>WPS 演示</Application>
  <PresentationFormat>全屏显示(16:9)</PresentationFormat>
  <Paragraphs>263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85ED88563AA14FF0A2768A3B22384AE2</vt:lpwstr>
  </property>
  <property fmtid="{D5CDD505-2E9C-101B-9397-08002B2CF9AE}" pid="3" name="KSOProductBuildVer">
    <vt:lpwstr>2052-11.1.0.13703</vt:lpwstr>
  </property>
</Properties>
</file>