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7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40" d="100"/>
          <a:sy n="140" d="100"/>
        </p:scale>
        <p:origin x="-990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7083E-1927-4F0A-96A9-524264219A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C4FF12-DD18-46B1-B9DB-F1C9E49E067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80"/>
            <a:ext cx="35702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以内的加减法（</a:t>
            </a: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二） 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两位数减两位数退位减法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779912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8978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 数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833397" y="2283718"/>
            <a:ext cx="1250983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209986" y="924897"/>
            <a:ext cx="5324214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大海</a:t>
            </a:r>
            <a:r>
              <a:rPr lang="zh-CN" altLang="en-US" sz="48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</a:t>
            </a:r>
            <a:r>
              <a:rPr lang="en-US" altLang="zh-CN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——100</a:t>
            </a:r>
            <a:r>
              <a:rPr lang="zh-CN" altLang="en-US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以内的加减法（二）</a:t>
            </a:r>
            <a:endParaRPr lang="zh-CN" altLang="en-US" sz="20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467064" y="949972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01piccdn.sogoucdn.com/046d62946ddb2eb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19673" y="669768"/>
            <a:ext cx="892918" cy="82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3491880" y="701811"/>
            <a:ext cx="707352" cy="69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0" y="655877"/>
            <a:ext cx="864096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547664" y="1500631"/>
            <a:ext cx="1702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书包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185120" y="1491632"/>
            <a:ext cx="1702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篮球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55672" y="1491632"/>
            <a:ext cx="1702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7624" y="2191564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一个书包比一个篮球贵多少钱？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187624" y="3067097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一个水杯比一个篮球便宜多少钱？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553857" y="741905"/>
            <a:ext cx="4957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一个书包比一个篮球贵多少钱？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2" descr="https://i01piccdn.sogoucdn.com/046d62946ddb2eb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540" y="2267834"/>
            <a:ext cx="1190557" cy="1096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940192" y="2351162"/>
            <a:ext cx="943136" cy="927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525792" y="342655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书包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35696" y="342655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篮球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43808" y="1419625"/>
            <a:ext cx="3024336" cy="584775"/>
            <a:chOff x="4067944" y="1975446"/>
            <a:chExt cx="3024336" cy="584775"/>
          </a:xfrm>
        </p:grpSpPr>
        <p:sp>
          <p:nvSpPr>
            <p:cNvPr id="8" name="矩形 7"/>
            <p:cNvSpPr/>
            <p:nvPr/>
          </p:nvSpPr>
          <p:spPr>
            <a:xfrm>
              <a:off x="4067944" y="2067694"/>
              <a:ext cx="648072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774045" y="1975446"/>
              <a:ext cx="17528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=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189760" y="2067694"/>
              <a:ext cx="648072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6444208" y="2051809"/>
              <a:ext cx="648072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915816" y="143115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95936" y="141962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03848" y="2259049"/>
            <a:ext cx="13225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5 4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- 3 6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1 8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203848" y="3312073"/>
            <a:ext cx="132259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222304" y="1419625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88124" y="1419624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68" name="TextBox 7167"/>
          <p:cNvSpPr txBox="1"/>
          <p:nvPr/>
        </p:nvSpPr>
        <p:spPr>
          <a:xfrm>
            <a:off x="1583960" y="3887442"/>
            <a:ext cx="6372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答：一个书包比一个篮球贵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12" grpId="0"/>
      <p:bldP spid="36" grpId="0"/>
      <p:bldP spid="38" grpId="0"/>
      <p:bldP spid="40" grpId="0"/>
      <p:bldP spid="41" grpId="0"/>
      <p:bldP spid="71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987824" y="1275609"/>
            <a:ext cx="3024336" cy="584775"/>
            <a:chOff x="4067944" y="1975446"/>
            <a:chExt cx="3024336" cy="584775"/>
          </a:xfrm>
        </p:grpSpPr>
        <p:sp>
          <p:nvSpPr>
            <p:cNvPr id="8" name="矩形 7"/>
            <p:cNvSpPr/>
            <p:nvPr/>
          </p:nvSpPr>
          <p:spPr>
            <a:xfrm>
              <a:off x="4067944" y="2067694"/>
              <a:ext cx="648072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774045" y="1975446"/>
              <a:ext cx="17528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=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189760" y="2067694"/>
              <a:ext cx="648072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6444208" y="2051809"/>
              <a:ext cx="648072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059832" y="128714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39952" y="127561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635896" y="1851670"/>
            <a:ext cx="13225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3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- 1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1 8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635896" y="2904694"/>
            <a:ext cx="132259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366320" y="1275609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832140" y="1275608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68" name="TextBox 7167"/>
          <p:cNvSpPr txBox="1"/>
          <p:nvPr/>
        </p:nvSpPr>
        <p:spPr>
          <a:xfrm>
            <a:off x="2699792" y="3683228"/>
            <a:ext cx="5799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答：一个水杯比一个篮球便宜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63692" y="699542"/>
            <a:ext cx="5400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一个水杯比一个篮球便宜多少钱？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Picture 5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428690" y="2253137"/>
            <a:ext cx="943136" cy="927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1680" y="2151028"/>
            <a:ext cx="1152128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324194" y="349856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篮球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17576" y="349856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杯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6" grpId="0"/>
      <p:bldP spid="38" grpId="0"/>
      <p:bldP spid="40" grpId="0"/>
      <p:bldP spid="41" grpId="0"/>
      <p:bldP spid="7168" grpId="0"/>
      <p:bldP spid="43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1923678"/>
            <a:ext cx="6745206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被减数是非整十数的两位数减两位数（退位）的计算方法：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）相同数位对齐；（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）从个位减起；（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）个位不够减时，从十位退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，与个位上的数合起来再减。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40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0792" y="1419622"/>
            <a:ext cx="2576061" cy="890954"/>
            <a:chOff x="860788" y="1419622"/>
            <a:chExt cx="2576061" cy="890954"/>
          </a:xfrm>
        </p:grpSpPr>
        <p:sp>
          <p:nvSpPr>
            <p:cNvPr id="2" name="圆角矩形标注 1"/>
            <p:cNvSpPr/>
            <p:nvPr/>
          </p:nvSpPr>
          <p:spPr>
            <a:xfrm>
              <a:off x="860788" y="1419622"/>
              <a:ext cx="2559084" cy="890954"/>
            </a:xfrm>
            <a:prstGeom prst="wedgeRoundRectCallout">
              <a:avLst>
                <a:gd name="adj1" fmla="val -5327"/>
                <a:gd name="adj2" fmla="val 97356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916569" y="1479579"/>
              <a:ext cx="25202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你还能提出什么问题？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91884" y="565066"/>
            <a:ext cx="5302241" cy="4128524"/>
            <a:chOff x="3491880" y="565066"/>
            <a:chExt cx="5302241" cy="4128524"/>
          </a:xfrm>
        </p:grpSpPr>
        <p:pic>
          <p:nvPicPr>
            <p:cNvPr id="1027" name="Picture 3" descr="C:\Users\Administrator\Desktop\图片1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3491880" y="565066"/>
              <a:ext cx="5302241" cy="4128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椭圆形标注 4"/>
            <p:cNvSpPr/>
            <p:nvPr/>
          </p:nvSpPr>
          <p:spPr>
            <a:xfrm>
              <a:off x="5580112" y="2079744"/>
              <a:ext cx="1944216" cy="780037"/>
            </a:xfrm>
            <a:prstGeom prst="wedgeEllipseCallout">
              <a:avLst>
                <a:gd name="adj1" fmla="val -11035"/>
                <a:gd name="adj2" fmla="val 7959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鱼类标本比虾类标本多多少种？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660007" y="785861"/>
              <a:ext cx="648072" cy="41573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42</a:t>
              </a:r>
              <a:r>
                <a:rPr lang="zh-CN" altLang="en-US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种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554191" y="785861"/>
              <a:ext cx="648072" cy="41573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26</a:t>
              </a:r>
              <a:r>
                <a:rPr lang="zh-CN" altLang="en-US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种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372200" y="730392"/>
              <a:ext cx="648072" cy="41573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80</a:t>
              </a:r>
              <a:r>
                <a:rPr lang="zh-CN" altLang="en-US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种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36296" y="730391"/>
              <a:ext cx="648072" cy="41573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r>
                <a:rPr lang="zh-CN" altLang="en-US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种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699793" y="1527020"/>
            <a:ext cx="58062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鱼类标本比虾类标本多多少种？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77434" y="2555869"/>
            <a:ext cx="58062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虾类标本比贝类标本少多少种？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55576" y="1563639"/>
            <a:ext cx="1915644" cy="912440"/>
            <a:chOff x="467544" y="1886804"/>
            <a:chExt cx="1915644" cy="912440"/>
          </a:xfrm>
        </p:grpSpPr>
        <p:sp>
          <p:nvSpPr>
            <p:cNvPr id="16" name="圆角矩形标注 15"/>
            <p:cNvSpPr/>
            <p:nvPr/>
          </p:nvSpPr>
          <p:spPr>
            <a:xfrm>
              <a:off x="467544" y="1886804"/>
              <a:ext cx="1915644" cy="912440"/>
            </a:xfrm>
            <a:prstGeom prst="wedgeRoundRectCallout">
              <a:avLst>
                <a:gd name="adj1" fmla="val 3034"/>
                <a:gd name="adj2" fmla="val 91075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39552" y="1968246"/>
              <a:ext cx="17716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怎样解答上面的题？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4" y="411512"/>
            <a:ext cx="6955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鱼类标本比虾类标本多多少种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99792" y="987576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42-26=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2" name="TextBox 2051"/>
          <p:cNvSpPr txBox="1"/>
          <p:nvPr/>
        </p:nvSpPr>
        <p:spPr>
          <a:xfrm>
            <a:off x="4284449" y="3362161"/>
            <a:ext cx="584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4160928" y="3362160"/>
            <a:ext cx="1006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42-26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4351009" y="3357863"/>
            <a:ext cx="584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4206343" y="987576"/>
            <a:ext cx="893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504797" y="998254"/>
            <a:ext cx="1236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（种）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647255" y="3939904"/>
            <a:ext cx="5919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：鱼类标本比虾类标本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716451" y="1635648"/>
            <a:ext cx="1931847" cy="706445"/>
            <a:chOff x="7590661" y="1649281"/>
            <a:chExt cx="1445835" cy="706445"/>
          </a:xfrm>
        </p:grpSpPr>
        <p:sp>
          <p:nvSpPr>
            <p:cNvPr id="14" name="圆角矩形标注 13"/>
            <p:cNvSpPr/>
            <p:nvPr/>
          </p:nvSpPr>
          <p:spPr>
            <a:xfrm>
              <a:off x="7590661" y="1649281"/>
              <a:ext cx="1445835" cy="706445"/>
            </a:xfrm>
            <a:prstGeom prst="wedgeRoundRectCallout">
              <a:avLst>
                <a:gd name="adj1" fmla="val 64607"/>
                <a:gd name="adj2" fmla="val 83360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639656" y="1649281"/>
              <a:ext cx="13968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个位不够减向十位退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个位加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911039" y="1754252"/>
            <a:ext cx="1453053" cy="1558520"/>
            <a:chOff x="2255216" y="2006797"/>
            <a:chExt cx="1453053" cy="1558520"/>
          </a:xfrm>
        </p:grpSpPr>
        <p:grpSp>
          <p:nvGrpSpPr>
            <p:cNvPr id="25" name="组合 24"/>
            <p:cNvGrpSpPr/>
            <p:nvPr/>
          </p:nvGrpSpPr>
          <p:grpSpPr>
            <a:xfrm>
              <a:off x="2255216" y="2006797"/>
              <a:ext cx="1453053" cy="1558520"/>
              <a:chOff x="2239161" y="2058983"/>
              <a:chExt cx="1453053" cy="1558520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2239161" y="3195101"/>
                <a:ext cx="1363632" cy="417039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2353119" y="2058983"/>
                <a:ext cx="1339095" cy="1558520"/>
                <a:chOff x="1943292" y="1982918"/>
                <a:chExt cx="1339095" cy="1558520"/>
              </a:xfrm>
            </p:grpSpPr>
            <p:cxnSp>
              <p:nvCxnSpPr>
                <p:cNvPr id="51" name="直接连接符 50"/>
                <p:cNvCxnSpPr/>
                <p:nvPr/>
              </p:nvCxnSpPr>
              <p:spPr>
                <a:xfrm>
                  <a:off x="2149977" y="1982918"/>
                  <a:ext cx="0" cy="115357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2875218" y="1982918"/>
                  <a:ext cx="0" cy="115357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4" name="组合 53"/>
                <p:cNvGrpSpPr/>
                <p:nvPr/>
              </p:nvGrpSpPr>
              <p:grpSpPr>
                <a:xfrm>
                  <a:off x="1943292" y="3070921"/>
                  <a:ext cx="1339095" cy="470517"/>
                  <a:chOff x="5858738" y="3490814"/>
                  <a:chExt cx="1134590" cy="414596"/>
                </a:xfrm>
              </p:grpSpPr>
              <p:sp>
                <p:nvSpPr>
                  <p:cNvPr id="56" name="TextBox 55"/>
                  <p:cNvSpPr txBox="1"/>
                  <p:nvPr/>
                </p:nvSpPr>
                <p:spPr>
                  <a:xfrm>
                    <a:off x="5858738" y="3498614"/>
                    <a:ext cx="576064" cy="4067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4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57" name="TextBox 56"/>
                  <p:cNvSpPr txBox="1"/>
                  <p:nvPr/>
                </p:nvSpPr>
                <p:spPr>
                  <a:xfrm>
                    <a:off x="6417264" y="3490814"/>
                    <a:ext cx="576064" cy="4067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4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cxnSp>
          <p:nvCxnSpPr>
            <p:cNvPr id="60" name="直接连接符 59"/>
            <p:cNvCxnSpPr/>
            <p:nvPr/>
          </p:nvCxnSpPr>
          <p:spPr>
            <a:xfrm>
              <a:off x="2920977" y="3137233"/>
              <a:ext cx="0" cy="40623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椭圆 87"/>
          <p:cNvSpPr/>
          <p:nvPr/>
        </p:nvSpPr>
        <p:spPr>
          <a:xfrm>
            <a:off x="4875770" y="2791829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4875769" y="2697518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4160930" y="2579930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4162700" y="2494301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4160929" y="2781083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4160928" y="2677478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4876263" y="2579928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4876263" y="2481129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4876263" y="2374461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4876263" y="2275662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4876263" y="2066144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4875770" y="2169749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4876263" y="1960596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4876263" y="1861794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4876263" y="1755129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4876263" y="1656330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9" name="图片 5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52" grpId="0"/>
      <p:bldP spid="2052" grpId="1"/>
      <p:bldP spid="170" grpId="0"/>
      <p:bldP spid="170" grpId="1"/>
      <p:bldP spid="171" grpId="0"/>
      <p:bldP spid="172" grpId="0"/>
      <p:bldP spid="93" grpId="0"/>
      <p:bldP spid="96" grpId="0"/>
      <p:bldP spid="88" grpId="0" animBg="1"/>
      <p:bldP spid="89" grpId="0" animBg="1"/>
      <p:bldP spid="79" grpId="0" animBg="1"/>
      <p:bldP spid="79" grpId="1" animBg="1"/>
      <p:bldP spid="97" grpId="0" animBg="1"/>
      <p:bldP spid="97" grpId="1" animBg="1"/>
      <p:bldP spid="97" grpId="2" animBg="1"/>
      <p:bldP spid="118" grpId="0" animBg="1"/>
      <p:bldP spid="119" grpId="0" animBg="1"/>
      <p:bldP spid="119" grpId="1" animBg="1"/>
      <p:bldP spid="106" grpId="0" animBg="1"/>
      <p:bldP spid="107" grpId="0" animBg="1"/>
      <p:bldP spid="104" grpId="0" animBg="1"/>
      <p:bldP spid="105" grpId="0" animBg="1"/>
      <p:bldP spid="99" grpId="0" animBg="1"/>
      <p:bldP spid="99" grpId="1" animBg="1"/>
      <p:bldP spid="101" grpId="0" animBg="1"/>
      <p:bldP spid="101" grpId="1" animBg="1"/>
      <p:bldP spid="137" grpId="0" animBg="1"/>
      <p:bldP spid="137" grpId="1" animBg="1"/>
      <p:bldP spid="138" grpId="0" animBg="1"/>
      <p:bldP spid="138" grpId="1" animBg="1"/>
      <p:bldP spid="135" grpId="0" animBg="1"/>
      <p:bldP spid="135" grpId="1" animBg="1"/>
      <p:bldP spid="136" grpId="0" animBg="1"/>
      <p:bldP spid="13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455876" y="1059584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42-26=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2899" y="575024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怎样用竖式计算？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91880" y="1849931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4 </a:t>
            </a:r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6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 </a:t>
            </a:r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0158" y="3154013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06788" y="314781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535181" y="3050258"/>
            <a:ext cx="16128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542280" y="1608562"/>
            <a:ext cx="1847774" cy="482738"/>
            <a:chOff x="539552" y="1707654"/>
            <a:chExt cx="2664296" cy="1074605"/>
          </a:xfrm>
        </p:grpSpPr>
        <p:sp>
          <p:nvSpPr>
            <p:cNvPr id="8" name="圆角矩形标注 7"/>
            <p:cNvSpPr/>
            <p:nvPr/>
          </p:nvSpPr>
          <p:spPr>
            <a:xfrm>
              <a:off x="539552" y="1707655"/>
              <a:ext cx="2664296" cy="1074604"/>
            </a:xfrm>
            <a:prstGeom prst="wedgeRoundRectCallout">
              <a:avLst>
                <a:gd name="adj1" fmla="val 68068"/>
                <a:gd name="adj2" fmla="val 32694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9552" y="1707654"/>
              <a:ext cx="2664296" cy="890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03514" y="1950589"/>
            <a:ext cx="3384378" cy="1655114"/>
            <a:chOff x="539552" y="2949625"/>
            <a:chExt cx="2333403" cy="1655114"/>
          </a:xfrm>
        </p:grpSpPr>
        <p:sp>
          <p:nvSpPr>
            <p:cNvPr id="10" name="圆角矩形标注 9"/>
            <p:cNvSpPr/>
            <p:nvPr/>
          </p:nvSpPr>
          <p:spPr>
            <a:xfrm>
              <a:off x="539552" y="2954149"/>
              <a:ext cx="2333402" cy="1650590"/>
            </a:xfrm>
            <a:prstGeom prst="wedgeRoundRectCallout">
              <a:avLst>
                <a:gd name="adj1" fmla="val -64406"/>
                <a:gd name="adj2" fmla="val 39720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39553" y="2949625"/>
              <a:ext cx="2333402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从个位减起，个位上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2-6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不够减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十位退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当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10,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与个位上的数合起来再减，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2+10=12,12-6=6,6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写在得数的个位上。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51842" y="2640665"/>
            <a:ext cx="2228657" cy="1026695"/>
            <a:chOff x="5493351" y="2760127"/>
            <a:chExt cx="2918651" cy="1339655"/>
          </a:xfrm>
        </p:grpSpPr>
        <p:sp>
          <p:nvSpPr>
            <p:cNvPr id="13" name="圆角矩形标注 12"/>
            <p:cNvSpPr/>
            <p:nvPr/>
          </p:nvSpPr>
          <p:spPr>
            <a:xfrm>
              <a:off x="5493351" y="2787774"/>
              <a:ext cx="2818464" cy="1312008"/>
            </a:xfrm>
            <a:prstGeom prst="wedgeRoundRectCallout">
              <a:avLst>
                <a:gd name="adj1" fmla="val 69948"/>
                <a:gd name="adj2" fmla="val 32398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507332" y="2760127"/>
              <a:ext cx="2904670" cy="1325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十位上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退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剩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3-2=1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写在得数十位上。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896036" y="1059584"/>
            <a:ext cx="900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184068" y="1060894"/>
            <a:ext cx="1260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（种）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158820" y="1824016"/>
            <a:ext cx="45719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1963882" y="3923203"/>
            <a:ext cx="62085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：鱼类标本比虾类标本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/>
      <p:bldP spid="29" grpId="0"/>
      <p:bldP spid="30" grpId="0"/>
      <p:bldP spid="5" grpId="0" animBg="1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525911"/>
            <a:ext cx="6359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虾类标本比贝类标本少多少种？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35896" y="1133333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80-26=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2" name="TextBox 2051"/>
          <p:cNvSpPr txBox="1"/>
          <p:nvPr/>
        </p:nvSpPr>
        <p:spPr>
          <a:xfrm>
            <a:off x="4400794" y="3449066"/>
            <a:ext cx="7244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4254930" y="3471364"/>
            <a:ext cx="1247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80-26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4319641" y="3438336"/>
            <a:ext cx="7244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5053207" y="1131592"/>
            <a:ext cx="893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351661" y="1142270"/>
            <a:ext cx="1236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（种）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619672" y="3939904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：虾类标本比贝类标本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763692" y="1816699"/>
            <a:ext cx="1931847" cy="706445"/>
            <a:chOff x="7590661" y="1649281"/>
            <a:chExt cx="1445835" cy="706445"/>
          </a:xfrm>
        </p:grpSpPr>
        <p:sp>
          <p:nvSpPr>
            <p:cNvPr id="14" name="圆角矩形标注 13"/>
            <p:cNvSpPr/>
            <p:nvPr/>
          </p:nvSpPr>
          <p:spPr>
            <a:xfrm>
              <a:off x="7590661" y="1649281"/>
              <a:ext cx="1445835" cy="706445"/>
            </a:xfrm>
            <a:prstGeom prst="wedgeRoundRectCallout">
              <a:avLst>
                <a:gd name="adj1" fmla="val 75947"/>
                <a:gd name="adj2" fmla="val 55046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639656" y="1649281"/>
              <a:ext cx="13968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个位不够减向十位退</a:t>
              </a:r>
              <a:r>
                <a:rPr lang="en-US" altLang="zh-CN" sz="1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个位加</a:t>
              </a:r>
              <a:r>
                <a:rPr lang="en-US" altLang="zh-CN" sz="1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059861" y="1878449"/>
            <a:ext cx="1442622" cy="1570617"/>
            <a:chOff x="2032261" y="2956079"/>
            <a:chExt cx="1442622" cy="1570617"/>
          </a:xfrm>
        </p:grpSpPr>
        <p:grpSp>
          <p:nvGrpSpPr>
            <p:cNvPr id="20" name="组合 19"/>
            <p:cNvGrpSpPr/>
            <p:nvPr/>
          </p:nvGrpSpPr>
          <p:grpSpPr>
            <a:xfrm>
              <a:off x="2032261" y="2956079"/>
              <a:ext cx="1442622" cy="1570617"/>
              <a:chOff x="3635896" y="2525348"/>
              <a:chExt cx="1442622" cy="1570617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3635896" y="3678926"/>
                <a:ext cx="1363632" cy="417039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3718724" y="2525348"/>
                <a:ext cx="1359794" cy="1569394"/>
                <a:chOff x="3718724" y="2525348"/>
                <a:chExt cx="1359794" cy="1569394"/>
              </a:xfrm>
            </p:grpSpPr>
            <p:cxnSp>
              <p:nvCxnSpPr>
                <p:cNvPr id="51" name="直接连接符 50"/>
                <p:cNvCxnSpPr/>
                <p:nvPr/>
              </p:nvCxnSpPr>
              <p:spPr>
                <a:xfrm>
                  <a:off x="3979684" y="2525348"/>
                  <a:ext cx="0" cy="115357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4653583" y="2525348"/>
                  <a:ext cx="0" cy="115357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4" name="组合 53"/>
                <p:cNvGrpSpPr/>
                <p:nvPr/>
              </p:nvGrpSpPr>
              <p:grpSpPr>
                <a:xfrm>
                  <a:off x="3718724" y="3633077"/>
                  <a:ext cx="1359794" cy="461665"/>
                  <a:chOff x="6156176" y="3550245"/>
                  <a:chExt cx="1152128" cy="406797"/>
                </a:xfrm>
              </p:grpSpPr>
              <p:sp>
                <p:nvSpPr>
                  <p:cNvPr id="56" name="TextBox 55"/>
                  <p:cNvSpPr txBox="1"/>
                  <p:nvPr/>
                </p:nvSpPr>
                <p:spPr>
                  <a:xfrm>
                    <a:off x="6156176" y="3550245"/>
                    <a:ext cx="576064" cy="4067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40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57" name="TextBox 56"/>
                  <p:cNvSpPr txBox="1"/>
                  <p:nvPr/>
                </p:nvSpPr>
                <p:spPr>
                  <a:xfrm>
                    <a:off x="6732240" y="3550245"/>
                    <a:ext cx="576064" cy="4067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40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cxnSp>
          <p:nvCxnSpPr>
            <p:cNvPr id="60" name="直接连接符 59"/>
            <p:cNvCxnSpPr/>
            <p:nvPr/>
          </p:nvCxnSpPr>
          <p:spPr>
            <a:xfrm>
              <a:off x="2699792" y="4109727"/>
              <a:ext cx="0" cy="40623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椭圆 78"/>
          <p:cNvSpPr/>
          <p:nvPr/>
        </p:nvSpPr>
        <p:spPr>
          <a:xfrm>
            <a:off x="4317875" y="2926373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4319645" y="2840744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5" name="椭圆 154"/>
          <p:cNvSpPr/>
          <p:nvPr/>
        </p:nvSpPr>
        <p:spPr>
          <a:xfrm>
            <a:off x="4312059" y="2559668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6" name="椭圆 155"/>
          <p:cNvSpPr/>
          <p:nvPr/>
        </p:nvSpPr>
        <p:spPr>
          <a:xfrm>
            <a:off x="4313219" y="2461019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4317875" y="2746079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4319645" y="2660453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7" name="椭圆 156"/>
          <p:cNvSpPr/>
          <p:nvPr/>
        </p:nvSpPr>
        <p:spPr>
          <a:xfrm>
            <a:off x="4311449" y="2366354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8" name="椭圆 157"/>
          <p:cNvSpPr/>
          <p:nvPr/>
        </p:nvSpPr>
        <p:spPr>
          <a:xfrm>
            <a:off x="4303694" y="2256536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0" name="组合 239"/>
          <p:cNvGrpSpPr/>
          <p:nvPr/>
        </p:nvGrpSpPr>
        <p:grpSpPr>
          <a:xfrm>
            <a:off x="4985500" y="2209539"/>
            <a:ext cx="162307" cy="407872"/>
            <a:chOff x="6876256" y="3333774"/>
            <a:chExt cx="137520" cy="359397"/>
          </a:xfrm>
          <a:solidFill>
            <a:srgbClr val="FFC000"/>
          </a:solidFill>
        </p:grpSpPr>
        <p:grpSp>
          <p:nvGrpSpPr>
            <p:cNvPr id="241" name="组合 240"/>
            <p:cNvGrpSpPr/>
            <p:nvPr/>
          </p:nvGrpSpPr>
          <p:grpSpPr>
            <a:xfrm>
              <a:off x="6876256" y="3514821"/>
              <a:ext cx="137520" cy="178350"/>
              <a:chOff x="6885113" y="3514821"/>
              <a:chExt cx="137520" cy="178350"/>
            </a:xfrm>
            <a:grpFill/>
          </p:grpSpPr>
          <p:sp>
            <p:nvSpPr>
              <p:cNvPr id="245" name="椭圆 244"/>
              <p:cNvSpPr/>
              <p:nvPr/>
            </p:nvSpPr>
            <p:spPr>
              <a:xfrm>
                <a:off x="6885113" y="3601879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46" name="椭圆 245"/>
              <p:cNvSpPr/>
              <p:nvPr/>
            </p:nvSpPr>
            <p:spPr>
              <a:xfrm>
                <a:off x="6885113" y="3514821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242" name="组合 241"/>
            <p:cNvGrpSpPr/>
            <p:nvPr/>
          </p:nvGrpSpPr>
          <p:grpSpPr>
            <a:xfrm>
              <a:off x="6876256" y="3333774"/>
              <a:ext cx="137520" cy="178350"/>
              <a:chOff x="6885113" y="3514821"/>
              <a:chExt cx="137520" cy="178350"/>
            </a:xfrm>
            <a:grpFill/>
          </p:grpSpPr>
          <p:sp>
            <p:nvSpPr>
              <p:cNvPr id="243" name="椭圆 242"/>
              <p:cNvSpPr/>
              <p:nvPr/>
            </p:nvSpPr>
            <p:spPr>
              <a:xfrm>
                <a:off x="6885113" y="3601879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44" name="椭圆 243"/>
              <p:cNvSpPr/>
              <p:nvPr/>
            </p:nvSpPr>
            <p:spPr>
              <a:xfrm>
                <a:off x="6885113" y="3514821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166" name="组合 165"/>
          <p:cNvGrpSpPr/>
          <p:nvPr/>
        </p:nvGrpSpPr>
        <p:grpSpPr>
          <a:xfrm>
            <a:off x="4985500" y="2028172"/>
            <a:ext cx="162307" cy="202406"/>
            <a:chOff x="6885113" y="3514821"/>
            <a:chExt cx="137520" cy="178350"/>
          </a:xfrm>
          <a:solidFill>
            <a:srgbClr val="FFC000"/>
          </a:solidFill>
        </p:grpSpPr>
        <p:sp>
          <p:nvSpPr>
            <p:cNvPr id="185" name="椭圆 184"/>
            <p:cNvSpPr/>
            <p:nvPr/>
          </p:nvSpPr>
          <p:spPr>
            <a:xfrm>
              <a:off x="6885113" y="3601879"/>
              <a:ext cx="137520" cy="91292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6885113" y="3514821"/>
              <a:ext cx="137520" cy="91292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4985500" y="2626806"/>
            <a:ext cx="162307" cy="407872"/>
            <a:chOff x="6876256" y="3333774"/>
            <a:chExt cx="137520" cy="359397"/>
          </a:xfrm>
          <a:solidFill>
            <a:srgbClr val="FFC000"/>
          </a:solidFill>
        </p:grpSpPr>
        <p:grpSp>
          <p:nvGrpSpPr>
            <p:cNvPr id="188" name="组合 187"/>
            <p:cNvGrpSpPr/>
            <p:nvPr/>
          </p:nvGrpSpPr>
          <p:grpSpPr>
            <a:xfrm>
              <a:off x="6876256" y="3514821"/>
              <a:ext cx="137520" cy="178350"/>
              <a:chOff x="6885113" y="3514821"/>
              <a:chExt cx="137520" cy="178350"/>
            </a:xfrm>
            <a:grpFill/>
          </p:grpSpPr>
          <p:sp>
            <p:nvSpPr>
              <p:cNvPr id="192" name="椭圆 191"/>
              <p:cNvSpPr/>
              <p:nvPr/>
            </p:nvSpPr>
            <p:spPr>
              <a:xfrm>
                <a:off x="6885113" y="3601879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>
                <a:off x="6885113" y="3514821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89" name="组合 188"/>
            <p:cNvGrpSpPr/>
            <p:nvPr/>
          </p:nvGrpSpPr>
          <p:grpSpPr>
            <a:xfrm>
              <a:off x="6876256" y="3333774"/>
              <a:ext cx="137520" cy="178350"/>
              <a:chOff x="6885113" y="3514821"/>
              <a:chExt cx="137520" cy="178350"/>
            </a:xfrm>
            <a:grpFill/>
          </p:grpSpPr>
          <p:sp>
            <p:nvSpPr>
              <p:cNvPr id="190" name="椭圆 189"/>
              <p:cNvSpPr/>
              <p:nvPr/>
            </p:nvSpPr>
            <p:spPr>
              <a:xfrm>
                <a:off x="6885113" y="3601879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91" name="椭圆 190"/>
              <p:cNvSpPr/>
              <p:nvPr/>
            </p:nvSpPr>
            <p:spPr>
              <a:xfrm>
                <a:off x="6885113" y="3514821"/>
                <a:ext cx="137520" cy="91292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52" grpId="0"/>
      <p:bldP spid="2052" grpId="1"/>
      <p:bldP spid="170" grpId="0"/>
      <p:bldP spid="170" grpId="1"/>
      <p:bldP spid="171" grpId="0"/>
      <p:bldP spid="172" grpId="0"/>
      <p:bldP spid="93" grpId="0"/>
      <p:bldP spid="96" grpId="0"/>
      <p:bldP spid="79" grpId="0" animBg="1"/>
      <p:bldP spid="97" grpId="0" animBg="1"/>
      <p:bldP spid="155" grpId="0" animBg="1"/>
      <p:bldP spid="156" grpId="0" animBg="1"/>
      <p:bldP spid="156" grpId="1" animBg="1"/>
      <p:bldP spid="118" grpId="0" animBg="1"/>
      <p:bldP spid="119" grpId="0" animBg="1"/>
      <p:bldP spid="157" grpId="0" animBg="1"/>
      <p:bldP spid="157" grpId="1" animBg="1"/>
      <p:bldP spid="158" grpId="0" animBg="1"/>
      <p:bldP spid="15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319764" y="120360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80-26=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51588" y="411512"/>
            <a:ext cx="4152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怎样用竖式计算？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5768" y="1993947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8 0</a:t>
            </a:r>
            <a:endParaRPr lang="en-US" altLang="zh-CN" sz="36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 </a:t>
            </a:r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0158" y="3442045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06788" y="3435848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99069" y="3194274"/>
            <a:ext cx="16128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267536" y="1803981"/>
            <a:ext cx="1847774" cy="400110"/>
            <a:chOff x="539552" y="1707654"/>
            <a:chExt cx="2664296" cy="1074605"/>
          </a:xfrm>
        </p:grpSpPr>
        <p:sp>
          <p:nvSpPr>
            <p:cNvPr id="8" name="圆角矩形标注 7"/>
            <p:cNvSpPr/>
            <p:nvPr/>
          </p:nvSpPr>
          <p:spPr>
            <a:xfrm>
              <a:off x="539552" y="1707655"/>
              <a:ext cx="2664296" cy="1074604"/>
            </a:xfrm>
            <a:prstGeom prst="wedgeRoundRectCallout">
              <a:avLst>
                <a:gd name="adj1" fmla="val 68068"/>
                <a:gd name="adj2" fmla="val 32694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9552" y="1707654"/>
              <a:ext cx="2664296" cy="1074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87258" y="1923679"/>
            <a:ext cx="3384378" cy="1631216"/>
            <a:chOff x="539552" y="2949625"/>
            <a:chExt cx="2333403" cy="1938992"/>
          </a:xfrm>
        </p:grpSpPr>
        <p:sp>
          <p:nvSpPr>
            <p:cNvPr id="10" name="圆角矩形标注 9"/>
            <p:cNvSpPr/>
            <p:nvPr/>
          </p:nvSpPr>
          <p:spPr>
            <a:xfrm>
              <a:off x="539552" y="2954149"/>
              <a:ext cx="2333402" cy="1934468"/>
            </a:xfrm>
            <a:prstGeom prst="wedgeRoundRectCallout">
              <a:avLst>
                <a:gd name="adj1" fmla="val -71797"/>
                <a:gd name="adj2" fmla="val 54195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39553" y="2949625"/>
              <a:ext cx="233340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从个位减起，个位上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-6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不够减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十位退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当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10,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与个位上的数合起来再减，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0+10=10,10-6=4,4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写在得数的个位上。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5536" y="2769192"/>
            <a:ext cx="2960232" cy="785704"/>
            <a:chOff x="5751730" y="2760127"/>
            <a:chExt cx="2962595" cy="1339655"/>
          </a:xfrm>
        </p:grpSpPr>
        <p:sp>
          <p:nvSpPr>
            <p:cNvPr id="13" name="圆角矩形标注 12"/>
            <p:cNvSpPr/>
            <p:nvPr/>
          </p:nvSpPr>
          <p:spPr>
            <a:xfrm>
              <a:off x="5751730" y="2787774"/>
              <a:ext cx="2818464" cy="1312008"/>
            </a:xfrm>
            <a:prstGeom prst="wedgeRoundRectCallout">
              <a:avLst>
                <a:gd name="adj1" fmla="val 69426"/>
                <a:gd name="adj2" fmla="val 46697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809655" y="2760127"/>
              <a:ext cx="2904670" cy="12069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十位上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退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剩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7-2=5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写在得数十位上。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759924" y="1203600"/>
            <a:ext cx="900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047956" y="1204908"/>
            <a:ext cx="1260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（种）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022708" y="1968034"/>
            <a:ext cx="45719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96688" y="4083920"/>
            <a:ext cx="6731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：鱼类标本比虾类标本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/>
      <p:bldP spid="29" grpId="0"/>
      <p:bldP spid="30" grpId="0"/>
      <p:bldP spid="5" grpId="0" animBg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9450" y="978865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8349" y="1652042"/>
            <a:ext cx="8195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50-36=      63-27=      41-15=      77-39=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11170" y="2503934"/>
            <a:ext cx="1377546" cy="1569660"/>
            <a:chOff x="411170" y="2503934"/>
            <a:chExt cx="1377546" cy="1569660"/>
          </a:xfrm>
        </p:grpSpPr>
        <p:sp>
          <p:nvSpPr>
            <p:cNvPr id="15" name="TextBox 14"/>
            <p:cNvSpPr txBox="1"/>
            <p:nvPr/>
          </p:nvSpPr>
          <p:spPr>
            <a:xfrm>
              <a:off x="411170" y="2503934"/>
              <a:ext cx="137754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5 0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- 3 6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1 4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98345" y="3579862"/>
              <a:ext cx="109333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2699792" y="2503934"/>
            <a:ext cx="1377546" cy="1569660"/>
            <a:chOff x="411170" y="2503934"/>
            <a:chExt cx="1377546" cy="1569660"/>
          </a:xfrm>
        </p:grpSpPr>
        <p:sp>
          <p:nvSpPr>
            <p:cNvPr id="22" name="TextBox 21"/>
            <p:cNvSpPr txBox="1"/>
            <p:nvPr/>
          </p:nvSpPr>
          <p:spPr>
            <a:xfrm>
              <a:off x="411170" y="2503934"/>
              <a:ext cx="137754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6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7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3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598345" y="3579862"/>
              <a:ext cx="109333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906569" y="2503934"/>
            <a:ext cx="1377546" cy="1569660"/>
            <a:chOff x="411170" y="2503934"/>
            <a:chExt cx="1377546" cy="1569660"/>
          </a:xfrm>
        </p:grpSpPr>
        <p:sp>
          <p:nvSpPr>
            <p:cNvPr id="25" name="TextBox 24"/>
            <p:cNvSpPr txBox="1"/>
            <p:nvPr/>
          </p:nvSpPr>
          <p:spPr>
            <a:xfrm>
              <a:off x="411170" y="2503934"/>
              <a:ext cx="137754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4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5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2 6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98345" y="3579862"/>
              <a:ext cx="109333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7164288" y="2503934"/>
            <a:ext cx="1377546" cy="1569660"/>
            <a:chOff x="411170" y="2503934"/>
            <a:chExt cx="1377546" cy="1569660"/>
          </a:xfrm>
        </p:grpSpPr>
        <p:sp>
          <p:nvSpPr>
            <p:cNvPr id="28" name="TextBox 27"/>
            <p:cNvSpPr txBox="1"/>
            <p:nvPr/>
          </p:nvSpPr>
          <p:spPr>
            <a:xfrm>
              <a:off x="411170" y="2503934"/>
              <a:ext cx="137754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7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8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598345" y="3579862"/>
              <a:ext cx="109333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1759625" y="1654076"/>
            <a:ext cx="623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15412" y="1654076"/>
            <a:ext cx="623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72337" y="1652042"/>
            <a:ext cx="623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172404" y="1654076"/>
            <a:ext cx="623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43468" y="2431927"/>
            <a:ext cx="45719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4" name="椭圆 33"/>
          <p:cNvSpPr/>
          <p:nvPr/>
        </p:nvSpPr>
        <p:spPr>
          <a:xfrm>
            <a:off x="3342850" y="2413831"/>
            <a:ext cx="45719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5" name="椭圆 34"/>
          <p:cNvSpPr/>
          <p:nvPr/>
        </p:nvSpPr>
        <p:spPr>
          <a:xfrm>
            <a:off x="5497962" y="2449837"/>
            <a:ext cx="45719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6" name="椭圆 35"/>
          <p:cNvSpPr/>
          <p:nvPr/>
        </p:nvSpPr>
        <p:spPr>
          <a:xfrm>
            <a:off x="7751623" y="2431741"/>
            <a:ext cx="45719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3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" grpId="0"/>
      <p:bldP spid="31" grpId="0"/>
      <p:bldP spid="32" grpId="0"/>
      <p:bldP spid="33" grpId="0"/>
      <p:bldP spid="2" grpId="0" animBg="1"/>
      <p:bldP spid="34" grpId="0" animBg="1"/>
      <p:bldP spid="35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536364"/>
            <a:ext cx="7760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比一比，在○里填上“＞”“＜”“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35220" y="1491632"/>
            <a:ext cx="657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54-37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     63-25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37899" y="2429475"/>
            <a:ext cx="657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41-13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     77-39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35219" y="3384631"/>
            <a:ext cx="657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82-44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     35-17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50467" y="1544474"/>
            <a:ext cx="453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686599" y="2480578"/>
            <a:ext cx="453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50467" y="3446184"/>
            <a:ext cx="453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627788" y="3446184"/>
            <a:ext cx="453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627788" y="1544474"/>
            <a:ext cx="453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00196" y="2499742"/>
            <a:ext cx="453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2" grpId="0"/>
      <p:bldP spid="34" grpId="0"/>
      <p:bldP spid="8" grpId="0"/>
      <p:bldP spid="35" grpId="0"/>
      <p:bldP spid="37" grpId="0"/>
      <p:bldP spid="38" grpId="0"/>
      <p:bldP spid="40" grpId="0"/>
      <p:bldP spid="41" grpId="0"/>
    </p:bldLst>
  </p:timing>
</p:sld>
</file>

<file path=ppt/tags/tag1.xml><?xml version="1.0" encoding="utf-8"?>
<p:tagLst xmlns:p="http://schemas.openxmlformats.org/presentationml/2006/main">
  <p:tag name="KSO_WPP_MARK_KEY" val="1a1acd1e-e156-47ca-8008-e818edf42233"/>
  <p:tag name="COMMONDATA" val="eyJoZGlkIjoiNTEwZDYwYjA4ODUyYzA2MmI0M2EzZjhhMWY0NWI4Y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1107</Words>
  <Application>WPS 演示</Application>
  <PresentationFormat>全屏显示(16:9)</PresentationFormat>
  <Paragraphs>272</Paragraphs>
  <Slides>14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29</cp:revision>
  <dcterms:created xsi:type="dcterms:W3CDTF">2018-09-11T05:46:00Z</dcterms:created>
  <dcterms:modified xsi:type="dcterms:W3CDTF">2023-01-29T10:10:41Z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872C7F51EC974463BE3E6569CF009F9E</vt:lpwstr>
  </property>
  <property fmtid="{D5CDD505-2E9C-101B-9397-08002B2CF9AE}" pid="3" name="KSOProductBuildVer">
    <vt:lpwstr>2052-11.1.0.13703</vt:lpwstr>
  </property>
</Properties>
</file>