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90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3A985-E8C3-4C16-8C24-1C2BCEB318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FDAF80-C77F-4835-8356-45A7400BCC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 flipH="1">
            <a:off x="0" y="123478"/>
            <a:ext cx="437899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文本框 16"/>
          <p:cNvSpPr txBox="1"/>
          <p:nvPr userDrawn="1"/>
        </p:nvSpPr>
        <p:spPr>
          <a:xfrm>
            <a:off x="193237" y="92978"/>
            <a:ext cx="4185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以内的加减法（</a:t>
            </a:r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二） 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两位数连加、连减、加减混合运算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5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png"/><Relationship Id="rId7" Type="http://schemas.openxmlformats.org/officeDocument/2006/relationships/slide" Target="slide1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71601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6179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833397" y="2283718"/>
            <a:ext cx="1250983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09986" y="924897"/>
            <a:ext cx="5324214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大海</a:t>
            </a:r>
            <a:r>
              <a:rPr lang="zh-CN" altLang="en-US" sz="48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——100</a:t>
            </a:r>
            <a:r>
              <a:rPr lang="zh-CN" altLang="en-US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以内的加减法（二）</a:t>
            </a:r>
            <a:endParaRPr lang="zh-CN" altLang="en-US" sz="2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467064" y="949972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55526"/>
            <a:ext cx="1944216" cy="58229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图列式。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1512423"/>
            <a:ext cx="1197345" cy="896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42790" y="1444741"/>
            <a:ext cx="998622" cy="99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2924467" y="1444741"/>
            <a:ext cx="1277448" cy="983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7534" y="2634417"/>
            <a:ext cx="4071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布偶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 机器人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 积木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4976" y="3278551"/>
            <a:ext cx="3695016" cy="369332"/>
            <a:chOff x="804976" y="3719940"/>
            <a:chExt cx="3695016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1353826" y="3719940"/>
              <a:ext cx="31461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     +      =      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（元）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04976" y="3719940"/>
              <a:ext cx="52666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2" name="矩形 21"/>
            <p:cNvSpPr/>
            <p:nvPr/>
          </p:nvSpPr>
          <p:spPr>
            <a:xfrm>
              <a:off x="1612967" y="3719940"/>
              <a:ext cx="52666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3" name="矩形 22"/>
            <p:cNvSpPr/>
            <p:nvPr/>
          </p:nvSpPr>
          <p:spPr>
            <a:xfrm>
              <a:off x="2414867" y="3719940"/>
              <a:ext cx="52666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4" name="矩形 23"/>
            <p:cNvSpPr/>
            <p:nvPr/>
          </p:nvSpPr>
          <p:spPr>
            <a:xfrm>
              <a:off x="3228548" y="3719940"/>
              <a:ext cx="52666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49500" y="3282538"/>
            <a:ext cx="2077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26     17     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12899" y="1537675"/>
            <a:ext cx="843277" cy="894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6372200" y="1715898"/>
            <a:ext cx="880228" cy="748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503247" y="1630106"/>
            <a:ext cx="950173" cy="70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5004048" y="2623561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书包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  衣服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  鞋子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99105" y="3278551"/>
            <a:ext cx="3695016" cy="369332"/>
            <a:chOff x="804976" y="3719940"/>
            <a:chExt cx="3695016" cy="369332"/>
          </a:xfrm>
        </p:grpSpPr>
        <p:sp>
          <p:nvSpPr>
            <p:cNvPr id="32" name="TextBox 31"/>
            <p:cNvSpPr txBox="1"/>
            <p:nvPr/>
          </p:nvSpPr>
          <p:spPr>
            <a:xfrm>
              <a:off x="1353826" y="3719940"/>
              <a:ext cx="31461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     +      =      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（元）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04976" y="3719940"/>
              <a:ext cx="52666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4" name="矩形 33"/>
            <p:cNvSpPr/>
            <p:nvPr/>
          </p:nvSpPr>
          <p:spPr>
            <a:xfrm>
              <a:off x="1612967" y="3719940"/>
              <a:ext cx="52666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5" name="矩形 34"/>
            <p:cNvSpPr/>
            <p:nvPr/>
          </p:nvSpPr>
          <p:spPr>
            <a:xfrm>
              <a:off x="2414867" y="3719940"/>
              <a:ext cx="52666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6" name="矩形 35"/>
            <p:cNvSpPr/>
            <p:nvPr/>
          </p:nvSpPr>
          <p:spPr>
            <a:xfrm>
              <a:off x="3228548" y="3719940"/>
              <a:ext cx="52666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143629" y="3282538"/>
            <a:ext cx="2236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     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  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56454" y="3278551"/>
            <a:ext cx="47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    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596336" y="3278551"/>
            <a:ext cx="470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   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6" grpId="0"/>
      <p:bldP spid="30" grpId="0"/>
      <p:bldP spid="37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课件8.13青岛63制二年级数学下册\资料\青岛1下教材图片\青岛1下教材图片\83.pn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971600" y="1094933"/>
            <a:ext cx="6036974" cy="3446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226881" y="1292916"/>
            <a:ext cx="648072" cy="48674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一班</a:t>
            </a:r>
            <a:endParaRPr lang="en-US" altLang="zh-CN" sz="1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26881" y="3075806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一班</a:t>
            </a:r>
            <a:endParaRPr lang="en-US" altLang="zh-CN" sz="1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1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318513" y="1238870"/>
            <a:ext cx="1253487" cy="689610"/>
            <a:chOff x="870241" y="3167851"/>
            <a:chExt cx="1253487" cy="689610"/>
          </a:xfrm>
        </p:grpSpPr>
        <p:sp>
          <p:nvSpPr>
            <p:cNvPr id="8" name="椭圆 7"/>
            <p:cNvSpPr/>
            <p:nvPr/>
          </p:nvSpPr>
          <p:spPr>
            <a:xfrm>
              <a:off x="870635" y="3167851"/>
              <a:ext cx="1181085" cy="68961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70241" y="3317943"/>
              <a:ext cx="12534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限坐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50561" y="2715766"/>
            <a:ext cx="1253487" cy="689610"/>
            <a:chOff x="870241" y="3167851"/>
            <a:chExt cx="1253487" cy="689610"/>
          </a:xfrm>
        </p:grpSpPr>
        <p:sp>
          <p:nvSpPr>
            <p:cNvPr id="17" name="椭圆 16"/>
            <p:cNvSpPr/>
            <p:nvPr/>
          </p:nvSpPr>
          <p:spPr>
            <a:xfrm>
              <a:off x="870635" y="3167851"/>
              <a:ext cx="1181085" cy="68961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70241" y="3317943"/>
              <a:ext cx="12534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限坐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42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08104" y="2705719"/>
            <a:ext cx="1325495" cy="689610"/>
            <a:chOff x="798233" y="3167851"/>
            <a:chExt cx="1325495" cy="689610"/>
          </a:xfrm>
        </p:grpSpPr>
        <p:sp>
          <p:nvSpPr>
            <p:cNvPr id="20" name="椭圆 19"/>
            <p:cNvSpPr/>
            <p:nvPr/>
          </p:nvSpPr>
          <p:spPr>
            <a:xfrm>
              <a:off x="798233" y="3167851"/>
              <a:ext cx="1325495" cy="68961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70241" y="3317943"/>
              <a:ext cx="12534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限坐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27584" y="411510"/>
            <a:ext cx="183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怎样租车？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08485" y="1453542"/>
            <a:ext cx="871514" cy="524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5604" y="627534"/>
            <a:ext cx="5184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先算出一班和二班一共多少人？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77891" y="1203598"/>
            <a:ext cx="3106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38+39=77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13326" y="1841702"/>
            <a:ext cx="4127846" cy="920564"/>
            <a:chOff x="755576" y="1966610"/>
            <a:chExt cx="1906248" cy="920564"/>
          </a:xfrm>
        </p:grpSpPr>
        <p:sp>
          <p:nvSpPr>
            <p:cNvPr id="16" name="圆角矩形标注 15"/>
            <p:cNvSpPr/>
            <p:nvPr/>
          </p:nvSpPr>
          <p:spPr>
            <a:xfrm>
              <a:off x="755576" y="1995686"/>
              <a:ext cx="1872208" cy="891488"/>
            </a:xfrm>
            <a:prstGeom prst="wedgeRoundRectCallout">
              <a:avLst>
                <a:gd name="adj1" fmla="val 61116"/>
                <a:gd name="adj2" fmla="val -4392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5576" y="1966610"/>
              <a:ext cx="19062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想一想那几辆车的人数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加起来超过且最接近学生的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人数？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5604" y="2072359"/>
            <a:ext cx="3044266" cy="1200680"/>
            <a:chOff x="755576" y="1995686"/>
            <a:chExt cx="1839005" cy="1200680"/>
          </a:xfrm>
        </p:grpSpPr>
        <p:sp>
          <p:nvSpPr>
            <p:cNvPr id="20" name="圆角矩形标注 19"/>
            <p:cNvSpPr/>
            <p:nvPr/>
          </p:nvSpPr>
          <p:spPr>
            <a:xfrm>
              <a:off x="755576" y="1995686"/>
              <a:ext cx="1839004" cy="1200680"/>
            </a:xfrm>
            <a:prstGeom prst="wedgeRoundRectCallout">
              <a:avLst>
                <a:gd name="adj1" fmla="val -22313"/>
                <a:gd name="adj2" fmla="val 8122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55576" y="1996037"/>
              <a:ext cx="183900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号客车是限乘人数最多的车，用总人数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号客车的限乘人数。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486126" y="3589306"/>
            <a:ext cx="2452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77-60=17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938748" y="3012637"/>
            <a:ext cx="4069737" cy="1200680"/>
            <a:chOff x="719712" y="1995686"/>
            <a:chExt cx="1937672" cy="1200680"/>
          </a:xfrm>
        </p:grpSpPr>
        <p:sp>
          <p:nvSpPr>
            <p:cNvPr id="27" name="圆角矩形标注 26"/>
            <p:cNvSpPr/>
            <p:nvPr/>
          </p:nvSpPr>
          <p:spPr>
            <a:xfrm>
              <a:off x="735718" y="1995686"/>
              <a:ext cx="1858862" cy="1200680"/>
            </a:xfrm>
            <a:prstGeom prst="wedgeRoundRectCallout">
              <a:avLst>
                <a:gd name="adj1" fmla="val 57794"/>
                <a:gd name="adj2" fmla="val 4109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19712" y="1996037"/>
              <a:ext cx="19376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还剩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号汽车的限乘人数最接近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，且不超过。所以可以租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号和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号这两辆车。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217951"/>
            <a:ext cx="6409322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连减竖式的计算方法：按照从左到右的顺序进行计算；列竖式计算时，可以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写成一个竖式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，相同数位一定要对齐。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014" y="2067694"/>
            <a:ext cx="6409322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计算连加算式时，要按照从左到右的顺序。用竖式计算时，列一个竖式比较简单。计算加减混合算式时，要按照从左到右的顺序进行计算。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44438" y="1845940"/>
            <a:ext cx="2304256" cy="830997"/>
            <a:chOff x="539552" y="1419622"/>
            <a:chExt cx="2304256" cy="830997"/>
          </a:xfrm>
        </p:grpSpPr>
        <p:sp>
          <p:nvSpPr>
            <p:cNvPr id="2" name="圆角矩形标注 1"/>
            <p:cNvSpPr/>
            <p:nvPr/>
          </p:nvSpPr>
          <p:spPr>
            <a:xfrm>
              <a:off x="539552" y="1419622"/>
              <a:ext cx="2304256" cy="830997"/>
            </a:xfrm>
            <a:prstGeom prst="wedgeRoundRectCallout">
              <a:avLst>
                <a:gd name="adj1" fmla="val 3875"/>
                <a:gd name="adj2" fmla="val 8945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87952" y="1419622"/>
              <a:ext cx="22558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你能提出什么问题？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66754" y="1059582"/>
            <a:ext cx="4761629" cy="3064674"/>
            <a:chOff x="3116644" y="521888"/>
            <a:chExt cx="6011236" cy="4044019"/>
          </a:xfrm>
        </p:grpSpPr>
        <p:pic>
          <p:nvPicPr>
            <p:cNvPr id="1026" name="Picture 2" descr="C:\Users\Administrator\Desktop\课件8.13青岛63制二年级数学下册\资料\青岛1下教材图片\青岛1下教材图片\80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3116644" y="521888"/>
              <a:ext cx="5705902" cy="4044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6972083" y="2656086"/>
              <a:ext cx="2155797" cy="1001424"/>
              <a:chOff x="6972083" y="2656086"/>
              <a:chExt cx="2155797" cy="1001424"/>
            </a:xfrm>
          </p:grpSpPr>
          <p:sp>
            <p:nvSpPr>
              <p:cNvPr id="5" name="云形标注 4"/>
              <p:cNvSpPr/>
              <p:nvPr/>
            </p:nvSpPr>
            <p:spPr>
              <a:xfrm>
                <a:off x="6972083" y="2656086"/>
                <a:ext cx="2155797" cy="1001424"/>
              </a:xfrm>
              <a:prstGeom prst="cloudCallout">
                <a:avLst>
                  <a:gd name="adj1" fmla="val -58215"/>
                  <a:gd name="adj2" fmla="val 3392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我要</a:t>
                </a:r>
                <a:r>
                  <a:rPr lang="zh-CN" altLang="en-US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买   和  </a:t>
                </a:r>
                <a:endPara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491587" y="3243142"/>
                <a:ext cx="238125" cy="1714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8218829" y="3212185"/>
                <a:ext cx="400050" cy="2333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87244" y="1299413"/>
            <a:ext cx="5616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元钱去买一个海螺和一个珊瑚，还剩多少元钱？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15236" y="2523549"/>
            <a:ext cx="58612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要买海豚玩具、贝壳工艺品和海螺，一共需要多少元？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55576" y="1563639"/>
            <a:ext cx="1915644" cy="912440"/>
            <a:chOff x="467544" y="1886803"/>
            <a:chExt cx="1915644" cy="1116995"/>
          </a:xfrm>
        </p:grpSpPr>
        <p:sp>
          <p:nvSpPr>
            <p:cNvPr id="16" name="圆角矩形标注 15"/>
            <p:cNvSpPr/>
            <p:nvPr/>
          </p:nvSpPr>
          <p:spPr>
            <a:xfrm>
              <a:off x="467544" y="1886803"/>
              <a:ext cx="1915644" cy="1116995"/>
            </a:xfrm>
            <a:prstGeom prst="wedgeRoundRectCallout">
              <a:avLst>
                <a:gd name="adj1" fmla="val 3034"/>
                <a:gd name="adj2" fmla="val 9107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39552" y="1968246"/>
              <a:ext cx="177162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怎样解答上面的题？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555526"/>
            <a:ext cx="8053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元钱去买一个海螺和一个珊瑚，还剩多少元钱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489482" y="1245180"/>
            <a:ext cx="1576748" cy="1013783"/>
            <a:chOff x="1257085" y="967627"/>
            <a:chExt cx="2254465" cy="1450605"/>
          </a:xfrm>
        </p:grpSpPr>
        <p:pic>
          <p:nvPicPr>
            <p:cNvPr id="15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273930" y="1203598"/>
            <a:ext cx="2504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50-13-17=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267744" y="2148225"/>
            <a:ext cx="1440160" cy="1569660"/>
            <a:chOff x="3275857" y="2250252"/>
            <a:chExt cx="1440160" cy="1569660"/>
          </a:xfrm>
        </p:grpSpPr>
        <p:sp>
          <p:nvSpPr>
            <p:cNvPr id="22" name="TextBox 21"/>
            <p:cNvSpPr txBox="1"/>
            <p:nvPr/>
          </p:nvSpPr>
          <p:spPr>
            <a:xfrm>
              <a:off x="3275857" y="2250252"/>
              <a:ext cx="1440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5 0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- 1 3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3 7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347864" y="3291830"/>
              <a:ext cx="122413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3815915" y="2148225"/>
            <a:ext cx="1440160" cy="1569660"/>
            <a:chOff x="3275857" y="2250252"/>
            <a:chExt cx="1440160" cy="1569660"/>
          </a:xfrm>
        </p:grpSpPr>
        <p:sp>
          <p:nvSpPr>
            <p:cNvPr id="29" name="TextBox 28"/>
            <p:cNvSpPr txBox="1"/>
            <p:nvPr/>
          </p:nvSpPr>
          <p:spPr>
            <a:xfrm>
              <a:off x="3275857" y="2250252"/>
              <a:ext cx="144016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- 1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2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347864" y="3291830"/>
              <a:ext cx="122413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175838" y="1489332"/>
            <a:ext cx="1440160" cy="2554545"/>
            <a:chOff x="3275857" y="2250252"/>
            <a:chExt cx="1440160" cy="2554545"/>
          </a:xfrm>
        </p:grpSpPr>
        <p:sp>
          <p:nvSpPr>
            <p:cNvPr id="35" name="TextBox 34"/>
            <p:cNvSpPr txBox="1"/>
            <p:nvPr/>
          </p:nvSpPr>
          <p:spPr>
            <a:xfrm>
              <a:off x="3275857" y="2250252"/>
              <a:ext cx="144016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5 0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- 1 3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3 7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- 1 7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2 0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3347864" y="3291830"/>
              <a:ext cx="122413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383869" y="4262781"/>
              <a:ext cx="122413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5256075" y="2548334"/>
            <a:ext cx="757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57226" y="1203598"/>
            <a:ext cx="757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99992" y="1203598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339751" y="3861901"/>
            <a:ext cx="3747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732240" y="1511926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3" name="椭圆 32"/>
          <p:cNvSpPr/>
          <p:nvPr/>
        </p:nvSpPr>
        <p:spPr>
          <a:xfrm>
            <a:off x="2843808" y="2148225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39" grpId="0"/>
      <p:bldP spid="40" grpId="0"/>
      <p:bldP spid="41" grpId="0"/>
      <p:bldP spid="8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 bwMode="auto">
          <a:xfrm>
            <a:off x="225277" y="405838"/>
            <a:ext cx="1576748" cy="1013783"/>
            <a:chOff x="1257085" y="967627"/>
            <a:chExt cx="2254465" cy="1450605"/>
          </a:xfrm>
        </p:grpSpPr>
        <p:pic>
          <p:nvPicPr>
            <p:cNvPr id="12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57085" y="967627"/>
              <a:ext cx="2254465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3"/>
            <p:cNvSpPr txBox="1">
              <a:spLocks noChangeArrowheads="1"/>
            </p:cNvSpPr>
            <p:nvPr/>
          </p:nvSpPr>
          <p:spPr bwMode="auto">
            <a:xfrm>
              <a:off x="1614646" y="1451440"/>
              <a:ext cx="1442084" cy="572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629832" y="771550"/>
            <a:ext cx="7163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先求一共用了多少元钱，再求剩下多少元钱。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60069" y="2160178"/>
            <a:ext cx="1845059" cy="1754326"/>
            <a:chOff x="1857673" y="2787774"/>
            <a:chExt cx="1396205" cy="1754326"/>
          </a:xfrm>
        </p:grpSpPr>
        <p:sp>
          <p:nvSpPr>
            <p:cNvPr id="20" name="TextBox 19"/>
            <p:cNvSpPr txBox="1"/>
            <p:nvPr/>
          </p:nvSpPr>
          <p:spPr>
            <a:xfrm>
              <a:off x="1857673" y="2787774"/>
              <a:ext cx="139620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1 3 </a:t>
              </a:r>
              <a:endPara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+ 1 7</a:t>
              </a:r>
              <a:endPara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3 0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979712" y="3991434"/>
              <a:ext cx="115212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401373" y="1537786"/>
            <a:ext cx="2504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13+17=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602583" y="2160178"/>
            <a:ext cx="1845059" cy="1754326"/>
            <a:chOff x="1857673" y="2787774"/>
            <a:chExt cx="1396205" cy="1754326"/>
          </a:xfrm>
        </p:grpSpPr>
        <p:sp>
          <p:nvSpPr>
            <p:cNvPr id="27" name="TextBox 26"/>
            <p:cNvSpPr txBox="1"/>
            <p:nvPr/>
          </p:nvSpPr>
          <p:spPr>
            <a:xfrm>
              <a:off x="1857673" y="2787774"/>
              <a:ext cx="139620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5 </a:t>
              </a:r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en-US" altLang="zh-CN" sz="3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</a:t>
              </a:r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3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2 0</a:t>
              </a:r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979712" y="3919426"/>
              <a:ext cx="115212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4443887" y="1537786"/>
            <a:ext cx="2504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50-30=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43808" y="1528504"/>
            <a:ext cx="835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68144" y="1491630"/>
            <a:ext cx="835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1373" y="3914504"/>
            <a:ext cx="5248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9" grpId="0"/>
      <p:bldP spid="24" grpId="0"/>
      <p:bldP spid="30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3528" y="608370"/>
            <a:ext cx="8611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要买海豚玩具、贝壳工艺品和海螺，一共需要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006033" y="2134831"/>
            <a:ext cx="2532630" cy="1386158"/>
            <a:chOff x="3158161" y="2714603"/>
            <a:chExt cx="2532630" cy="1386158"/>
          </a:xfrm>
        </p:grpSpPr>
        <p:sp>
          <p:nvSpPr>
            <p:cNvPr id="13" name="TextBox 12"/>
            <p:cNvSpPr txBox="1"/>
            <p:nvPr/>
          </p:nvSpPr>
          <p:spPr>
            <a:xfrm>
              <a:off x="3158161" y="2714603"/>
              <a:ext cx="12241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2 3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+ 2 5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4 8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66655" y="2715766"/>
              <a:ext cx="12241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4 8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+ 1 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1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724128" y="1415914"/>
            <a:ext cx="12241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2 3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+ 2 5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4 8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+ 1 3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6 1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1720" y="1275606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23+25+13=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572000" y="2289254"/>
            <a:ext cx="936104" cy="905419"/>
            <a:chOff x="5796136" y="2962475"/>
            <a:chExt cx="936104" cy="905419"/>
          </a:xfrm>
        </p:grpSpPr>
        <p:sp>
          <p:nvSpPr>
            <p:cNvPr id="16" name="椭圆 15"/>
            <p:cNvSpPr/>
            <p:nvPr/>
          </p:nvSpPr>
          <p:spPr>
            <a:xfrm>
              <a:off x="5796136" y="2962475"/>
              <a:ext cx="936104" cy="905419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68144" y="2965309"/>
              <a:ext cx="7200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或</a:t>
              </a:r>
              <a:endParaRPr lang="zh-CN" altLang="en-US" sz="4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123728" y="3072098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422539" y="3072098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96136" y="2352018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68144" y="3216114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995936" y="1275606"/>
            <a:ext cx="684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55254" y="3723878"/>
            <a:ext cx="4316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答：一共需要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209293" y="1286284"/>
            <a:ext cx="11854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0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04picsos.sogoucdn.com/fcf9a39e2efebfb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2427734"/>
            <a:ext cx="32575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584151" y="443449"/>
            <a:ext cx="7660257" cy="1075707"/>
          </a:xfrm>
          <a:prstGeom prst="wedgeRoundRectCallout">
            <a:avLst>
              <a:gd name="adj1" fmla="val 19744"/>
              <a:gd name="adj2" fmla="val 45859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原本车上有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人，下去了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人，又上来了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人，现在车上还剩多少人？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0556" y="1347615"/>
            <a:ext cx="2142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33-14+13=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99201" y="1851670"/>
            <a:ext cx="1486265" cy="2246769"/>
            <a:chOff x="4499201" y="2379743"/>
            <a:chExt cx="1486265" cy="2246769"/>
          </a:xfrm>
        </p:grpSpPr>
        <p:sp>
          <p:nvSpPr>
            <p:cNvPr id="28" name="TextBox 27"/>
            <p:cNvSpPr txBox="1"/>
            <p:nvPr/>
          </p:nvSpPr>
          <p:spPr>
            <a:xfrm>
              <a:off x="4499201" y="2379743"/>
              <a:ext cx="1486265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3 3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- 1 4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1 9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+ 1 3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3 2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4572000" y="3291830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4581310" y="4155926"/>
              <a:ext cx="10801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/>
        </p:nvSpPr>
        <p:spPr>
          <a:xfrm>
            <a:off x="3202449" y="3992746"/>
            <a:ext cx="4465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答：现在车上还剩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87008" y="1347614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004048" y="1949967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5608178" y="1356766"/>
            <a:ext cx="1052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37" grpId="0"/>
      <p:bldP spid="20" grpId="0"/>
      <p:bldP spid="39" grpId="0" animBg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395536" y="906119"/>
            <a:ext cx="2597281" cy="585511"/>
          </a:xfrm>
          <a:prstGeom prst="wedgeRoundRectCallout">
            <a:avLst>
              <a:gd name="adj1" fmla="val -49775"/>
              <a:gd name="adj2" fmla="val -8005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1347612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24+33+15=     57-21-16=     28+35-22=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1866" y="1851670"/>
            <a:ext cx="1475757" cy="2554545"/>
            <a:chOff x="663874" y="2067694"/>
            <a:chExt cx="1475757" cy="2554545"/>
          </a:xfrm>
        </p:grpSpPr>
        <p:sp>
          <p:nvSpPr>
            <p:cNvPr id="15" name="TextBox 14"/>
            <p:cNvSpPr txBox="1"/>
            <p:nvPr/>
          </p:nvSpPr>
          <p:spPr>
            <a:xfrm>
              <a:off x="663874" y="2067694"/>
              <a:ext cx="1475757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2 4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+ 3 3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5 7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+ 1 5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7 2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83568" y="3075806"/>
              <a:ext cx="11909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83568" y="4083918"/>
              <a:ext cx="11909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3491880" y="1851670"/>
            <a:ext cx="1475757" cy="2554545"/>
            <a:chOff x="663874" y="2067694"/>
            <a:chExt cx="1475757" cy="2554545"/>
          </a:xfrm>
        </p:grpSpPr>
        <p:sp>
          <p:nvSpPr>
            <p:cNvPr id="22" name="TextBox 21"/>
            <p:cNvSpPr txBox="1"/>
            <p:nvPr/>
          </p:nvSpPr>
          <p:spPr>
            <a:xfrm>
              <a:off x="663874" y="2067694"/>
              <a:ext cx="1475757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5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3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1 6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2 0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83568" y="3075806"/>
              <a:ext cx="11909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683568" y="4083918"/>
              <a:ext cx="11909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6372200" y="1873725"/>
            <a:ext cx="1475757" cy="2554545"/>
            <a:chOff x="663874" y="2067694"/>
            <a:chExt cx="1475757" cy="2554545"/>
          </a:xfrm>
        </p:grpSpPr>
        <p:sp>
          <p:nvSpPr>
            <p:cNvPr id="27" name="TextBox 26"/>
            <p:cNvSpPr txBox="1"/>
            <p:nvPr/>
          </p:nvSpPr>
          <p:spPr>
            <a:xfrm>
              <a:off x="663874" y="2067694"/>
              <a:ext cx="1475757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2 8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+ 3 5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3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2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4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83568" y="3075806"/>
              <a:ext cx="11909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83568" y="4083918"/>
              <a:ext cx="11909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2343807" y="1341240"/>
            <a:ext cx="73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02274" y="1347612"/>
            <a:ext cx="73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82594" y="1341239"/>
            <a:ext cx="73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084180" y="1909527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30" grpId="0"/>
      <p:bldP spid="31" grpId="0"/>
      <p:bldP spid="32" grpId="0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标注 13"/>
          <p:cNvSpPr/>
          <p:nvPr/>
        </p:nvSpPr>
        <p:spPr>
          <a:xfrm>
            <a:off x="755577" y="483518"/>
            <a:ext cx="2088231" cy="585511"/>
          </a:xfrm>
          <a:prstGeom prst="wedgeRoundRectCallout">
            <a:avLst>
              <a:gd name="adj1" fmla="val -49347"/>
              <a:gd name="adj2" fmla="val 3782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接力赛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27584" y="1275606"/>
            <a:ext cx="7544650" cy="12241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6" name="圆角矩形 15"/>
          <p:cNvSpPr/>
          <p:nvPr/>
        </p:nvSpPr>
        <p:spPr>
          <a:xfrm>
            <a:off x="840938" y="2787774"/>
            <a:ext cx="7544650" cy="12241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9" name="组合 8"/>
          <p:cNvGrpSpPr/>
          <p:nvPr/>
        </p:nvGrpSpPr>
        <p:grpSpPr>
          <a:xfrm>
            <a:off x="1096755" y="1491630"/>
            <a:ext cx="6931629" cy="677689"/>
            <a:chOff x="1168763" y="1851670"/>
            <a:chExt cx="6931629" cy="677689"/>
          </a:xfrm>
        </p:grpSpPr>
        <p:sp>
          <p:nvSpPr>
            <p:cNvPr id="3" name="TextBox 2"/>
            <p:cNvSpPr txBox="1"/>
            <p:nvPr/>
          </p:nvSpPr>
          <p:spPr>
            <a:xfrm>
              <a:off x="1168763" y="2067694"/>
              <a:ext cx="970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30+12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13996" y="1851670"/>
              <a:ext cx="60863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+26       -44       +16       -26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013996" y="2139702"/>
              <a:ext cx="1405876" cy="389657"/>
              <a:chOff x="2013996" y="2139702"/>
              <a:chExt cx="1405876" cy="389657"/>
            </a:xfrm>
          </p:grpSpPr>
          <p:cxnSp>
            <p:nvCxnSpPr>
              <p:cNvPr id="5" name="直接箭头连接符 4"/>
              <p:cNvCxnSpPr/>
              <p:nvPr/>
            </p:nvCxnSpPr>
            <p:spPr>
              <a:xfrm>
                <a:off x="2013996" y="2313335"/>
                <a:ext cx="685796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矩形 5"/>
              <p:cNvSpPr/>
              <p:nvPr/>
            </p:nvSpPr>
            <p:spPr>
              <a:xfrm>
                <a:off x="2771800" y="2139702"/>
                <a:ext cx="648072" cy="3896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509023" y="2139702"/>
              <a:ext cx="1405876" cy="389657"/>
              <a:chOff x="2013996" y="2139702"/>
              <a:chExt cx="1405876" cy="389657"/>
            </a:xfrm>
          </p:grpSpPr>
          <p:cxnSp>
            <p:nvCxnSpPr>
              <p:cNvPr id="24" name="直接箭头连接符 23"/>
              <p:cNvCxnSpPr/>
              <p:nvPr/>
            </p:nvCxnSpPr>
            <p:spPr>
              <a:xfrm>
                <a:off x="2013996" y="2313335"/>
                <a:ext cx="685796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矩形 24"/>
              <p:cNvSpPr/>
              <p:nvPr/>
            </p:nvSpPr>
            <p:spPr>
              <a:xfrm>
                <a:off x="2771800" y="2139702"/>
                <a:ext cx="648072" cy="3896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057194" y="2139702"/>
              <a:ext cx="1405876" cy="389657"/>
              <a:chOff x="2013996" y="2139702"/>
              <a:chExt cx="1405876" cy="389657"/>
            </a:xfrm>
          </p:grpSpPr>
          <p:cxnSp>
            <p:nvCxnSpPr>
              <p:cNvPr id="27" name="直接箭头连接符 26"/>
              <p:cNvCxnSpPr/>
              <p:nvPr/>
            </p:nvCxnSpPr>
            <p:spPr>
              <a:xfrm>
                <a:off x="2013996" y="2313335"/>
                <a:ext cx="685796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矩形 27"/>
              <p:cNvSpPr/>
              <p:nvPr/>
            </p:nvSpPr>
            <p:spPr>
              <a:xfrm>
                <a:off x="2771800" y="2139702"/>
                <a:ext cx="648072" cy="3896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645666" y="2139702"/>
              <a:ext cx="1405876" cy="389657"/>
              <a:chOff x="2013996" y="2139702"/>
              <a:chExt cx="1405876" cy="389657"/>
            </a:xfrm>
          </p:grpSpPr>
          <p:cxnSp>
            <p:nvCxnSpPr>
              <p:cNvPr id="30" name="直接箭头连接符 29"/>
              <p:cNvCxnSpPr/>
              <p:nvPr/>
            </p:nvCxnSpPr>
            <p:spPr>
              <a:xfrm>
                <a:off x="2013996" y="2313335"/>
                <a:ext cx="685796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矩形 30"/>
              <p:cNvSpPr/>
              <p:nvPr/>
            </p:nvSpPr>
            <p:spPr>
              <a:xfrm>
                <a:off x="2771800" y="2139702"/>
                <a:ext cx="648072" cy="3896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053040" y="3060997"/>
            <a:ext cx="6931629" cy="677689"/>
            <a:chOff x="1168763" y="1851670"/>
            <a:chExt cx="6931629" cy="677689"/>
          </a:xfrm>
        </p:grpSpPr>
        <p:sp>
          <p:nvSpPr>
            <p:cNvPr id="34" name="TextBox 33"/>
            <p:cNvSpPr txBox="1"/>
            <p:nvPr/>
          </p:nvSpPr>
          <p:spPr>
            <a:xfrm>
              <a:off x="1168763" y="2067694"/>
              <a:ext cx="970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45+37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013996" y="1851670"/>
              <a:ext cx="60863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-38       +11       -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       +2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013996" y="2139702"/>
              <a:ext cx="1405876" cy="389657"/>
              <a:chOff x="2013996" y="2139702"/>
              <a:chExt cx="1405876" cy="389657"/>
            </a:xfrm>
          </p:grpSpPr>
          <p:cxnSp>
            <p:nvCxnSpPr>
              <p:cNvPr id="46" name="直接箭头连接符 45"/>
              <p:cNvCxnSpPr/>
              <p:nvPr/>
            </p:nvCxnSpPr>
            <p:spPr>
              <a:xfrm>
                <a:off x="2013996" y="2313335"/>
                <a:ext cx="685796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>
                <a:off x="2771800" y="2139702"/>
                <a:ext cx="648072" cy="3896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509023" y="2139702"/>
              <a:ext cx="1405876" cy="389657"/>
              <a:chOff x="2013996" y="2139702"/>
              <a:chExt cx="1405876" cy="389657"/>
            </a:xfrm>
          </p:grpSpPr>
          <p:cxnSp>
            <p:nvCxnSpPr>
              <p:cNvPr id="44" name="直接箭头连接符 43"/>
              <p:cNvCxnSpPr/>
              <p:nvPr/>
            </p:nvCxnSpPr>
            <p:spPr>
              <a:xfrm>
                <a:off x="2013996" y="2313335"/>
                <a:ext cx="685796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矩形 44"/>
              <p:cNvSpPr/>
              <p:nvPr/>
            </p:nvSpPr>
            <p:spPr>
              <a:xfrm>
                <a:off x="2771800" y="2139702"/>
                <a:ext cx="648072" cy="3896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057194" y="2139702"/>
              <a:ext cx="1405876" cy="389657"/>
              <a:chOff x="2013996" y="2139702"/>
              <a:chExt cx="1405876" cy="389657"/>
            </a:xfrm>
          </p:grpSpPr>
          <p:cxnSp>
            <p:nvCxnSpPr>
              <p:cNvPr id="42" name="直接箭头连接符 41"/>
              <p:cNvCxnSpPr/>
              <p:nvPr/>
            </p:nvCxnSpPr>
            <p:spPr>
              <a:xfrm>
                <a:off x="2013996" y="2313335"/>
                <a:ext cx="685796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矩形 42"/>
              <p:cNvSpPr/>
              <p:nvPr/>
            </p:nvSpPr>
            <p:spPr>
              <a:xfrm>
                <a:off x="2771800" y="2139702"/>
                <a:ext cx="648072" cy="3896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6645666" y="2139702"/>
              <a:ext cx="1405876" cy="389657"/>
              <a:chOff x="2013996" y="2139702"/>
              <a:chExt cx="1405876" cy="389657"/>
            </a:xfrm>
          </p:grpSpPr>
          <p:cxnSp>
            <p:nvCxnSpPr>
              <p:cNvPr id="40" name="直接箭头连接符 39"/>
              <p:cNvCxnSpPr/>
              <p:nvPr/>
            </p:nvCxnSpPr>
            <p:spPr>
              <a:xfrm>
                <a:off x="2013996" y="2313335"/>
                <a:ext cx="685796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矩形 40"/>
              <p:cNvSpPr/>
              <p:nvPr/>
            </p:nvSpPr>
            <p:spPr>
              <a:xfrm>
                <a:off x="2771800" y="2139702"/>
                <a:ext cx="648072" cy="3896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sp>
        <p:nvSpPr>
          <p:cNvPr id="15" name="TextBox 14"/>
          <p:cNvSpPr txBox="1"/>
          <p:nvPr/>
        </p:nvSpPr>
        <p:spPr>
          <a:xfrm>
            <a:off x="2771800" y="1750045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66827" y="1743657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814998" y="1743657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03470" y="1743657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39040" y="331302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231885" y="329183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868144" y="3313024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359755" y="3291830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 animBg="1"/>
      <p:bldP spid="16" grpId="0" animBg="1"/>
      <p:bldP spid="15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tags/tag1.xml><?xml version="1.0" encoding="utf-8"?>
<p:tagLst xmlns:p="http://schemas.openxmlformats.org/presentationml/2006/main">
  <p:tag name="KSO_WPP_MARK_KEY" val="890f357d-4ab3-4e59-a30c-6dd29103ab0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1247</Words>
  <Application>WPS 演示</Application>
  <PresentationFormat>全屏显示(16:9)</PresentationFormat>
  <Paragraphs>269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2023-01-29T10:11:32Z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9D75E39E79E34EC08AA26AC18D6205A8</vt:lpwstr>
  </property>
  <property fmtid="{D5CDD505-2E9C-101B-9397-08002B2CF9AE}" pid="3" name="KSOProductBuildVer">
    <vt:lpwstr>2052-11.1.0.13703</vt:lpwstr>
  </property>
</Properties>
</file>