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71" r:id="rId17"/>
    <p:sldId id="292" r:id="rId18"/>
    <p:sldId id="272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40" d="100"/>
          <a:sy n="140" d="100"/>
        </p:scale>
        <p:origin x="-990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223C68-540D-4B07-9076-903397371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A2B3A-2FB5-4321-A18E-2633E67CE05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厘米、米的认识 认识厘米和线段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6.png"/><Relationship Id="rId7" Type="http://schemas.openxmlformats.org/officeDocument/2006/relationships/slide" Target="slide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42290" y="2355726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22813" y="1059582"/>
            <a:ext cx="2959785" cy="74635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阿福的新衣</a:t>
            </a:r>
            <a:endParaRPr lang="zh-CN" altLang="en-US" sz="4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06474" y="1086512"/>
            <a:ext cx="654821" cy="656893"/>
            <a:chOff x="1306635" y="1431524"/>
            <a:chExt cx="654821" cy="65689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94562" y="1431524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5879" y="1112426"/>
            <a:ext cx="8418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下面测量方法正确的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“√”，错误的画“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019861" y="2445269"/>
            <a:ext cx="5136315" cy="70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 rotWithShape="1">
          <a:blip r:embed="rId2" cstate="email"/>
          <a:srcRect l="-1"/>
          <a:stretch>
            <a:fillRect/>
          </a:stretch>
        </p:blipFill>
        <p:spPr bwMode="auto">
          <a:xfrm rot="20839996">
            <a:off x="933555" y="3527270"/>
            <a:ext cx="3538905" cy="70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1019861" y="2013221"/>
            <a:ext cx="1944216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99593" y="3579862"/>
            <a:ext cx="1944216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516216" y="2445269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28058" y="3355127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984994" y="2427852"/>
            <a:ext cx="646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40853" y="3355127"/>
            <a:ext cx="646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7" grpId="0" animBg="1"/>
      <p:bldP spid="14" grpId="0"/>
      <p:bldP spid="38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27584" y="681186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量出下面物体的长度。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https://i04piccdn.sogoucdn.com/78c791767e875779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871539" y="1420248"/>
            <a:ext cx="1800200" cy="89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843488" y="2303815"/>
            <a:ext cx="2347952" cy="70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3515316" y="2292718"/>
            <a:ext cx="2367618" cy="70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31140" y="3291831"/>
            <a:ext cx="1984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橡皮长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660232" y="3291830"/>
            <a:ext cx="1939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转笔刀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4091651" y="1986358"/>
            <a:ext cx="1179362" cy="325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6416549" y="2375822"/>
            <a:ext cx="2178643" cy="444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612902" y="3293920"/>
            <a:ext cx="19794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回形针长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66818" y="1059582"/>
            <a:ext cx="1338833" cy="123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11560" y="2644110"/>
            <a:ext cx="21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75856" y="2644110"/>
            <a:ext cx="21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28184" y="2572102"/>
            <a:ext cx="21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43488" y="2311619"/>
            <a:ext cx="0" cy="51601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3504694" y="2292718"/>
            <a:ext cx="0" cy="51601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6416549" y="2375822"/>
            <a:ext cx="0" cy="51601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372804" y="3579142"/>
            <a:ext cx="462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067944" y="3579863"/>
            <a:ext cx="462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03450" y="3579863"/>
            <a:ext cx="462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2" grpId="0"/>
      <p:bldP spid="35" grpId="0"/>
      <p:bldP spid="12" grpId="0"/>
      <p:bldP spid="39" grpId="0"/>
      <p:bldP spid="40" grpId="0"/>
      <p:bldP spid="27" grpId="0"/>
      <p:bldP spid="49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3568" y="500559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测出下面线段的长度。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69307" y="1491630"/>
            <a:ext cx="2918044" cy="144016"/>
            <a:chOff x="1221908" y="1779662"/>
            <a:chExt cx="4286196" cy="14401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221908" y="1923678"/>
              <a:ext cx="428619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221908" y="1779662"/>
              <a:ext cx="0" cy="1440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494065" y="1779662"/>
              <a:ext cx="0" cy="1440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770177" y="3219822"/>
            <a:ext cx="4608512" cy="160083"/>
            <a:chOff x="1187624" y="3219822"/>
            <a:chExt cx="4608512" cy="160083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208177" y="3363838"/>
              <a:ext cx="458795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187624" y="3219822"/>
              <a:ext cx="0" cy="1440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796136" y="3235889"/>
              <a:ext cx="0" cy="1440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Picture 5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755576" y="1779662"/>
            <a:ext cx="5136315" cy="70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755576" y="3579862"/>
            <a:ext cx="5136315" cy="70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012160" y="148727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长（   ）厘米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047656" y="2927434"/>
            <a:ext cx="2916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长（   ）厘米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48264" y="1448004"/>
            <a:ext cx="344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948264" y="2859782"/>
            <a:ext cx="344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3" grpId="0"/>
      <p:bldP spid="31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9552" y="536362"/>
            <a:ext cx="5599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估一估，下面物品的大约长度。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73851" y="1237011"/>
          <a:ext cx="7920879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0293"/>
                <a:gridCol w="2640293"/>
                <a:gridCol w="2640293"/>
              </a:tblGrid>
              <a:tr h="482464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估计的数据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测量的数据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824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食指的长度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）厘米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）厘米</a:t>
                      </a:r>
                      <a:endParaRPr lang="zh-CN" altLang="en-US" sz="28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824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铅笔的长度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）厘米</a:t>
                      </a:r>
                      <a:endParaRPr lang="zh-CN" altLang="en-US" sz="28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）厘米</a:t>
                      </a:r>
                      <a:endParaRPr lang="zh-CN" altLang="en-US" sz="28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824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作业本的长度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）厘米</a:t>
                      </a:r>
                      <a:endParaRPr lang="zh-CN" altLang="en-US" sz="28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）厘米</a:t>
                      </a:r>
                      <a:endParaRPr lang="zh-CN" altLang="en-US" sz="28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824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课本的长度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）厘米</a:t>
                      </a:r>
                      <a:endParaRPr lang="zh-CN" altLang="en-US" sz="28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 ）厘米</a:t>
                      </a:r>
                      <a:endParaRPr lang="zh-CN" altLang="en-US" sz="28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669949" y="3291830"/>
            <a:ext cx="71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67944" y="1779662"/>
            <a:ext cx="71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04248" y="1760498"/>
            <a:ext cx="41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95936" y="3291830"/>
            <a:ext cx="71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05653" y="2787774"/>
            <a:ext cx="71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69949" y="2787774"/>
            <a:ext cx="71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05653" y="2283718"/>
            <a:ext cx="71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669949" y="2283718"/>
            <a:ext cx="710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8" grpId="0"/>
      <p:bldP spid="39" grpId="0"/>
      <p:bldP spid="40" grpId="0"/>
      <p:bldP spid="41" grpId="0"/>
      <p:bldP spid="42" grpId="0"/>
      <p:bldP spid="47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9733" y="1635646"/>
            <a:ext cx="8050699" cy="2812231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1923678"/>
            <a:ext cx="7560841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厘米是较小的长度单位，用字母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来表示。在尺子上，每相邻两个数之间一段的长度为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6565" y="2787774"/>
            <a:ext cx="7587359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“厘米”作单位测量线段的长度时，一般把尺子的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刻度线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对准线段的一个端点，另一个端点对着刻度几，线段的长度就是几厘米。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9733" y="1635646"/>
            <a:ext cx="8050699" cy="2812231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7049" y="2067694"/>
            <a:ext cx="7587359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没有把尺子的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刻度线对准线段的一个端点，那么线段的两个端点所对应的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刻度差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是几，这条线段的长度就是几厘米。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课件8.13青岛63制二年级数学下册\资料\青岛1下教材图片\青岛1下教材图片\93.pn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3015070" y="507587"/>
            <a:ext cx="4581266" cy="418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74363" y="1401851"/>
            <a:ext cx="2453198" cy="1221758"/>
            <a:chOff x="1230313" y="2426043"/>
            <a:chExt cx="2453198" cy="1221758"/>
          </a:xfrm>
        </p:grpSpPr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云形标注 22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95936" y="1452225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这是怎么回事？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14332" y="2244866"/>
            <a:ext cx="3870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怎样测量一拃的长度？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65585" y="1426121"/>
            <a:ext cx="2453198" cy="1221758"/>
            <a:chOff x="1230313" y="2426043"/>
            <a:chExt cx="2453198" cy="1221758"/>
          </a:xfrm>
        </p:grpSpPr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9233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这是提出的问题，我们要怎么解决这些问题呢？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云形标注 18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544070" y="3273827"/>
            <a:ext cx="7132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直尺的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大拇指尖对准。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61453" y="3920738"/>
            <a:ext cx="5456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中指指尖对准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58755" y="555526"/>
            <a:ext cx="378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怎样测量一拃的长度？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91853" y="2648347"/>
            <a:ext cx="5648325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19622"/>
            <a:ext cx="5038725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590761" y="550240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这是怎么回事？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704282" y="1868461"/>
            <a:ext cx="30528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用不同的标准量同一长度，量得的结果就不同，所以测量物体的长度时，要有统一的长度单位。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16540" y="3287601"/>
            <a:ext cx="3810253" cy="282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24929" y="2757941"/>
            <a:ext cx="2259040" cy="579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44051" y="2188798"/>
            <a:ext cx="3810253" cy="282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24929" y="1372875"/>
            <a:ext cx="3399028" cy="8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2758" y="3135235"/>
            <a:ext cx="1374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徒弟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一拃的长度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0072" y="1556850"/>
            <a:ext cx="1374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师傅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一拃的长度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83969" y="2471515"/>
            <a:ext cx="0" cy="816086"/>
          </a:xfrm>
          <a:prstGeom prst="line">
            <a:avLst/>
          </a:prstGeom>
          <a:ln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364088" y="2488426"/>
            <a:ext cx="0" cy="816086"/>
          </a:xfrm>
          <a:prstGeom prst="line">
            <a:avLst/>
          </a:prstGeom>
          <a:ln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右大括号 8"/>
          <p:cNvSpPr/>
          <p:nvPr/>
        </p:nvSpPr>
        <p:spPr>
          <a:xfrm rot="5400000">
            <a:off x="4680012" y="3123377"/>
            <a:ext cx="288032" cy="1080119"/>
          </a:xfrm>
          <a:prstGeom prst="rightBrace">
            <a:avLst>
              <a:gd name="adj1" fmla="val 29265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995936" y="3795886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师傅一拃比徒弟长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所以师徒两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人测量的长度不一样。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3" grpId="0"/>
      <p:bldP spid="24" grpId="0"/>
      <p:bldP spid="9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66048" y="1563638"/>
            <a:ext cx="6841445" cy="788690"/>
            <a:chOff x="1402961" y="1926507"/>
            <a:chExt cx="7352308" cy="883139"/>
          </a:xfrm>
        </p:grpSpPr>
        <p:pic>
          <p:nvPicPr>
            <p:cNvPr id="5" name="Picture 2" descr="尺子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1402962" y="1926507"/>
              <a:ext cx="7352307" cy="883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直接连接符 6"/>
            <p:cNvCxnSpPr/>
            <p:nvPr/>
          </p:nvCxnSpPr>
          <p:spPr>
            <a:xfrm>
              <a:off x="1402961" y="2809646"/>
              <a:ext cx="73523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395536" y="627534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测量较短物体的长度一般用厘米作单位用字母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左大括号 15"/>
          <p:cNvSpPr/>
          <p:nvPr/>
        </p:nvSpPr>
        <p:spPr>
          <a:xfrm rot="16200000">
            <a:off x="1153436" y="2277171"/>
            <a:ext cx="288032" cy="50405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TextBox 16"/>
          <p:cNvSpPr txBox="1"/>
          <p:nvPr/>
        </p:nvSpPr>
        <p:spPr>
          <a:xfrm>
            <a:off x="827584" y="269268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 rot="16200000">
            <a:off x="3673714" y="2277170"/>
            <a:ext cx="288032" cy="50405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6" name="TextBox 25"/>
          <p:cNvSpPr txBox="1"/>
          <p:nvPr/>
        </p:nvSpPr>
        <p:spPr>
          <a:xfrm>
            <a:off x="3347862" y="2692683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5576" y="3498187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在尺子上，从刻度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到刻度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之间的长度就是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厘米；从刻度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到刻度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之间的长度也是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83057" y="555526"/>
            <a:ext cx="2897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什么东西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厘米长？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683568" y="1440601"/>
            <a:ext cx="2088232" cy="249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331640" y="1275606"/>
            <a:ext cx="1872208" cy="428650"/>
            <a:chOff x="1402961" y="1926507"/>
            <a:chExt cx="1812117" cy="883139"/>
          </a:xfrm>
        </p:grpSpPr>
        <p:pic>
          <p:nvPicPr>
            <p:cNvPr id="27" name="Picture 2" descr="尺子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1402962" y="1926507"/>
              <a:ext cx="1812116" cy="883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8" name="直接连接符 27"/>
            <p:cNvCxnSpPr/>
            <p:nvPr/>
          </p:nvCxnSpPr>
          <p:spPr>
            <a:xfrm>
              <a:off x="1402961" y="2809646"/>
              <a:ext cx="181211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899592" y="3690184"/>
            <a:ext cx="2664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大拇指的宽度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4256763" y="1528937"/>
            <a:ext cx="424573" cy="66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30"/>
          <p:cNvGrpSpPr/>
          <p:nvPr/>
        </p:nvGrpSpPr>
        <p:grpSpPr>
          <a:xfrm rot="5400000">
            <a:off x="4177223" y="1961381"/>
            <a:ext cx="1872208" cy="788690"/>
            <a:chOff x="1402961" y="1926507"/>
            <a:chExt cx="1812117" cy="883139"/>
          </a:xfrm>
        </p:grpSpPr>
        <p:pic>
          <p:nvPicPr>
            <p:cNvPr id="32" name="Picture 2" descr="尺子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1402962" y="1926507"/>
              <a:ext cx="1812116" cy="883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3" name="直接连接符 32"/>
            <p:cNvCxnSpPr/>
            <p:nvPr/>
          </p:nvCxnSpPr>
          <p:spPr>
            <a:xfrm>
              <a:off x="1402961" y="2809646"/>
              <a:ext cx="181211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4042357" y="3536741"/>
            <a:ext cx="23298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的长度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6685545" y="1584617"/>
            <a:ext cx="463139" cy="650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" name="组合 35"/>
          <p:cNvGrpSpPr/>
          <p:nvPr/>
        </p:nvGrpSpPr>
        <p:grpSpPr>
          <a:xfrm rot="5400000">
            <a:off x="6782336" y="1961381"/>
            <a:ext cx="1872208" cy="788690"/>
            <a:chOff x="1402961" y="1926507"/>
            <a:chExt cx="1812117" cy="883139"/>
          </a:xfrm>
        </p:grpSpPr>
        <p:pic>
          <p:nvPicPr>
            <p:cNvPr id="37" name="Picture 2" descr="尺子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1402962" y="1926507"/>
              <a:ext cx="1812116" cy="883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8" name="直接连接符 37"/>
            <p:cNvCxnSpPr/>
            <p:nvPr/>
          </p:nvCxnSpPr>
          <p:spPr>
            <a:xfrm>
              <a:off x="1402961" y="2809646"/>
              <a:ext cx="181211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/>
          <p:cNvSpPr txBox="1"/>
          <p:nvPr/>
        </p:nvSpPr>
        <p:spPr>
          <a:xfrm>
            <a:off x="6685545" y="3525927"/>
            <a:ext cx="1846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开心果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4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2074967">
            <a:off x="6166728" y="1921630"/>
            <a:ext cx="30099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19623985">
            <a:off x="3061254" y="1948958"/>
            <a:ext cx="30099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972" y="2230637"/>
            <a:ext cx="30099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30790" y="694794"/>
            <a:ext cx="7569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下面画的都是线段，你能测量线段的长度吗？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52690" y="3265196"/>
            <a:ext cx="1471429" cy="97160"/>
            <a:chOff x="1168757" y="2019114"/>
            <a:chExt cx="1471429" cy="9716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277856" y="2067694"/>
              <a:ext cx="127792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3" name="流程图: 联系 12"/>
            <p:cNvSpPr/>
            <p:nvPr/>
          </p:nvSpPr>
          <p:spPr>
            <a:xfrm>
              <a:off x="1168757" y="2019114"/>
              <a:ext cx="109732" cy="9716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流程图: 联系 13"/>
            <p:cNvSpPr/>
            <p:nvPr/>
          </p:nvSpPr>
          <p:spPr>
            <a:xfrm>
              <a:off x="2530454" y="2019114"/>
              <a:ext cx="109732" cy="9716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9621679">
            <a:off x="3831870" y="3021387"/>
            <a:ext cx="1471429" cy="97160"/>
            <a:chOff x="1168757" y="2019114"/>
            <a:chExt cx="1471429" cy="9716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277856" y="2067694"/>
              <a:ext cx="127792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8" name="流程图: 联系 17"/>
            <p:cNvSpPr/>
            <p:nvPr/>
          </p:nvSpPr>
          <p:spPr>
            <a:xfrm>
              <a:off x="1168757" y="2019114"/>
              <a:ext cx="109732" cy="9716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联系 18"/>
            <p:cNvSpPr/>
            <p:nvPr/>
          </p:nvSpPr>
          <p:spPr>
            <a:xfrm>
              <a:off x="2530454" y="2019114"/>
              <a:ext cx="109732" cy="9716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2068266">
            <a:off x="6320645" y="2753135"/>
            <a:ext cx="2029127" cy="84207"/>
            <a:chOff x="1168757" y="2019114"/>
            <a:chExt cx="1471429" cy="9716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277856" y="2067694"/>
              <a:ext cx="127792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2" name="流程图: 联系 21"/>
            <p:cNvSpPr/>
            <p:nvPr/>
          </p:nvSpPr>
          <p:spPr>
            <a:xfrm>
              <a:off x="1168757" y="2019114"/>
              <a:ext cx="109732" cy="9716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流程图: 联系 22"/>
            <p:cNvSpPr/>
            <p:nvPr/>
          </p:nvSpPr>
          <p:spPr>
            <a:xfrm>
              <a:off x="2530454" y="2019114"/>
              <a:ext cx="109732" cy="9716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48682" y="3533956"/>
            <a:ext cx="1175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158967" y="3686356"/>
            <a:ext cx="1175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83959" y="3718622"/>
            <a:ext cx="1175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89165" y="2283718"/>
            <a:ext cx="735808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00004" y="490242"/>
            <a:ext cx="3640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测量一下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线段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的长度。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91680" y="3159599"/>
            <a:ext cx="60143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67544" y="1275606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起点不为“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”测线段时，测量线段的两个端点的刻度之差，就是线段的长度。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1707786" y="3159599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7713608" y="3096918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55576" y="3552738"/>
            <a:ext cx="2376264" cy="830997"/>
            <a:chOff x="755576" y="4045009"/>
            <a:chExt cx="2376264" cy="830997"/>
          </a:xfrm>
        </p:grpSpPr>
        <p:sp>
          <p:nvSpPr>
            <p:cNvPr id="11" name="圆角矩形 10"/>
            <p:cNvSpPr/>
            <p:nvPr/>
          </p:nvSpPr>
          <p:spPr>
            <a:xfrm>
              <a:off x="755576" y="4083917"/>
              <a:ext cx="2376264" cy="75898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71128" y="4045009"/>
              <a:ext cx="23607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线段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的一端对准“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”刻度。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82569" y="3507634"/>
            <a:ext cx="4277783" cy="843002"/>
            <a:chOff x="-529737" y="4083917"/>
            <a:chExt cx="4095469" cy="843002"/>
          </a:xfrm>
        </p:grpSpPr>
        <p:sp>
          <p:nvSpPr>
            <p:cNvPr id="34" name="圆角矩形 33"/>
            <p:cNvSpPr/>
            <p:nvPr/>
          </p:nvSpPr>
          <p:spPr>
            <a:xfrm>
              <a:off x="-529737" y="4083917"/>
              <a:ext cx="3661577" cy="75898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-529737" y="4095922"/>
              <a:ext cx="40954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线段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的另一端对准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12,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线段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的长度就是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13-1=12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（厘米）。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9d0a481d-7bf4-45fe-ad9d-46bdbd49f0d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935</Words>
  <Application>WPS 演示</Application>
  <PresentationFormat>全屏显示(16:9)</PresentationFormat>
  <Paragraphs>222</Paragraphs>
  <Slides>16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幼圆</vt:lpstr>
      <vt:lpstr>等线</vt:lpstr>
      <vt:lpstr>楷体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2023-01-29T10:12:30Z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ECDE210AF002496194B4D235C7A3423C</vt:lpwstr>
  </property>
  <property fmtid="{D5CDD505-2E9C-101B-9397-08002B2CF9AE}" pid="3" name="KSOProductBuildVer">
    <vt:lpwstr>2052-11.1.0.13703</vt:lpwstr>
  </property>
</Properties>
</file>