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71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9C7E7-EE1D-471C-9CDA-EA0511D093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EE716-1365-46CB-A298-B4448E7D8F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统计 统计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9329" y="2067694"/>
            <a:ext cx="1425711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 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27967" y="1082411"/>
            <a:ext cx="2395528" cy="74635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我换牙了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729974" y="1089423"/>
            <a:ext cx="654821" cy="690167"/>
            <a:chOff x="1306635" y="1398250"/>
            <a:chExt cx="654821" cy="69016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05125" y="1398250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47009" y="483518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83567" y="1347614"/>
            <a:ext cx="6388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左边一共有（   ）个图形，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" name="立方体 2047"/>
          <p:cNvSpPr/>
          <p:nvPr/>
        </p:nvSpPr>
        <p:spPr>
          <a:xfrm>
            <a:off x="1015061" y="2364110"/>
            <a:ext cx="1368152" cy="576064"/>
          </a:xfrm>
          <a:prstGeom prst="cube">
            <a:avLst>
              <a:gd name="adj" fmla="val 60324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51" name="立方体 50"/>
          <p:cNvSpPr/>
          <p:nvPr/>
        </p:nvSpPr>
        <p:spPr>
          <a:xfrm>
            <a:off x="3059832" y="2139702"/>
            <a:ext cx="972108" cy="908670"/>
          </a:xfrm>
          <a:prstGeom prst="cube">
            <a:avLst>
              <a:gd name="adj" fmla="val 2560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2049" name="流程图: 磁盘 2048"/>
          <p:cNvSpPr/>
          <p:nvPr/>
        </p:nvSpPr>
        <p:spPr>
          <a:xfrm>
            <a:off x="1243612" y="3219822"/>
            <a:ext cx="648072" cy="1152128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2053" name="流程图: 联系 2052"/>
          <p:cNvSpPr/>
          <p:nvPr/>
        </p:nvSpPr>
        <p:spPr>
          <a:xfrm>
            <a:off x="2987824" y="3538339"/>
            <a:ext cx="864096" cy="864096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55" name="TextBox 54"/>
          <p:cNvSpPr txBox="1"/>
          <p:nvPr/>
        </p:nvSpPr>
        <p:spPr>
          <a:xfrm>
            <a:off x="2383212" y="2430259"/>
            <a:ext cx="5573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        多（     ）个。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173662" y="3706609"/>
            <a:ext cx="5566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        少（     ）个。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4" name="TextBox 2053"/>
          <p:cNvSpPr txBox="1"/>
          <p:nvPr/>
        </p:nvSpPr>
        <p:spPr>
          <a:xfrm>
            <a:off x="3563888" y="1317898"/>
            <a:ext cx="1087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92080" y="2408570"/>
            <a:ext cx="1087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932040" y="3687241"/>
            <a:ext cx="1087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48" grpId="0" animBg="1"/>
      <p:bldP spid="51" grpId="0" animBg="1"/>
      <p:bldP spid="2049" grpId="0" animBg="1"/>
      <p:bldP spid="2053" grpId="0" animBg="1"/>
      <p:bldP spid="55" grpId="0"/>
      <p:bldP spid="56" grpId="0"/>
      <p:bldP spid="2054" grpId="0"/>
      <p:bldP spid="58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11168" y="627534"/>
            <a:ext cx="490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根据统计图补充表格。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5" name="表格 94"/>
          <p:cNvGraphicFramePr>
            <a:graphicFrameLocks noGrp="1"/>
          </p:cNvGraphicFramePr>
          <p:nvPr/>
        </p:nvGraphicFramePr>
        <p:xfrm>
          <a:off x="860786" y="1587001"/>
          <a:ext cx="2135384" cy="2379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886"/>
                <a:gridCol w="1376498"/>
              </a:tblGrid>
              <a:tr h="594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红色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）个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94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黄色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）个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94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蓝色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）个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94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）个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912" y="1923678"/>
            <a:ext cx="44958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" name="TextBox 96"/>
          <p:cNvSpPr txBox="1"/>
          <p:nvPr/>
        </p:nvSpPr>
        <p:spPr>
          <a:xfrm>
            <a:off x="2003357" y="1491630"/>
            <a:ext cx="37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012138" y="2139702"/>
            <a:ext cx="37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012138" y="2747521"/>
            <a:ext cx="37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003356" y="3269253"/>
            <a:ext cx="37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9" grpId="0"/>
      <p:bldP spid="100" grpId="0"/>
      <p:bldP spid="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738932" y="1203598"/>
            <a:ext cx="3713388" cy="1014310"/>
            <a:chOff x="3738932" y="1084162"/>
            <a:chExt cx="3713388" cy="1014310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38932" y="1103162"/>
              <a:ext cx="510564" cy="439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4098972" y="1130202"/>
              <a:ext cx="14997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  )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75310" y="1698362"/>
              <a:ext cx="13307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  )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70684" y="1680728"/>
              <a:ext cx="1681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  )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923116" y="1138449"/>
              <a:ext cx="1385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  )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串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71343" y="1084162"/>
              <a:ext cx="529897" cy="458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426825" y="1698362"/>
              <a:ext cx="343859" cy="3636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13880" y="1651934"/>
              <a:ext cx="360667" cy="389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6" name="TextBox 35"/>
          <p:cNvSpPr txBox="1"/>
          <p:nvPr/>
        </p:nvSpPr>
        <p:spPr>
          <a:xfrm>
            <a:off x="200256" y="503830"/>
            <a:ext cx="2109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19872" y="285978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个水果，其中（    ）最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多，（   ）和（    ）一样多。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87004" y="1203598"/>
            <a:ext cx="617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56176" y="1203598"/>
            <a:ext cx="617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27984" y="1707654"/>
            <a:ext cx="617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" name="组合 2047"/>
          <p:cNvGrpSpPr/>
          <p:nvPr/>
        </p:nvGrpSpPr>
        <p:grpSpPr>
          <a:xfrm>
            <a:off x="411203" y="1800267"/>
            <a:ext cx="2582194" cy="2035689"/>
            <a:chOff x="428684" y="1829665"/>
            <a:chExt cx="2582194" cy="2035689"/>
          </a:xfrm>
        </p:grpSpPr>
        <p:grpSp>
          <p:nvGrpSpPr>
            <p:cNvPr id="23" name="组合 22"/>
            <p:cNvGrpSpPr/>
            <p:nvPr/>
          </p:nvGrpSpPr>
          <p:grpSpPr>
            <a:xfrm>
              <a:off x="428684" y="1829665"/>
              <a:ext cx="2524550" cy="2030404"/>
              <a:chOff x="428684" y="1829665"/>
              <a:chExt cx="2524550" cy="203040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28684" y="1829665"/>
                <a:ext cx="2524550" cy="1529526"/>
                <a:chOff x="749751" y="1440525"/>
                <a:chExt cx="2524550" cy="1529526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749751" y="1440525"/>
                  <a:ext cx="2412206" cy="1529526"/>
                  <a:chOff x="860788" y="1440525"/>
                  <a:chExt cx="2412206" cy="1529526"/>
                </a:xfrm>
              </p:grpSpPr>
              <p:pic>
                <p:nvPicPr>
                  <p:cNvPr id="2050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860788" y="1491630"/>
                    <a:ext cx="510564" cy="439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05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1385104" y="1482130"/>
                    <a:ext cx="529897" cy="458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052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034882" y="1583058"/>
                    <a:ext cx="343859" cy="36362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053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1000009" y="2067694"/>
                    <a:ext cx="360667" cy="38914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2383188" y="1482130"/>
                    <a:ext cx="529897" cy="458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2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915393" y="2460510"/>
                    <a:ext cx="529897" cy="458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3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1445290" y="2057157"/>
                    <a:ext cx="510564" cy="439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4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2402521" y="2520645"/>
                    <a:ext cx="510564" cy="439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5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2353577" y="2025307"/>
                    <a:ext cx="510564" cy="439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6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1528642" y="2539811"/>
                    <a:ext cx="343859" cy="36362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2013260" y="2025307"/>
                    <a:ext cx="360667" cy="38914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8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2912327" y="1440525"/>
                    <a:ext cx="360667" cy="38914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9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864141" y="1986961"/>
                    <a:ext cx="343859" cy="36362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0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1911985" y="2511145"/>
                    <a:ext cx="529897" cy="4589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37" name="Picture 3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744404" y="2501645"/>
                  <a:ext cx="529897" cy="4589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41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14085" y="3400559"/>
                <a:ext cx="510564" cy="4399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026771" y="3400559"/>
                <a:ext cx="529897" cy="4589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626558" y="3496448"/>
                <a:ext cx="343859" cy="3636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5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62670" y="3470325"/>
                <a:ext cx="360667" cy="3891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80981" y="3406448"/>
              <a:ext cx="529897" cy="458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" name="TextBox 51"/>
          <p:cNvSpPr txBox="1"/>
          <p:nvPr/>
        </p:nvSpPr>
        <p:spPr>
          <a:xfrm>
            <a:off x="6043188" y="1707654"/>
            <a:ext cx="617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31020" y="2787774"/>
            <a:ext cx="617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52320" y="2824955"/>
            <a:ext cx="529897" cy="4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48877" y="3591053"/>
            <a:ext cx="360667" cy="389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3116" y="3635497"/>
            <a:ext cx="343859" cy="36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5" grpId="0"/>
      <p:bldP spid="48" grpId="0"/>
      <p:bldP spid="49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67544" y="536362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同学的铅笔盒里一般有多少支铅笔？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1351525"/>
            <a:ext cx="2384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调查结果：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389687" y="1493118"/>
          <a:ext cx="60960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铅笔数量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支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支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支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支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64288" y="1643913"/>
            <a:ext cx="504056" cy="1958355"/>
            <a:chOff x="3635896" y="1643913"/>
            <a:chExt cx="504056" cy="1958355"/>
          </a:xfrm>
        </p:grpSpPr>
        <p:sp>
          <p:nvSpPr>
            <p:cNvPr id="3" name="矩形 2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12160" y="1659010"/>
            <a:ext cx="504056" cy="1958355"/>
            <a:chOff x="3635896" y="1643913"/>
            <a:chExt cx="504056" cy="1958355"/>
          </a:xfrm>
        </p:grpSpPr>
        <p:sp>
          <p:nvSpPr>
            <p:cNvPr id="11" name="矩形 10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90889" y="1635646"/>
            <a:ext cx="504056" cy="1958355"/>
            <a:chOff x="3635896" y="1643913"/>
            <a:chExt cx="504056" cy="1958355"/>
          </a:xfrm>
        </p:grpSpPr>
        <p:sp>
          <p:nvSpPr>
            <p:cNvPr id="19" name="矩形 18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09045" y="1653200"/>
            <a:ext cx="504056" cy="1958355"/>
            <a:chOff x="3635896" y="1643913"/>
            <a:chExt cx="504056" cy="1958355"/>
          </a:xfrm>
        </p:grpSpPr>
        <p:sp>
          <p:nvSpPr>
            <p:cNvPr id="27" name="矩形 26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615220" y="537523"/>
            <a:ext cx="53969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我们画个统计图看一下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。涂一涂。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7202" y="1920627"/>
            <a:ext cx="2160240" cy="1231777"/>
            <a:chOff x="294302" y="1506242"/>
            <a:chExt cx="2554311" cy="1231777"/>
          </a:xfrm>
        </p:grpSpPr>
        <p:sp>
          <p:nvSpPr>
            <p:cNvPr id="47" name="圆角矩形标注 46"/>
            <p:cNvSpPr/>
            <p:nvPr/>
          </p:nvSpPr>
          <p:spPr>
            <a:xfrm>
              <a:off x="307372" y="1506242"/>
              <a:ext cx="2421800" cy="1218714"/>
            </a:xfrm>
            <a:prstGeom prst="wedgeRoundRectCallout">
              <a:avLst>
                <a:gd name="adj1" fmla="val 3055"/>
                <a:gd name="adj2" fmla="val 7544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4302" y="1537690"/>
              <a:ext cx="2554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根据刚才的调查表来完成统计图。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35896" y="1659010"/>
            <a:ext cx="504056" cy="1958355"/>
            <a:chOff x="3635896" y="1643913"/>
            <a:chExt cx="504056" cy="1958355"/>
          </a:xfrm>
        </p:grpSpPr>
        <p:sp>
          <p:nvSpPr>
            <p:cNvPr id="50" name="矩形 49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860032" y="1643913"/>
            <a:ext cx="504056" cy="1958355"/>
            <a:chOff x="3635896" y="1643913"/>
            <a:chExt cx="504056" cy="1958355"/>
          </a:xfrm>
        </p:grpSpPr>
        <p:sp>
          <p:nvSpPr>
            <p:cNvPr id="58" name="矩形 57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12160" y="1659010"/>
            <a:ext cx="504056" cy="1958355"/>
            <a:chOff x="3635896" y="1643913"/>
            <a:chExt cx="504056" cy="1958355"/>
          </a:xfrm>
        </p:grpSpPr>
        <p:sp>
          <p:nvSpPr>
            <p:cNvPr id="66" name="矩形 65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170737" y="1643262"/>
            <a:ext cx="504056" cy="1958355"/>
            <a:chOff x="3635896" y="1643913"/>
            <a:chExt cx="504056" cy="1958355"/>
          </a:xfrm>
        </p:grpSpPr>
        <p:sp>
          <p:nvSpPr>
            <p:cNvPr id="74" name="矩形 73"/>
            <p:cNvSpPr/>
            <p:nvPr/>
          </p:nvSpPr>
          <p:spPr>
            <a:xfrm>
              <a:off x="3635896" y="164391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635896" y="192367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3635896" y="220344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3635896" y="248320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3635896" y="276297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3635896" y="3042738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3635896" y="3322503"/>
              <a:ext cx="504056" cy="2797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508070" y="3651870"/>
            <a:ext cx="5096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5" name="图片 8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995686"/>
            <a:ext cx="688922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统计数据的方法：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用文字记录或用符号记录。使用的符号可以是“○”或“√”等。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3504814"/>
            <a:ext cx="706884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可以用统计图或者统计表对数据进行整理。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图片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59450" y="843558"/>
            <a:ext cx="645916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043609" y="1851670"/>
            <a:ext cx="2160240" cy="1368152"/>
            <a:chOff x="1230313" y="2426043"/>
            <a:chExt cx="2453198" cy="1221758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云形标注 19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779912" y="1491630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文字记录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26768" y="2676857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符号记录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03648" y="1635646"/>
            <a:ext cx="2160240" cy="1368152"/>
            <a:chOff x="1230313" y="2426043"/>
            <a:chExt cx="2453198" cy="1221758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6321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可以怎样记录换牙的情况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云形标注 18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587875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怎样用文字记录呢？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1573" y="1563638"/>
            <a:ext cx="3600401" cy="737948"/>
            <a:chOff x="544933" y="1103704"/>
            <a:chExt cx="2041975" cy="1241397"/>
          </a:xfrm>
        </p:grpSpPr>
        <p:sp>
          <p:nvSpPr>
            <p:cNvPr id="22" name="圆角矩形标注 21"/>
            <p:cNvSpPr/>
            <p:nvPr/>
          </p:nvSpPr>
          <p:spPr>
            <a:xfrm>
              <a:off x="544933" y="1103704"/>
              <a:ext cx="2041974" cy="1241397"/>
            </a:xfrm>
            <a:prstGeom prst="wedgeRoundRectCallout">
              <a:avLst>
                <a:gd name="adj1" fmla="val -25890"/>
                <a:gd name="adj2" fmla="val 7775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4934" y="1136814"/>
              <a:ext cx="2041974" cy="595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问一问每个同学换牙的颗数，然后写姓名、记录换牙的颗数。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16016" y="1229377"/>
            <a:ext cx="2880320" cy="584775"/>
            <a:chOff x="5076056" y="1431816"/>
            <a:chExt cx="2880320" cy="584775"/>
          </a:xfrm>
        </p:grpSpPr>
        <p:sp>
          <p:nvSpPr>
            <p:cNvPr id="3" name="圆角矩形 2"/>
            <p:cNvSpPr/>
            <p:nvPr/>
          </p:nvSpPr>
          <p:spPr>
            <a:xfrm>
              <a:off x="5076056" y="1491630"/>
              <a:ext cx="2160240" cy="52496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220072" y="1431816"/>
              <a:ext cx="273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记录结果：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515894" y="1995686"/>
          <a:ext cx="308044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221"/>
                <a:gridCol w="154022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颗数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王红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颗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李华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颗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于平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颗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3511" y="1446439"/>
            <a:ext cx="2708449" cy="767703"/>
            <a:chOff x="611560" y="1076997"/>
            <a:chExt cx="1871349" cy="767703"/>
          </a:xfrm>
        </p:grpSpPr>
        <p:sp>
          <p:nvSpPr>
            <p:cNvPr id="10" name="圆角矩形标注 9"/>
            <p:cNvSpPr/>
            <p:nvPr/>
          </p:nvSpPr>
          <p:spPr>
            <a:xfrm>
              <a:off x="611560" y="1076997"/>
              <a:ext cx="1722092" cy="767703"/>
            </a:xfrm>
            <a:prstGeom prst="wedgeRoundRectCallout">
              <a:avLst>
                <a:gd name="adj1" fmla="val -58130"/>
                <a:gd name="adj2" fmla="val 2393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1560" y="1136814"/>
              <a:ext cx="187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用○代表人数，一个“○”代表一人。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539552" y="44307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怎样用符号记录呢？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860032" y="1415773"/>
            <a:ext cx="2738027" cy="798369"/>
            <a:chOff x="611560" y="1076997"/>
            <a:chExt cx="1871349" cy="981295"/>
          </a:xfrm>
        </p:grpSpPr>
        <p:sp>
          <p:nvSpPr>
            <p:cNvPr id="67" name="圆角矩形标注 66"/>
            <p:cNvSpPr/>
            <p:nvPr/>
          </p:nvSpPr>
          <p:spPr>
            <a:xfrm>
              <a:off x="611560" y="1076997"/>
              <a:ext cx="1771628" cy="981295"/>
            </a:xfrm>
            <a:prstGeom prst="wedgeRoundRectCallout">
              <a:avLst>
                <a:gd name="adj1" fmla="val 62741"/>
                <a:gd name="adj2" fmla="val 2490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11560" y="1136814"/>
              <a:ext cx="187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用√代表人数，一个“√”代表一人。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539552" y="2499742"/>
            <a:ext cx="3863922" cy="20242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07462" y="2755059"/>
            <a:ext cx="916834" cy="403986"/>
            <a:chOff x="1691680" y="2837988"/>
            <a:chExt cx="1513390" cy="465074"/>
          </a:xfrm>
        </p:grpSpPr>
        <p:grpSp>
          <p:nvGrpSpPr>
            <p:cNvPr id="8" name="组合 7"/>
            <p:cNvGrpSpPr/>
            <p:nvPr/>
          </p:nvGrpSpPr>
          <p:grpSpPr>
            <a:xfrm>
              <a:off x="1691680" y="2837988"/>
              <a:ext cx="740995" cy="465074"/>
              <a:chOff x="1691680" y="2837988"/>
              <a:chExt cx="740995" cy="465074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1" name="组合 70"/>
            <p:cNvGrpSpPr/>
            <p:nvPr/>
          </p:nvGrpSpPr>
          <p:grpSpPr>
            <a:xfrm>
              <a:off x="2464075" y="2837988"/>
              <a:ext cx="740995" cy="465074"/>
              <a:chOff x="1691680" y="2837988"/>
              <a:chExt cx="740995" cy="465074"/>
            </a:xfrm>
          </p:grpSpPr>
          <p:pic>
            <p:nvPicPr>
              <p:cNvPr id="72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697162" y="3391900"/>
            <a:ext cx="1152736" cy="403986"/>
            <a:chOff x="1681381" y="3535916"/>
            <a:chExt cx="1248184" cy="403986"/>
          </a:xfrm>
        </p:grpSpPr>
        <p:grpSp>
          <p:nvGrpSpPr>
            <p:cNvPr id="75" name="组合 74"/>
            <p:cNvGrpSpPr/>
            <p:nvPr/>
          </p:nvGrpSpPr>
          <p:grpSpPr>
            <a:xfrm>
              <a:off x="1681381" y="3535916"/>
              <a:ext cx="486076" cy="403986"/>
              <a:chOff x="1691680" y="2837988"/>
              <a:chExt cx="740995" cy="465074"/>
            </a:xfrm>
          </p:grpSpPr>
          <p:pic>
            <p:nvPicPr>
              <p:cNvPr id="79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0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7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188054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444357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699792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686863" y="4011910"/>
            <a:ext cx="1292849" cy="403986"/>
            <a:chOff x="1671082" y="4155926"/>
            <a:chExt cx="1514786" cy="403986"/>
          </a:xfrm>
        </p:grpSpPr>
        <p:grpSp>
          <p:nvGrpSpPr>
            <p:cNvPr id="81" name="组合 80"/>
            <p:cNvGrpSpPr/>
            <p:nvPr/>
          </p:nvGrpSpPr>
          <p:grpSpPr>
            <a:xfrm>
              <a:off x="1671082" y="4155926"/>
              <a:ext cx="992749" cy="403986"/>
              <a:chOff x="1691680" y="2837988"/>
              <a:chExt cx="1513390" cy="465074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691680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86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83" name="组合 82"/>
              <p:cNvGrpSpPr/>
              <p:nvPr/>
            </p:nvGrpSpPr>
            <p:grpSpPr>
              <a:xfrm>
                <a:off x="2464075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8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89" name="组合 88"/>
            <p:cNvGrpSpPr/>
            <p:nvPr/>
          </p:nvGrpSpPr>
          <p:grpSpPr>
            <a:xfrm>
              <a:off x="2699792" y="4155926"/>
              <a:ext cx="486076" cy="403986"/>
              <a:chOff x="1691680" y="2837988"/>
              <a:chExt cx="740995" cy="465074"/>
            </a:xfrm>
          </p:grpSpPr>
          <p:pic>
            <p:nvPicPr>
              <p:cNvPr id="90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92" name="圆角矩形 91"/>
          <p:cNvSpPr/>
          <p:nvPr/>
        </p:nvSpPr>
        <p:spPr>
          <a:xfrm>
            <a:off x="4499992" y="2563749"/>
            <a:ext cx="4128735" cy="20242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051720" y="2758935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○ ○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○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051720" y="3395776"/>
            <a:ext cx="2541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○ ○ ○ ○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051720" y="3975755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○ ○ ○ ○ ○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4791491" y="2635757"/>
            <a:ext cx="901373" cy="403986"/>
            <a:chOff x="1691680" y="2837988"/>
            <a:chExt cx="1513390" cy="46507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1691680" y="2837988"/>
              <a:ext cx="740995" cy="465074"/>
              <a:chOff x="1691680" y="2837988"/>
              <a:chExt cx="740995" cy="465074"/>
            </a:xfrm>
          </p:grpSpPr>
          <p:pic>
            <p:nvPicPr>
              <p:cNvPr id="130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1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7" name="组合 126"/>
            <p:cNvGrpSpPr/>
            <p:nvPr/>
          </p:nvGrpSpPr>
          <p:grpSpPr>
            <a:xfrm>
              <a:off x="2464075" y="2837988"/>
              <a:ext cx="740995" cy="465074"/>
              <a:chOff x="1691680" y="2837988"/>
              <a:chExt cx="740995" cy="465074"/>
            </a:xfrm>
          </p:grpSpPr>
          <p:pic>
            <p:nvPicPr>
              <p:cNvPr id="12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32" name="组合 131"/>
          <p:cNvGrpSpPr/>
          <p:nvPr/>
        </p:nvGrpSpPr>
        <p:grpSpPr>
          <a:xfrm>
            <a:off x="5871611" y="2635757"/>
            <a:ext cx="1133297" cy="403986"/>
            <a:chOff x="1681381" y="3535916"/>
            <a:chExt cx="1248184" cy="403986"/>
          </a:xfrm>
        </p:grpSpPr>
        <p:grpSp>
          <p:nvGrpSpPr>
            <p:cNvPr id="133" name="组合 132"/>
            <p:cNvGrpSpPr/>
            <p:nvPr/>
          </p:nvGrpSpPr>
          <p:grpSpPr>
            <a:xfrm>
              <a:off x="1681381" y="3535916"/>
              <a:ext cx="486076" cy="403986"/>
              <a:chOff x="1691680" y="2837988"/>
              <a:chExt cx="740995" cy="465074"/>
            </a:xfrm>
          </p:grpSpPr>
          <p:pic>
            <p:nvPicPr>
              <p:cNvPr id="137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4" name="Picture 2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2188054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5" name="Picture 2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2444357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6" name="Picture 2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2699792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9" name="组合 138"/>
          <p:cNvGrpSpPr/>
          <p:nvPr/>
        </p:nvGrpSpPr>
        <p:grpSpPr>
          <a:xfrm>
            <a:off x="7146048" y="2639949"/>
            <a:ext cx="1271048" cy="403986"/>
            <a:chOff x="1671082" y="4155926"/>
            <a:chExt cx="1514786" cy="403986"/>
          </a:xfrm>
        </p:grpSpPr>
        <p:grpSp>
          <p:nvGrpSpPr>
            <p:cNvPr id="140" name="组合 139"/>
            <p:cNvGrpSpPr/>
            <p:nvPr/>
          </p:nvGrpSpPr>
          <p:grpSpPr>
            <a:xfrm>
              <a:off x="1671082" y="4155926"/>
              <a:ext cx="992749" cy="403986"/>
              <a:chOff x="1691680" y="2837988"/>
              <a:chExt cx="1513390" cy="465074"/>
            </a:xfrm>
          </p:grpSpPr>
          <p:grpSp>
            <p:nvGrpSpPr>
              <p:cNvPr id="144" name="组合 143"/>
              <p:cNvGrpSpPr/>
              <p:nvPr/>
            </p:nvGrpSpPr>
            <p:grpSpPr>
              <a:xfrm>
                <a:off x="1691680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148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9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45" name="组合 144"/>
              <p:cNvGrpSpPr/>
              <p:nvPr/>
            </p:nvGrpSpPr>
            <p:grpSpPr>
              <a:xfrm>
                <a:off x="2464075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146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7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41" name="组合 140"/>
            <p:cNvGrpSpPr/>
            <p:nvPr/>
          </p:nvGrpSpPr>
          <p:grpSpPr>
            <a:xfrm>
              <a:off x="2699792" y="4155926"/>
              <a:ext cx="486076" cy="403986"/>
              <a:chOff x="1691680" y="2837988"/>
              <a:chExt cx="740995" cy="465074"/>
            </a:xfrm>
          </p:grpSpPr>
          <p:pic>
            <p:nvPicPr>
              <p:cNvPr id="142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4991517" y="3005573"/>
            <a:ext cx="460039" cy="854320"/>
            <a:chOff x="5132066" y="3157590"/>
            <a:chExt cx="460039" cy="854320"/>
          </a:xfrm>
        </p:grpSpPr>
        <p:sp>
          <p:nvSpPr>
            <p:cNvPr id="19" name="TextBox 18"/>
            <p:cNvSpPr txBox="1"/>
            <p:nvPr/>
          </p:nvSpPr>
          <p:spPr>
            <a:xfrm>
              <a:off x="5132068" y="3157590"/>
              <a:ext cx="460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5132067" y="3351644"/>
              <a:ext cx="460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5132066" y="3550245"/>
              <a:ext cx="460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04048" y="3005573"/>
            <a:ext cx="1683488" cy="1286368"/>
            <a:chOff x="5344622" y="3157590"/>
            <a:chExt cx="1683488" cy="1286368"/>
          </a:xfrm>
        </p:grpSpPr>
        <p:sp>
          <p:nvSpPr>
            <p:cNvPr id="156" name="TextBox 155"/>
            <p:cNvSpPr txBox="1"/>
            <p:nvPr/>
          </p:nvSpPr>
          <p:spPr>
            <a:xfrm>
              <a:off x="6560235" y="3351645"/>
              <a:ext cx="460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6560235" y="3766269"/>
              <a:ext cx="460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344622" y="3157590"/>
              <a:ext cx="1683488" cy="1286368"/>
              <a:chOff x="5120441" y="3157590"/>
              <a:chExt cx="1683488" cy="1286368"/>
            </a:xfrm>
          </p:grpSpPr>
          <p:sp>
            <p:nvSpPr>
              <p:cNvPr id="155" name="TextBox 154"/>
              <p:cNvSpPr txBox="1"/>
              <p:nvPr/>
            </p:nvSpPr>
            <p:spPr>
              <a:xfrm>
                <a:off x="6343892" y="3157590"/>
                <a:ext cx="460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√</a:t>
                </a:r>
                <a:endPara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6340494" y="3550244"/>
                <a:ext cx="460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√</a:t>
                </a:r>
                <a:endPara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>
                <a:off x="6332218" y="3982293"/>
                <a:ext cx="460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√</a:t>
                </a:r>
                <a:endPara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5120441" y="3731879"/>
                <a:ext cx="460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√</a:t>
                </a:r>
                <a:endPara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05741" y="3005573"/>
            <a:ext cx="472112" cy="1300158"/>
            <a:chOff x="7989132" y="3157590"/>
            <a:chExt cx="472112" cy="1300158"/>
          </a:xfrm>
        </p:grpSpPr>
        <p:sp>
          <p:nvSpPr>
            <p:cNvPr id="164" name="TextBox 163"/>
            <p:cNvSpPr txBox="1"/>
            <p:nvPr/>
          </p:nvSpPr>
          <p:spPr>
            <a:xfrm>
              <a:off x="8000395" y="3351643"/>
              <a:ext cx="460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8000395" y="3781077"/>
              <a:ext cx="460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7989132" y="3157590"/>
              <a:ext cx="472112" cy="1300158"/>
              <a:chOff x="7728277" y="3157590"/>
              <a:chExt cx="472112" cy="1300158"/>
            </a:xfrm>
          </p:grpSpPr>
          <p:sp>
            <p:nvSpPr>
              <p:cNvPr id="163" name="TextBox 162"/>
              <p:cNvSpPr txBox="1"/>
              <p:nvPr/>
            </p:nvSpPr>
            <p:spPr>
              <a:xfrm>
                <a:off x="7728277" y="3157590"/>
                <a:ext cx="460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√</a:t>
                </a:r>
                <a:endPara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7740351" y="3550245"/>
                <a:ext cx="460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√</a:t>
                </a:r>
                <a:endPara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7740352" y="3996083"/>
                <a:ext cx="460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√</a:t>
                </a:r>
                <a:endPara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7524328" y="3996466"/>
            <a:ext cx="460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7" name="图片 96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2" grpId="0" animBg="1"/>
      <p:bldP spid="18" grpId="0"/>
      <p:bldP spid="93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489274" y="1419622"/>
            <a:ext cx="2390538" cy="864096"/>
            <a:chOff x="489274" y="1419622"/>
            <a:chExt cx="2390538" cy="1218747"/>
          </a:xfrm>
        </p:grpSpPr>
        <p:sp>
          <p:nvSpPr>
            <p:cNvPr id="65" name="圆角矩形标注 64"/>
            <p:cNvSpPr/>
            <p:nvPr/>
          </p:nvSpPr>
          <p:spPr>
            <a:xfrm>
              <a:off x="489274" y="1419623"/>
              <a:ext cx="2390538" cy="1218746"/>
            </a:xfrm>
            <a:prstGeom prst="wedgeRoundRectCallout">
              <a:avLst>
                <a:gd name="adj1" fmla="val 10562"/>
                <a:gd name="adj2" fmla="val 13138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39552" y="1419622"/>
              <a:ext cx="22825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可以怎样整理调查的数据？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3779912" y="1491630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统计图整理数据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70387" y="2491755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统计表整理数据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731206" y="377907"/>
            <a:ext cx="4009146" cy="608854"/>
            <a:chOff x="1528290" y="1203599"/>
            <a:chExt cx="3141957" cy="411453"/>
          </a:xfrm>
        </p:grpSpPr>
        <p:sp>
          <p:nvSpPr>
            <p:cNvPr id="21" name="圆角矩形 20"/>
            <p:cNvSpPr/>
            <p:nvPr/>
          </p:nvSpPr>
          <p:spPr>
            <a:xfrm>
              <a:off x="1551500" y="1203599"/>
              <a:ext cx="2385124" cy="41145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28290" y="1219870"/>
              <a:ext cx="3141957" cy="395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统计图整理数据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539552" y="1502771"/>
            <a:ext cx="2423576" cy="1357012"/>
            <a:chOff x="294302" y="1506242"/>
            <a:chExt cx="2276402" cy="1633522"/>
          </a:xfrm>
        </p:grpSpPr>
        <p:sp>
          <p:nvSpPr>
            <p:cNvPr id="24" name="圆角矩形标注 23"/>
            <p:cNvSpPr/>
            <p:nvPr/>
          </p:nvSpPr>
          <p:spPr>
            <a:xfrm>
              <a:off x="307372" y="1506242"/>
              <a:ext cx="2263332" cy="1633522"/>
            </a:xfrm>
            <a:prstGeom prst="wedgeRoundRectCallout">
              <a:avLst>
                <a:gd name="adj1" fmla="val 3055"/>
                <a:gd name="adj2" fmla="val 7544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94302" y="1537690"/>
              <a:ext cx="22764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根据情况涂一涂，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个格代表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个人，有几个人就从下往上涂几个格子。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48064" y="1755937"/>
            <a:ext cx="504056" cy="2041618"/>
            <a:chOff x="1835696" y="2211710"/>
            <a:chExt cx="432048" cy="2160240"/>
          </a:xfrm>
        </p:grpSpPr>
        <p:sp>
          <p:nvSpPr>
            <p:cNvPr id="77" name="矩形 76"/>
            <p:cNvSpPr/>
            <p:nvPr/>
          </p:nvSpPr>
          <p:spPr>
            <a:xfrm>
              <a:off x="1835696" y="2211710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835696" y="2643758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1835696" y="3075806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1835696" y="3507854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835696" y="3939902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46957" y="1763568"/>
            <a:ext cx="512206" cy="2032318"/>
            <a:chOff x="1835696" y="2211710"/>
            <a:chExt cx="432048" cy="2160240"/>
          </a:xfrm>
        </p:grpSpPr>
        <p:sp>
          <p:nvSpPr>
            <p:cNvPr id="71" name="矩形 70"/>
            <p:cNvSpPr/>
            <p:nvPr/>
          </p:nvSpPr>
          <p:spPr>
            <a:xfrm>
              <a:off x="1835696" y="2211710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835696" y="2643758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835696" y="3075806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835696" y="3507854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835696" y="3939902"/>
              <a:ext cx="432048" cy="43204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3457972" y="2555908"/>
            <a:ext cx="504056" cy="1219392"/>
            <a:chOff x="5487449" y="2980278"/>
            <a:chExt cx="364481" cy="1009459"/>
          </a:xfrm>
        </p:grpSpPr>
        <p:sp>
          <p:nvSpPr>
            <p:cNvPr id="92" name="矩形 91"/>
            <p:cNvSpPr/>
            <p:nvPr/>
          </p:nvSpPr>
          <p:spPr>
            <a:xfrm>
              <a:off x="5487449" y="2980278"/>
              <a:ext cx="364481" cy="336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5487449" y="3316764"/>
              <a:ext cx="364481" cy="336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5487449" y="3653251"/>
              <a:ext cx="364481" cy="336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57973" y="1327027"/>
            <a:ext cx="504056" cy="2438784"/>
            <a:chOff x="1835696" y="1779662"/>
            <a:chExt cx="432048" cy="2592285"/>
          </a:xfrm>
          <a:noFill/>
        </p:grpSpPr>
        <p:sp>
          <p:nvSpPr>
            <p:cNvPr id="17" name="矩形 16"/>
            <p:cNvSpPr/>
            <p:nvPr/>
          </p:nvSpPr>
          <p:spPr>
            <a:xfrm>
              <a:off x="1835696" y="1779662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835696" y="2211710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835696" y="2643758"/>
              <a:ext cx="432048" cy="43204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835696" y="3075805"/>
              <a:ext cx="432048" cy="43204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696" y="3507853"/>
              <a:ext cx="432048" cy="43204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835696" y="3939900"/>
              <a:ext cx="432048" cy="43204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47484" y="1347614"/>
            <a:ext cx="511679" cy="2449945"/>
            <a:chOff x="1835696" y="1779662"/>
            <a:chExt cx="432048" cy="2592288"/>
          </a:xfrm>
          <a:noFill/>
        </p:grpSpPr>
        <p:sp>
          <p:nvSpPr>
            <p:cNvPr id="45" name="矩形 44"/>
            <p:cNvSpPr/>
            <p:nvPr/>
          </p:nvSpPr>
          <p:spPr>
            <a:xfrm>
              <a:off x="1835696" y="1779662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835696" y="2211710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835696" y="2643758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835696" y="3075806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35696" y="3507854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835696" y="3939902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139914" y="1347613"/>
            <a:ext cx="512206" cy="2438785"/>
            <a:chOff x="1835696" y="1779662"/>
            <a:chExt cx="432048" cy="259228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1835696" y="1779662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835696" y="2211710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835696" y="2643758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835696" y="3075806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835696" y="3507854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35696" y="3939902"/>
              <a:ext cx="432048" cy="43204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80950" y="4041795"/>
            <a:ext cx="916834" cy="403986"/>
            <a:chOff x="1691680" y="2837988"/>
            <a:chExt cx="1513390" cy="465074"/>
          </a:xfrm>
        </p:grpSpPr>
        <p:grpSp>
          <p:nvGrpSpPr>
            <p:cNvPr id="98" name="组合 97"/>
            <p:cNvGrpSpPr/>
            <p:nvPr/>
          </p:nvGrpSpPr>
          <p:grpSpPr>
            <a:xfrm>
              <a:off x="1691680" y="2837988"/>
              <a:ext cx="740995" cy="465074"/>
              <a:chOff x="1691680" y="2837988"/>
              <a:chExt cx="740995" cy="465074"/>
            </a:xfrm>
          </p:grpSpPr>
          <p:pic>
            <p:nvPicPr>
              <p:cNvPr id="102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99" name="组合 98"/>
            <p:cNvGrpSpPr/>
            <p:nvPr/>
          </p:nvGrpSpPr>
          <p:grpSpPr>
            <a:xfrm>
              <a:off x="2464075" y="2837988"/>
              <a:ext cx="740995" cy="465074"/>
              <a:chOff x="1691680" y="2837988"/>
              <a:chExt cx="740995" cy="465074"/>
            </a:xfrm>
          </p:grpSpPr>
          <p:pic>
            <p:nvPicPr>
              <p:cNvPr id="100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1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4" name="组合 103"/>
          <p:cNvGrpSpPr/>
          <p:nvPr/>
        </p:nvGrpSpPr>
        <p:grpSpPr>
          <a:xfrm>
            <a:off x="4772225" y="4041795"/>
            <a:ext cx="1152736" cy="403986"/>
            <a:chOff x="1681381" y="3535916"/>
            <a:chExt cx="1248184" cy="40398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1681381" y="3535916"/>
              <a:ext cx="486076" cy="403986"/>
              <a:chOff x="1691680" y="2837988"/>
              <a:chExt cx="740995" cy="465074"/>
            </a:xfrm>
          </p:grpSpPr>
          <p:pic>
            <p:nvPicPr>
              <p:cNvPr id="10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6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188054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" name="Picture 2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444357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" name="Picture 2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699792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1" name="组合 110"/>
          <p:cNvGrpSpPr/>
          <p:nvPr/>
        </p:nvGrpSpPr>
        <p:grpSpPr>
          <a:xfrm>
            <a:off x="6382425" y="4041795"/>
            <a:ext cx="1292849" cy="403986"/>
            <a:chOff x="1671082" y="4155926"/>
            <a:chExt cx="1514786" cy="40398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671082" y="4155926"/>
              <a:ext cx="992749" cy="403986"/>
              <a:chOff x="1691680" y="2837988"/>
              <a:chExt cx="1513390" cy="465074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1691680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12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5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21" name="组合 120"/>
              <p:cNvGrpSpPr/>
              <p:nvPr/>
            </p:nvGrpSpPr>
            <p:grpSpPr>
              <a:xfrm>
                <a:off x="2464075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122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3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17" name="组合 116"/>
            <p:cNvGrpSpPr/>
            <p:nvPr/>
          </p:nvGrpSpPr>
          <p:grpSpPr>
            <a:xfrm>
              <a:off x="2699792" y="4155926"/>
              <a:ext cx="486076" cy="403986"/>
              <a:chOff x="1691680" y="2837988"/>
              <a:chExt cx="740995" cy="465074"/>
            </a:xfrm>
          </p:grpSpPr>
          <p:pic>
            <p:nvPicPr>
              <p:cNvPr id="11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82" name="矩形 81"/>
          <p:cNvSpPr/>
          <p:nvPr/>
        </p:nvSpPr>
        <p:spPr>
          <a:xfrm>
            <a:off x="6861357" y="1355244"/>
            <a:ext cx="504056" cy="4083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3457973" y="2147584"/>
            <a:ext cx="504056" cy="4083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112751" y="512283"/>
            <a:ext cx="4029437" cy="547299"/>
            <a:chOff x="1043608" y="1203598"/>
            <a:chExt cx="3157859" cy="369855"/>
          </a:xfrm>
        </p:grpSpPr>
        <p:sp>
          <p:nvSpPr>
            <p:cNvPr id="26" name="圆角矩形 25"/>
            <p:cNvSpPr/>
            <p:nvPr/>
          </p:nvSpPr>
          <p:spPr>
            <a:xfrm>
              <a:off x="1043608" y="1203598"/>
              <a:ext cx="2046529" cy="36985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59510" y="1219870"/>
              <a:ext cx="3141957" cy="353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统计表整理数据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74989" y="1275606"/>
          <a:ext cx="6624735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245"/>
                <a:gridCol w="2208245"/>
                <a:gridCol w="2208245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2139631" y="1350670"/>
            <a:ext cx="996356" cy="403986"/>
            <a:chOff x="1691680" y="2837988"/>
            <a:chExt cx="1513390" cy="465074"/>
          </a:xfrm>
        </p:grpSpPr>
        <p:grpSp>
          <p:nvGrpSpPr>
            <p:cNvPr id="30" name="组合 29"/>
            <p:cNvGrpSpPr/>
            <p:nvPr/>
          </p:nvGrpSpPr>
          <p:grpSpPr>
            <a:xfrm>
              <a:off x="1691680" y="2837988"/>
              <a:ext cx="740995" cy="465074"/>
              <a:chOff x="1691680" y="2837988"/>
              <a:chExt cx="740995" cy="465074"/>
            </a:xfrm>
          </p:grpSpPr>
          <p:pic>
            <p:nvPicPr>
              <p:cNvPr id="34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2464075" y="2837988"/>
              <a:ext cx="740995" cy="465074"/>
              <a:chOff x="1691680" y="2837988"/>
              <a:chExt cx="740995" cy="465074"/>
            </a:xfrm>
          </p:grpSpPr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7" name="组合 36"/>
          <p:cNvGrpSpPr/>
          <p:nvPr/>
        </p:nvGrpSpPr>
        <p:grpSpPr>
          <a:xfrm>
            <a:off x="4220353" y="1350670"/>
            <a:ext cx="1252718" cy="403986"/>
            <a:chOff x="1681381" y="3535916"/>
            <a:chExt cx="1248184" cy="403986"/>
          </a:xfrm>
        </p:grpSpPr>
        <p:grpSp>
          <p:nvGrpSpPr>
            <p:cNvPr id="38" name="组合 37"/>
            <p:cNvGrpSpPr/>
            <p:nvPr/>
          </p:nvGrpSpPr>
          <p:grpSpPr>
            <a:xfrm>
              <a:off x="1681381" y="3535916"/>
              <a:ext cx="486076" cy="403986"/>
              <a:chOff x="1691680" y="2837988"/>
              <a:chExt cx="740995" cy="465074"/>
            </a:xfrm>
          </p:grpSpPr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" name="Picture 2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9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188054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444357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699792" y="3535916"/>
              <a:ext cx="229773" cy="40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6331884" y="1350670"/>
            <a:ext cx="1404984" cy="403986"/>
            <a:chOff x="1671082" y="4155926"/>
            <a:chExt cx="1514786" cy="403986"/>
          </a:xfrm>
        </p:grpSpPr>
        <p:grpSp>
          <p:nvGrpSpPr>
            <p:cNvPr id="48" name="组合 47"/>
            <p:cNvGrpSpPr/>
            <p:nvPr/>
          </p:nvGrpSpPr>
          <p:grpSpPr>
            <a:xfrm>
              <a:off x="1671082" y="4155926"/>
              <a:ext cx="992749" cy="403986"/>
              <a:chOff x="1691680" y="2837988"/>
              <a:chExt cx="1513390" cy="46507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691680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56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7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53" name="组合 52"/>
              <p:cNvGrpSpPr/>
              <p:nvPr/>
            </p:nvGrpSpPr>
            <p:grpSpPr>
              <a:xfrm>
                <a:off x="2464075" y="2837988"/>
                <a:ext cx="740995" cy="465074"/>
                <a:chOff x="1691680" y="2837988"/>
                <a:chExt cx="740995" cy="465074"/>
              </a:xfrm>
            </p:grpSpPr>
            <p:pic>
              <p:nvPicPr>
                <p:cNvPr id="5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1691680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5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2082399" y="2837988"/>
                  <a:ext cx="350276" cy="465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49" name="组合 48"/>
            <p:cNvGrpSpPr/>
            <p:nvPr/>
          </p:nvGrpSpPr>
          <p:grpSpPr>
            <a:xfrm>
              <a:off x="2699792" y="4155926"/>
              <a:ext cx="486076" cy="403986"/>
              <a:chOff x="1691680" y="2837988"/>
              <a:chExt cx="740995" cy="465074"/>
            </a:xfrm>
          </p:grpSpPr>
          <p:pic>
            <p:nvPicPr>
              <p:cNvPr id="50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1691680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email"/>
              <a:srcRect/>
              <a:stretch>
                <a:fillRect/>
              </a:stretch>
            </p:blipFill>
            <p:spPr bwMode="auto">
              <a:xfrm>
                <a:off x="2082399" y="2837988"/>
                <a:ext cx="350276" cy="46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" name="组合 9"/>
          <p:cNvGrpSpPr/>
          <p:nvPr/>
        </p:nvGrpSpPr>
        <p:grpSpPr>
          <a:xfrm>
            <a:off x="1378743" y="3024289"/>
            <a:ext cx="5210729" cy="1015663"/>
            <a:chOff x="1835696" y="3356287"/>
            <a:chExt cx="5210729" cy="1015663"/>
          </a:xfrm>
        </p:grpSpPr>
        <p:sp>
          <p:nvSpPr>
            <p:cNvPr id="5" name="圆角矩形标注 4"/>
            <p:cNvSpPr/>
            <p:nvPr/>
          </p:nvSpPr>
          <p:spPr>
            <a:xfrm>
              <a:off x="1835696" y="3435846"/>
              <a:ext cx="5166259" cy="936104"/>
            </a:xfrm>
            <a:prstGeom prst="wedgeRoundRectCallout">
              <a:avLst>
                <a:gd name="adj1" fmla="val 56438"/>
                <a:gd name="adj2" fmla="val -7806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08775" y="3356287"/>
              <a:ext cx="51376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观察以上两种整理数据的方法，发现：统计图能直观地看出数量的多少，统计表简单、方便，各有优势。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195736" y="1851670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450961" y="1836812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45914" y="1869579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课件8.13青岛63制二年级数学下册\资料\青岛1下教材图片\青岛1下教材图片\105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387281" y="923468"/>
            <a:ext cx="5544616" cy="334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71179" y="1635646"/>
            <a:ext cx="1951449" cy="954107"/>
            <a:chOff x="323529" y="1721371"/>
            <a:chExt cx="1951449" cy="954107"/>
          </a:xfrm>
        </p:grpSpPr>
        <p:sp>
          <p:nvSpPr>
            <p:cNvPr id="5" name="圆角矩形标注 4"/>
            <p:cNvSpPr/>
            <p:nvPr/>
          </p:nvSpPr>
          <p:spPr>
            <a:xfrm>
              <a:off x="323529" y="1779662"/>
              <a:ext cx="1480542" cy="877813"/>
            </a:xfrm>
            <a:prstGeom prst="wedgeRoundRectCallout">
              <a:avLst>
                <a:gd name="adj1" fmla="val 6023"/>
                <a:gd name="adj2" fmla="val 709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3910" y="1721371"/>
              <a:ext cx="19110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数一数，填一填。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003727" y="3448040"/>
            <a:ext cx="560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43586" y="3457777"/>
            <a:ext cx="560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08104" y="3499143"/>
            <a:ext cx="560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32240" y="3486351"/>
            <a:ext cx="560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  <p:bldP spid="39" grpId="0"/>
      <p:bldP spid="40" grpId="0"/>
    </p:bldLst>
  </p:timing>
</p:sld>
</file>

<file path=ppt/tags/tag1.xml><?xml version="1.0" encoding="utf-8"?>
<p:tagLst xmlns:p="http://schemas.openxmlformats.org/presentationml/2006/main">
  <p:tag name="KSO_WPP_MARK_KEY" val="d5725e97-6804-4908-b488-2306867f162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775</Words>
  <Application>WPS 演示</Application>
  <PresentationFormat>全屏显示(16:9)</PresentationFormat>
  <Paragraphs>265</Paragraphs>
  <Slides>16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幼圆</vt:lpstr>
      <vt:lpstr>等线</vt:lpstr>
      <vt:lpstr>楷体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2023-01-29T10:16:10Z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A4F2A4127938428BA888203914CB64C6</vt:lpwstr>
  </property>
  <property fmtid="{D5CDD505-2E9C-101B-9397-08002B2CF9AE}" pid="3" name="KSOProductBuildVer">
    <vt:lpwstr>2052-11.1.0.13703</vt:lpwstr>
  </property>
</Properties>
</file>