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9" r:id="rId14"/>
    <p:sldId id="27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20" d="100"/>
          <a:sy n="120" d="100"/>
        </p:scale>
        <p:origin x="-1560" y="-65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8083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总复习 钟表和人民币的认识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slide" Target="slide10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59.png"/><Relationship Id="rId8" Type="http://schemas.openxmlformats.org/officeDocument/2006/relationships/image" Target="../media/image14.png"/><Relationship Id="rId7" Type="http://schemas.openxmlformats.org/officeDocument/2006/relationships/image" Target="../media/image58.png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60.png"/><Relationship Id="rId1" Type="http://schemas.openxmlformats.org/officeDocument/2006/relationships/image" Target="../media/image5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7.jpeg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0.png"/><Relationship Id="rId3" Type="http://schemas.openxmlformats.org/officeDocument/2006/relationships/slide" Target="slide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image" Target="../media/image13.png"/><Relationship Id="rId7" Type="http://schemas.openxmlformats.org/officeDocument/2006/relationships/image" Target="../media/image12.png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3" Type="http://schemas.openxmlformats.org/officeDocument/2006/relationships/slideLayout" Target="../slideLayouts/slideLayout3.xml"/><Relationship Id="rId12" Type="http://schemas.openxmlformats.org/officeDocument/2006/relationships/image" Target="../media/image17.png"/><Relationship Id="rId11" Type="http://schemas.openxmlformats.org/officeDocument/2006/relationships/image" Target="../media/image16.png"/><Relationship Id="rId10" Type="http://schemas.openxmlformats.org/officeDocument/2006/relationships/image" Target="../media/image15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jpeg"/><Relationship Id="rId8" Type="http://schemas.openxmlformats.org/officeDocument/2006/relationships/image" Target="../media/image25.png"/><Relationship Id="rId7" Type="http://schemas.openxmlformats.org/officeDocument/2006/relationships/image" Target="../media/image24.jpeg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31.png"/><Relationship Id="rId13" Type="http://schemas.openxmlformats.org/officeDocument/2006/relationships/image" Target="../media/image30.png"/><Relationship Id="rId12" Type="http://schemas.openxmlformats.org/officeDocument/2006/relationships/image" Target="../media/image29.png"/><Relationship Id="rId11" Type="http://schemas.openxmlformats.org/officeDocument/2006/relationships/image" Target="../media/image28.png"/><Relationship Id="rId10" Type="http://schemas.openxmlformats.org/officeDocument/2006/relationships/image" Target="../media/image27.jpe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6.png"/><Relationship Id="rId8" Type="http://schemas.openxmlformats.org/officeDocument/2006/relationships/image" Target="../media/image14.png"/><Relationship Id="rId7" Type="http://schemas.openxmlformats.org/officeDocument/2006/relationships/image" Target="../media/image35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41.png"/><Relationship Id="rId13" Type="http://schemas.openxmlformats.org/officeDocument/2006/relationships/image" Target="../media/image40.png"/><Relationship Id="rId12" Type="http://schemas.openxmlformats.org/officeDocument/2006/relationships/image" Target="../media/image39.jpeg"/><Relationship Id="rId11" Type="http://schemas.openxmlformats.org/officeDocument/2006/relationships/image" Target="../media/image38.png"/><Relationship Id="rId10" Type="http://schemas.openxmlformats.org/officeDocument/2006/relationships/image" Target="../media/image37.png"/><Relationship Id="rId1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emf"/><Relationship Id="rId1" Type="http://schemas.openxmlformats.org/officeDocument/2006/relationships/image" Target="../media/image4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4932040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2267744" y="37421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4932480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226774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274881"/>
            <a:ext cx="9144000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 钟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表和人民币的认识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229006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复习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4993045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5001309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32124" y="1008983"/>
            <a:ext cx="2600712" cy="80791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儿童乐圆</a:t>
            </a:r>
            <a:endParaRPr lang="zh-CN" altLang="en-US" sz="4800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5" action="ppaction://hlinksldjump"/>
          </p:cNvPr>
          <p:cNvSpPr/>
          <p:nvPr/>
        </p:nvSpPr>
        <p:spPr>
          <a:xfrm>
            <a:off x="2339752" y="366869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巩固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941375" y="445727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897888" y="1097469"/>
            <a:ext cx="739305" cy="648000"/>
            <a:chOff x="1265723" y="1440417"/>
            <a:chExt cx="739305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265723" y="1440417"/>
              <a:ext cx="739305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chemeClr val="accent1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endParaRPr kumimoji="1" lang="zh-CN" altLang="en-US" sz="35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605102" y="1131297"/>
            <a:ext cx="5180771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认一认，连一连。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043608" y="1820110"/>
            <a:ext cx="6120680" cy="2335816"/>
            <a:chOff x="1043608" y="1323459"/>
            <a:chExt cx="6120680" cy="2335816"/>
          </a:xfrm>
        </p:grpSpPr>
        <p:grpSp>
          <p:nvGrpSpPr>
            <p:cNvPr id="2" name="组合 1"/>
            <p:cNvGrpSpPr/>
            <p:nvPr/>
          </p:nvGrpSpPr>
          <p:grpSpPr>
            <a:xfrm>
              <a:off x="1199931" y="1323459"/>
              <a:ext cx="5301352" cy="1162051"/>
              <a:chOff x="1199931" y="1323459"/>
              <a:chExt cx="5301352" cy="1162051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2763297" y="1369736"/>
                <a:ext cx="1027019" cy="111577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059534" y="1323459"/>
                <a:ext cx="1088101" cy="10753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0" name="Picture 6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199931" y="1431787"/>
                <a:ext cx="1192885" cy="10486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606981" y="1413958"/>
                <a:ext cx="894302" cy="8943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4" name="组合 3"/>
            <p:cNvGrpSpPr/>
            <p:nvPr/>
          </p:nvGrpSpPr>
          <p:grpSpPr>
            <a:xfrm>
              <a:off x="1043608" y="3247293"/>
              <a:ext cx="6120680" cy="411982"/>
              <a:chOff x="1043608" y="2783394"/>
              <a:chExt cx="6120680" cy="411982"/>
            </a:xfrm>
          </p:grpSpPr>
          <p:sp>
            <p:nvSpPr>
              <p:cNvPr id="3" name="圆角矩形 2"/>
              <p:cNvSpPr/>
              <p:nvPr/>
            </p:nvSpPr>
            <p:spPr>
              <a:xfrm>
                <a:off x="1043608" y="2793442"/>
                <a:ext cx="1271975" cy="401934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刚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过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时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2763297" y="2793442"/>
                <a:ext cx="1056385" cy="401934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时半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4221879" y="2783394"/>
                <a:ext cx="1056385" cy="401934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时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5727561" y="2783394"/>
                <a:ext cx="1436727" cy="401934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快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到</a:t>
                </a:r>
                <a:r>
                  <a:rPr lang="en-US" altLang="zh-CN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</a:t>
                </a:r>
                <a:r>
                  <a:rPr lang="zh-CN" altLang="en-US" sz="20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时</a:t>
                </a:r>
                <a:endPara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cxnSp>
        <p:nvCxnSpPr>
          <p:cNvPr id="7" name="直接连接符 6"/>
          <p:cNvCxnSpPr>
            <a:stCxn id="1030" idx="2"/>
            <a:endCxn id="18" idx="0"/>
          </p:cNvCxnSpPr>
          <p:nvPr/>
        </p:nvCxnSpPr>
        <p:spPr>
          <a:xfrm>
            <a:off x="1796374" y="2977128"/>
            <a:ext cx="1495116" cy="776864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20" idx="0"/>
            <a:endCxn id="1027" idx="2"/>
          </p:cNvCxnSpPr>
          <p:nvPr/>
        </p:nvCxnSpPr>
        <p:spPr>
          <a:xfrm flipH="1" flipV="1">
            <a:off x="3276807" y="2982161"/>
            <a:ext cx="3169118" cy="76178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>
            <a:stCxn id="1028" idx="2"/>
            <a:endCxn id="3" idx="0"/>
          </p:cNvCxnSpPr>
          <p:nvPr/>
        </p:nvCxnSpPr>
        <p:spPr>
          <a:xfrm flipH="1">
            <a:off x="1679596" y="2895410"/>
            <a:ext cx="2923989" cy="85858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>
            <a:stCxn id="1031" idx="2"/>
            <a:endCxn id="19" idx="0"/>
          </p:cNvCxnSpPr>
          <p:nvPr/>
        </p:nvCxnSpPr>
        <p:spPr>
          <a:xfrm flipH="1">
            <a:off x="4750072" y="2804911"/>
            <a:ext cx="1304060" cy="939033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30" name="图片 29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巩固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64044" y="652681"/>
            <a:ext cx="5180771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写出下面的钱数。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1520" y="1923678"/>
            <a:ext cx="9917543" cy="2354611"/>
            <a:chOff x="251520" y="1321011"/>
            <a:chExt cx="9917543" cy="2354611"/>
          </a:xfrm>
        </p:grpSpPr>
        <p:grpSp>
          <p:nvGrpSpPr>
            <p:cNvPr id="22" name="组合 21"/>
            <p:cNvGrpSpPr/>
            <p:nvPr/>
          </p:nvGrpSpPr>
          <p:grpSpPr>
            <a:xfrm>
              <a:off x="251520" y="1321011"/>
              <a:ext cx="9917543" cy="2354611"/>
              <a:chOff x="251520" y="1321011"/>
              <a:chExt cx="9917543" cy="2354611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251520" y="1475628"/>
                <a:ext cx="3580839" cy="1993429"/>
                <a:chOff x="99120" y="1323228"/>
                <a:chExt cx="3580839" cy="1993429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417261" y="1323228"/>
                  <a:ext cx="1753274" cy="1302768"/>
                  <a:chOff x="417261" y="1323228"/>
                  <a:chExt cx="1753274" cy="1302768"/>
                </a:xfrm>
              </p:grpSpPr>
              <p:pic>
                <p:nvPicPr>
                  <p:cNvPr id="40" name="图片 39"/>
                  <p:cNvPicPr>
                    <a:picLocks noChangeAspect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>
                  <a:xfrm>
                    <a:off x="417261" y="1323228"/>
                    <a:ext cx="1223372" cy="605536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41" name="图片 40"/>
                  <p:cNvPicPr>
                    <a:picLocks noChangeAspect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>
                  <a:xfrm>
                    <a:off x="814870" y="1521834"/>
                    <a:ext cx="1130019" cy="559329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42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 bwMode="auto">
                  <a:xfrm>
                    <a:off x="945150" y="2020139"/>
                    <a:ext cx="577260" cy="60585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43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 bwMode="auto">
                  <a:xfrm>
                    <a:off x="1545989" y="1981995"/>
                    <a:ext cx="624546" cy="56447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sp>
              <p:nvSpPr>
                <p:cNvPr id="38" name="TextBox 37"/>
                <p:cNvSpPr txBox="1"/>
                <p:nvPr/>
              </p:nvSpPr>
              <p:spPr>
                <a:xfrm>
                  <a:off x="99120" y="2608771"/>
                  <a:ext cx="3580839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）元（  ）角</a:t>
                  </a:r>
                  <a:endPara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（  ）分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3468291" y="1486879"/>
                <a:ext cx="3688996" cy="2188743"/>
                <a:chOff x="3134311" y="1475627"/>
                <a:chExt cx="3688996" cy="2188743"/>
              </a:xfrm>
            </p:grpSpPr>
            <p:grpSp>
              <p:nvGrpSpPr>
                <p:cNvPr id="10" name="组合 9"/>
                <p:cNvGrpSpPr/>
                <p:nvPr/>
              </p:nvGrpSpPr>
              <p:grpSpPr>
                <a:xfrm>
                  <a:off x="3242468" y="1475627"/>
                  <a:ext cx="3580839" cy="2188743"/>
                  <a:chOff x="429555" y="1313227"/>
                  <a:chExt cx="3580839" cy="2188743"/>
                </a:xfrm>
              </p:grpSpPr>
              <p:grpSp>
                <p:nvGrpSpPr>
                  <p:cNvPr id="6" name="组合 5"/>
                  <p:cNvGrpSpPr/>
                  <p:nvPr/>
                </p:nvGrpSpPr>
                <p:grpSpPr>
                  <a:xfrm>
                    <a:off x="759994" y="1313227"/>
                    <a:ext cx="1410541" cy="1312769"/>
                    <a:chOff x="759994" y="1313227"/>
                    <a:chExt cx="1410541" cy="1312769"/>
                  </a:xfrm>
                </p:grpSpPr>
                <p:pic>
                  <p:nvPicPr>
                    <p:cNvPr id="29" name="图片 28"/>
                    <p:cNvPicPr>
                      <a:picLocks noChangeAspect="1"/>
                    </p:cNvPicPr>
                    <p:nvPr/>
                  </p:nvPicPr>
                  <p:blipFill>
                    <a:blip r:embed="rId5" cstate="email"/>
                    <a:srcRect/>
                    <a:stretch>
                      <a:fillRect/>
                    </a:stretch>
                  </p:blipFill>
                  <p:spPr>
                    <a:xfrm>
                      <a:off x="759994" y="1313227"/>
                      <a:ext cx="1362387" cy="674345"/>
                    </a:xfrm>
                    <a:prstGeom prst="rect">
                      <a:avLst/>
                    </a:prstGeom>
                    <a:noFill/>
                    <a:ln w="9525">
                      <a:noFill/>
                    </a:ln>
                  </p:spPr>
                </p:pic>
                <p:pic>
                  <p:nvPicPr>
                    <p:cNvPr id="32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 cstate="email"/>
                    <a:srcRect/>
                    <a:stretch>
                      <a:fillRect/>
                    </a:stretch>
                  </p:blipFill>
                  <p:spPr bwMode="auto">
                    <a:xfrm>
                      <a:off x="977402" y="2053990"/>
                      <a:ext cx="545007" cy="57200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pic>
                  <p:nvPicPr>
                    <p:cNvPr id="33" name="Picture 3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 cstate="email"/>
                    <a:srcRect/>
                    <a:stretch>
                      <a:fillRect/>
                    </a:stretch>
                  </p:blipFill>
                  <p:spPr bwMode="auto">
                    <a:xfrm>
                      <a:off x="1588193" y="2020139"/>
                      <a:ext cx="582342" cy="52632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</p:grpSp>
              <p:sp>
                <p:nvSpPr>
                  <p:cNvPr id="8" name="TextBox 7"/>
                  <p:cNvSpPr txBox="1"/>
                  <p:nvPr/>
                </p:nvSpPr>
                <p:spPr>
                  <a:xfrm>
                    <a:off x="429555" y="2794084"/>
                    <a:ext cx="3580839" cy="70788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（  ）元（  ）角</a:t>
                    </a:r>
                    <a:endPara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  <a:p>
                    <a:r>
                      <a:rPr lang="zh-CN" altLang="en-US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（  ）分</a:t>
                    </a:r>
                    <a:endParaRPr lang="zh-CN" altLang="en-US" sz="2000" b="1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p:grpSp>
            <p:pic>
              <p:nvPicPr>
                <p:cNvPr id="44" name="图片 43"/>
                <p:cNvPicPr>
                  <a:picLocks noChangeAspect="1"/>
                </p:cNvPicPr>
                <p:nvPr/>
              </p:nvPicPr>
              <p:blipFill>
                <a:blip r:embed="rId8" cstate="email"/>
                <a:srcRect/>
                <a:stretch>
                  <a:fillRect/>
                </a:stretch>
              </p:blipFill>
              <p:spPr>
                <a:xfrm>
                  <a:off x="3134311" y="2127491"/>
                  <a:ext cx="623752" cy="61193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21" name="组合 20"/>
              <p:cNvGrpSpPr/>
              <p:nvPr/>
            </p:nvGrpSpPr>
            <p:grpSpPr>
              <a:xfrm>
                <a:off x="6588224" y="1321011"/>
                <a:ext cx="3580839" cy="2220054"/>
                <a:chOff x="6588224" y="1321011"/>
                <a:chExt cx="3580839" cy="2220054"/>
              </a:xfrm>
            </p:grpSpPr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9" cstate="email"/>
                <a:srcRect/>
                <a:stretch>
                  <a:fillRect/>
                </a:stretch>
              </p:blipFill>
              <p:spPr>
                <a:xfrm>
                  <a:off x="6673449" y="1321011"/>
                  <a:ext cx="1494631" cy="7123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grpSp>
              <p:nvGrpSpPr>
                <p:cNvPr id="45" name="组合 44"/>
                <p:cNvGrpSpPr/>
                <p:nvPr/>
              </p:nvGrpSpPr>
              <p:grpSpPr>
                <a:xfrm>
                  <a:off x="6588224" y="1540213"/>
                  <a:ext cx="3580839" cy="2000852"/>
                  <a:chOff x="3049086" y="1475627"/>
                  <a:chExt cx="3580839" cy="2000852"/>
                </a:xfrm>
              </p:grpSpPr>
              <p:grpSp>
                <p:nvGrpSpPr>
                  <p:cNvPr id="46" name="组合 45"/>
                  <p:cNvGrpSpPr/>
                  <p:nvPr/>
                </p:nvGrpSpPr>
                <p:grpSpPr>
                  <a:xfrm>
                    <a:off x="3049086" y="1475627"/>
                    <a:ext cx="3580839" cy="2000852"/>
                    <a:chOff x="236173" y="1313227"/>
                    <a:chExt cx="3580839" cy="2000852"/>
                  </a:xfrm>
                </p:grpSpPr>
                <p:grpSp>
                  <p:nvGrpSpPr>
                    <p:cNvPr id="48" name="组合 47"/>
                    <p:cNvGrpSpPr/>
                    <p:nvPr/>
                  </p:nvGrpSpPr>
                  <p:grpSpPr>
                    <a:xfrm>
                      <a:off x="759994" y="1313227"/>
                      <a:ext cx="1362387" cy="1312769"/>
                      <a:chOff x="759994" y="1313227"/>
                      <a:chExt cx="1362387" cy="1312769"/>
                    </a:xfrm>
                  </p:grpSpPr>
                  <p:pic>
                    <p:nvPicPr>
                      <p:cNvPr id="50" name="图片 49"/>
                      <p:cNvPicPr>
                        <a:picLocks noChangeAspect="1"/>
                      </p:cNvPicPr>
                      <p:nvPr/>
                    </p:nvPicPr>
                    <p:blipFill>
                      <a:blip r:embed="rId5" cstate="email"/>
                      <a:srcRect/>
                      <a:stretch>
                        <a:fillRect/>
                      </a:stretch>
                    </p:blipFill>
                    <p:spPr>
                      <a:xfrm>
                        <a:off x="759994" y="1313227"/>
                        <a:ext cx="1362387" cy="67434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  <p:pic>
                    <p:nvPicPr>
                      <p:cNvPr id="51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 cstate="email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7402" y="2053990"/>
                        <a:ext cx="545007" cy="5720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grpSp>
                <p:sp>
                  <p:nvSpPr>
                    <p:cNvPr id="49" name="TextBox 48"/>
                    <p:cNvSpPr txBox="1"/>
                    <p:nvPr/>
                  </p:nvSpPr>
                  <p:spPr>
                    <a:xfrm>
                      <a:off x="236173" y="2606193"/>
                      <a:ext cx="3580839" cy="70788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）元（  ）角</a:t>
                      </a:r>
                      <a:endParaRPr lang="en-US" altLang="zh-CN" sz="20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（  ）分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p:txBody>
                </p:sp>
              </p:grpSp>
              <p:pic>
                <p:nvPicPr>
                  <p:cNvPr id="47" name="图片 46"/>
                  <p:cNvPicPr>
                    <a:picLocks noChangeAspect="1"/>
                  </p:cNvPicPr>
                  <p:nvPr/>
                </p:nvPicPr>
                <p:blipFill>
                  <a:blip r:embed="rId8" cstate="email"/>
                  <a:srcRect/>
                  <a:stretch>
                    <a:fillRect/>
                  </a:stretch>
                </p:blipFill>
                <p:spPr>
                  <a:xfrm>
                    <a:off x="3134311" y="2127491"/>
                    <a:ext cx="623752" cy="611937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</p:grpSp>
        </p:grpSp>
        <p:pic>
          <p:nvPicPr>
            <p:cNvPr id="53" name="Picture 4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8100702" y="2343123"/>
              <a:ext cx="491898" cy="4706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3" name="TextBox 22"/>
          <p:cNvSpPr txBox="1"/>
          <p:nvPr/>
        </p:nvSpPr>
        <p:spPr>
          <a:xfrm>
            <a:off x="1635788" y="3291830"/>
            <a:ext cx="34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39552" y="3308793"/>
            <a:ext cx="34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536096" y="3579862"/>
            <a:ext cx="34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851920" y="3435846"/>
            <a:ext cx="34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948156" y="3435846"/>
            <a:ext cx="34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851920" y="3795886"/>
            <a:ext cx="34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876256" y="3363838"/>
            <a:ext cx="34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7972492" y="3375609"/>
            <a:ext cx="34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6876256" y="3673628"/>
            <a:ext cx="3439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802900" y="623739"/>
            <a:ext cx="5782760" cy="660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购物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73765" y="1347614"/>
            <a:ext cx="8950763" cy="3175369"/>
            <a:chOff x="217997" y="1299256"/>
            <a:chExt cx="8950763" cy="3175369"/>
          </a:xfrm>
        </p:grpSpPr>
        <p:grpSp>
          <p:nvGrpSpPr>
            <p:cNvPr id="7" name="组合 6"/>
            <p:cNvGrpSpPr/>
            <p:nvPr/>
          </p:nvGrpSpPr>
          <p:grpSpPr>
            <a:xfrm>
              <a:off x="823966" y="1299256"/>
              <a:ext cx="1602248" cy="1054389"/>
              <a:chOff x="823966" y="1299256"/>
              <a:chExt cx="1602248" cy="1054389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823966" y="1299256"/>
                <a:ext cx="1370112" cy="68505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1148568" y="1984313"/>
                <a:ext cx="127764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/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792604" y="1569697"/>
              <a:ext cx="1486587" cy="783948"/>
              <a:chOff x="2808338" y="1601133"/>
              <a:chExt cx="1277646" cy="647793"/>
            </a:xfrm>
          </p:grpSpPr>
          <p:pic>
            <p:nvPicPr>
              <p:cNvPr id="2051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 flipH="1">
                <a:off x="2904543" y="1601133"/>
                <a:ext cx="409724" cy="2829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7" name="TextBox 36"/>
              <p:cNvSpPr txBox="1"/>
              <p:nvPr/>
            </p:nvSpPr>
            <p:spPr>
              <a:xfrm>
                <a:off x="2808338" y="1943739"/>
                <a:ext cx="1277646" cy="3051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角</a:t>
                </a:r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/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块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416232" y="1559405"/>
              <a:ext cx="1486587" cy="819971"/>
              <a:chOff x="4416232" y="1559405"/>
              <a:chExt cx="1486587" cy="819971"/>
            </a:xfrm>
          </p:grpSpPr>
          <p:pic>
            <p:nvPicPr>
              <p:cNvPr id="2052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4481566" y="1559405"/>
                <a:ext cx="497749" cy="4249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41" name="TextBox 40"/>
              <p:cNvSpPr txBox="1"/>
              <p:nvPr/>
            </p:nvSpPr>
            <p:spPr>
              <a:xfrm>
                <a:off x="4416232" y="2010044"/>
                <a:ext cx="148658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元</a:t>
                </a:r>
                <a:r>
                  <a:rPr lang="en-US" altLang="zh-CN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/</a:t>
                </a:r>
                <a:r>
                  <a:rPr lang="zh-CN" altLang="en-US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239685" y="2427673"/>
              <a:ext cx="842501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）买一个       和一块    ，一共 （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）元（   ）角。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4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055041" y="2398288"/>
              <a:ext cx="1094629" cy="5473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 flipH="1">
              <a:off x="4089412" y="2516618"/>
              <a:ext cx="476729" cy="3424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239768" y="3027448"/>
              <a:ext cx="89289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）上面三种物品各买一个，一共（   ）元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   ）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角。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17997" y="3643628"/>
              <a:ext cx="877023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）小丽拿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元钱去买了一个      和一个   ，应找回（    ）元。            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48" name="Picture 2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473898" y="3702501"/>
              <a:ext cx="888003" cy="444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9" name="Picture 4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6330917" y="3702501"/>
              <a:ext cx="389571" cy="3325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0" name="TextBox 19"/>
          <p:cNvSpPr txBox="1"/>
          <p:nvPr/>
        </p:nvSpPr>
        <p:spPr>
          <a:xfrm>
            <a:off x="6264132" y="2427734"/>
            <a:ext cx="32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632284" y="2437026"/>
            <a:ext cx="32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627731" y="3006235"/>
            <a:ext cx="32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967438" y="3003798"/>
            <a:ext cx="32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75835" y="4011910"/>
            <a:ext cx="3240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5" grpId="0"/>
      <p:bldP spid="56" grpId="0"/>
      <p:bldP spid="57" grpId="0"/>
      <p:bldP spid="5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888432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111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671644" y="1040206"/>
            <a:ext cx="57827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认识钟表。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59085" y="2120627"/>
            <a:ext cx="2028825" cy="181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椭圆形标注 13"/>
          <p:cNvSpPr/>
          <p:nvPr/>
        </p:nvSpPr>
        <p:spPr>
          <a:xfrm>
            <a:off x="5560031" y="1396960"/>
            <a:ext cx="1428234" cy="620068"/>
          </a:xfrm>
          <a:prstGeom prst="wedgeEllipseCallout">
            <a:avLst>
              <a:gd name="adj1" fmla="val -88465"/>
              <a:gd name="adj2" fmla="val 17130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短针是时针。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椭圆形标注 53"/>
          <p:cNvSpPr/>
          <p:nvPr/>
        </p:nvSpPr>
        <p:spPr>
          <a:xfrm>
            <a:off x="6287910" y="2618909"/>
            <a:ext cx="1236418" cy="816314"/>
          </a:xfrm>
          <a:prstGeom prst="wedgeEllipseCallout">
            <a:avLst>
              <a:gd name="adj1" fmla="val -96258"/>
              <a:gd name="adj2" fmla="val -1800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针是分针。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45589" y="1657978"/>
            <a:ext cx="3350347" cy="230107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分针指着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，时针指向几就是几时。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分针指向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，时针过几就是几点半。</a:t>
            </a:r>
            <a:endParaRPr lang="en-US" altLang="zh-CN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分针快到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或是刚过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，时针接近几，就是快到（刚过）几时，也可以说大约几时。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复习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4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32006" y="2018322"/>
            <a:ext cx="8008392" cy="838303"/>
            <a:chOff x="435850" y="1351413"/>
            <a:chExt cx="8008392" cy="838303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3444240" y="1403817"/>
              <a:ext cx="1227419" cy="68127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756883" y="1441983"/>
              <a:ext cx="1134688" cy="65716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435850" y="1351413"/>
              <a:ext cx="1437808" cy="83830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973431" y="1403817"/>
              <a:ext cx="1330835" cy="73349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>
            <a:xfrm>
              <a:off x="5968308" y="1462621"/>
              <a:ext cx="1199749" cy="56988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7382205" y="1469717"/>
              <a:ext cx="1062037" cy="5238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532006" y="1060804"/>
            <a:ext cx="6416258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按人民币的质地分为纸币和硬币。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3027" y="1529559"/>
            <a:ext cx="235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纸币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35044" y="3108825"/>
            <a:ext cx="23527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硬币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66728" y="3568949"/>
            <a:ext cx="5420999" cy="971550"/>
            <a:chOff x="1177268" y="3340324"/>
            <a:chExt cx="5420999" cy="971550"/>
          </a:xfrm>
        </p:grpSpPr>
        <p:grpSp>
          <p:nvGrpSpPr>
            <p:cNvPr id="44" name="组合 43"/>
            <p:cNvGrpSpPr/>
            <p:nvPr/>
          </p:nvGrpSpPr>
          <p:grpSpPr>
            <a:xfrm>
              <a:off x="1177268" y="3436865"/>
              <a:ext cx="1918675" cy="678747"/>
              <a:chOff x="5532" y="22481"/>
              <a:chExt cx="1988" cy="729"/>
            </a:xfrm>
          </p:grpSpPr>
          <p:pic>
            <p:nvPicPr>
              <p:cNvPr id="45" name="图片 44" descr="钱 一分硬币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6815" y="22482"/>
                <a:ext cx="705" cy="72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46" name="图片 45" descr="钱 五分硬币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5532" y="22481"/>
                <a:ext cx="689" cy="729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>
            <a:xfrm>
              <a:off x="4521243" y="3341937"/>
              <a:ext cx="878728" cy="86208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3400422" y="3516923"/>
              <a:ext cx="869756" cy="7197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5598142" y="3340324"/>
              <a:ext cx="1000125" cy="971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15"/>
          <p:cNvSpPr txBox="1">
            <a:spLocks noChangeArrowheads="1"/>
          </p:cNvSpPr>
          <p:nvPr/>
        </p:nvSpPr>
        <p:spPr bwMode="auto">
          <a:xfrm>
            <a:off x="313664" y="618175"/>
            <a:ext cx="57827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按人民币的单位分为元、角、分。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2223" y="1352858"/>
            <a:ext cx="3119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以“元”为单位的。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85329" y="2496249"/>
            <a:ext cx="3119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”为单位的。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15827" y="2940375"/>
            <a:ext cx="3703707" cy="540648"/>
            <a:chOff x="715827" y="2940375"/>
            <a:chExt cx="3703707" cy="54064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715827" y="2940375"/>
              <a:ext cx="1071563" cy="5318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970308" y="2940375"/>
              <a:ext cx="480590" cy="47148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" name="图片 22" descr="钱 一角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610948" y="2977681"/>
              <a:ext cx="1028700" cy="457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856869" y="2940375"/>
              <a:ext cx="562665" cy="5406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6" name="TextBox 25"/>
          <p:cNvSpPr txBox="1"/>
          <p:nvPr/>
        </p:nvSpPr>
        <p:spPr>
          <a:xfrm>
            <a:off x="385329" y="3406229"/>
            <a:ext cx="31197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以“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”为单位的。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84644" y="3795886"/>
            <a:ext cx="2845743" cy="921496"/>
            <a:chOff x="1084160" y="4039437"/>
            <a:chExt cx="2845743" cy="921496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084160" y="4039437"/>
              <a:ext cx="947638" cy="9214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268199" y="4147355"/>
              <a:ext cx="685498" cy="705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3272678" y="4167215"/>
              <a:ext cx="657225" cy="685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321513" y="1764780"/>
            <a:ext cx="7746839" cy="814595"/>
            <a:chOff x="321513" y="1764780"/>
            <a:chExt cx="7746839" cy="814595"/>
          </a:xfrm>
        </p:grpSpPr>
        <p:grpSp>
          <p:nvGrpSpPr>
            <p:cNvPr id="2" name="组合 1"/>
            <p:cNvGrpSpPr/>
            <p:nvPr/>
          </p:nvGrpSpPr>
          <p:grpSpPr>
            <a:xfrm>
              <a:off x="321513" y="1764780"/>
              <a:ext cx="7746839" cy="814595"/>
              <a:chOff x="263248" y="1828120"/>
              <a:chExt cx="7999771" cy="838303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263248" y="1828120"/>
                <a:ext cx="7239589" cy="838303"/>
                <a:chOff x="167092" y="1351413"/>
                <a:chExt cx="7239589" cy="838303"/>
              </a:xfrm>
            </p:grpSpPr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8" cstate="email"/>
                <a:srcRect/>
                <a:stretch>
                  <a:fillRect/>
                </a:stretch>
              </p:blipFill>
              <p:spPr>
                <a:xfrm>
                  <a:off x="2913239" y="1456513"/>
                  <a:ext cx="1082790" cy="60099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2" name="图片 31"/>
                <p:cNvPicPr>
                  <a:picLocks noChangeAspect="1"/>
                </p:cNvPicPr>
                <p:nvPr/>
              </p:nvPicPr>
              <p:blipFill>
                <a:blip r:embed="rId9" cstate="email"/>
                <a:srcRect/>
                <a:stretch>
                  <a:fillRect/>
                </a:stretch>
              </p:blipFill>
              <p:spPr>
                <a:xfrm>
                  <a:off x="4108394" y="1484644"/>
                  <a:ext cx="933703" cy="54076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3" name="图片 32"/>
                <p:cNvPicPr>
                  <a:picLocks noChangeAspect="1"/>
                </p:cNvPicPr>
                <p:nvPr/>
              </p:nvPicPr>
              <p:blipFill>
                <a:blip r:embed="rId10" cstate="email"/>
                <a:srcRect/>
                <a:stretch>
                  <a:fillRect/>
                </a:stretch>
              </p:blipFill>
              <p:spPr>
                <a:xfrm>
                  <a:off x="167092" y="1351413"/>
                  <a:ext cx="1437808" cy="83830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11" cstate="email"/>
                <a:srcRect/>
                <a:stretch>
                  <a:fillRect/>
                </a:stretch>
              </p:blipFill>
              <p:spPr>
                <a:xfrm>
                  <a:off x="5144895" y="1391572"/>
                  <a:ext cx="1199749" cy="569881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36" name="图片 35"/>
                <p:cNvPicPr>
                  <a:picLocks noChangeAspect="1"/>
                </p:cNvPicPr>
                <p:nvPr/>
              </p:nvPicPr>
              <p:blipFill>
                <a:blip r:embed="rId12" cstate="email"/>
                <a:srcRect/>
                <a:stretch>
                  <a:fillRect/>
                </a:stretch>
              </p:blipFill>
              <p:spPr>
                <a:xfrm>
                  <a:off x="6344644" y="1434885"/>
                  <a:ext cx="1062037" cy="5238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pic>
            <p:nvPicPr>
              <p:cNvPr id="18" name="Picture 3"/>
              <p:cNvPicPr>
                <a:picLocks noChangeAspect="1" noChangeArrowheads="1"/>
              </p:cNvPicPr>
              <p:nvPr/>
            </p:nvPicPr>
            <p:blipFill>
              <a:blip r:embed="rId13" cstate="email"/>
              <a:srcRect/>
              <a:stretch>
                <a:fillRect/>
              </a:stretch>
            </p:blipFill>
            <p:spPr bwMode="auto">
              <a:xfrm>
                <a:off x="7593279" y="1868279"/>
                <a:ext cx="669740" cy="65060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>
            <a:xfrm>
              <a:off x="1796540" y="1864282"/>
              <a:ext cx="1184294" cy="652729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0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827585" y="2459947"/>
            <a:ext cx="7357656" cy="1984011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根据上面的文字、数字、图案颜色及大小等方面来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识别人民币。人民币的单位有“元”“角”“分”。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元角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分之间的关系：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endParaRPr lang="en-US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654424" y="699542"/>
            <a:ext cx="7855099" cy="1664101"/>
            <a:chOff x="654424" y="984434"/>
            <a:chExt cx="7855099" cy="1664101"/>
          </a:xfrm>
        </p:grpSpPr>
        <p:grpSp>
          <p:nvGrpSpPr>
            <p:cNvPr id="41" name="组合 40"/>
            <p:cNvGrpSpPr/>
            <p:nvPr/>
          </p:nvGrpSpPr>
          <p:grpSpPr>
            <a:xfrm>
              <a:off x="654424" y="984434"/>
              <a:ext cx="7855099" cy="1664101"/>
              <a:chOff x="444984" y="920791"/>
              <a:chExt cx="7855099" cy="1664101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444984" y="920791"/>
                <a:ext cx="7855099" cy="830887"/>
                <a:chOff x="151453" y="1811354"/>
                <a:chExt cx="8111566" cy="855069"/>
              </a:xfrm>
            </p:grpSpPr>
            <p:grpSp>
              <p:nvGrpSpPr>
                <p:cNvPr id="84" name="组合 83"/>
                <p:cNvGrpSpPr/>
                <p:nvPr/>
              </p:nvGrpSpPr>
              <p:grpSpPr>
                <a:xfrm>
                  <a:off x="151453" y="1811354"/>
                  <a:ext cx="7441825" cy="855069"/>
                  <a:chOff x="55297" y="1334647"/>
                  <a:chExt cx="7441825" cy="855069"/>
                </a:xfrm>
              </p:grpSpPr>
              <p:pic>
                <p:nvPicPr>
                  <p:cNvPr id="86" name="图片 85"/>
                  <p:cNvPicPr>
                    <a:picLocks noChangeAspect="1"/>
                  </p:cNvPicPr>
                  <p:nvPr/>
                </p:nvPicPr>
                <p:blipFill>
                  <a:blip r:embed="rId1" cstate="email"/>
                  <a:srcRect/>
                  <a:stretch>
                    <a:fillRect/>
                  </a:stretch>
                </p:blipFill>
                <p:spPr>
                  <a:xfrm>
                    <a:off x="2844552" y="1334647"/>
                    <a:ext cx="1227419" cy="68127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87" name="图片 86"/>
                  <p:cNvPicPr>
                    <a:picLocks noChangeAspect="1"/>
                  </p:cNvPicPr>
                  <p:nvPr/>
                </p:nvPicPr>
                <p:blipFill>
                  <a:blip r:embed="rId2" cstate="email"/>
                  <a:srcRect/>
                  <a:stretch>
                    <a:fillRect/>
                  </a:stretch>
                </p:blipFill>
                <p:spPr>
                  <a:xfrm>
                    <a:off x="4066919" y="1351413"/>
                    <a:ext cx="1134688" cy="657162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88" name="图片 87"/>
                  <p:cNvPicPr>
                    <a:picLocks noChangeAspect="1"/>
                  </p:cNvPicPr>
                  <p:nvPr/>
                </p:nvPicPr>
                <p:blipFill>
                  <a:blip r:embed="rId3" cstate="email"/>
                  <a:srcRect/>
                  <a:stretch>
                    <a:fillRect/>
                  </a:stretch>
                </p:blipFill>
                <p:spPr>
                  <a:xfrm>
                    <a:off x="55297" y="1351413"/>
                    <a:ext cx="1437808" cy="838303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89" name="图片 88"/>
                  <p:cNvPicPr>
                    <a:picLocks noChangeAspect="1"/>
                  </p:cNvPicPr>
                  <p:nvPr/>
                </p:nvPicPr>
                <p:blipFill>
                  <a:blip r:embed="rId4" cstate="email"/>
                  <a:srcRect/>
                  <a:stretch>
                    <a:fillRect/>
                  </a:stretch>
                </p:blipFill>
                <p:spPr>
                  <a:xfrm>
                    <a:off x="5201607" y="1368242"/>
                    <a:ext cx="1199749" cy="569881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  <p:pic>
                <p:nvPicPr>
                  <p:cNvPr id="90" name="图片 89"/>
                  <p:cNvPicPr>
                    <a:picLocks noChangeAspect="1"/>
                  </p:cNvPicPr>
                  <p:nvPr/>
                </p:nvPicPr>
                <p:blipFill>
                  <a:blip r:embed="rId5" cstate="email"/>
                  <a:srcRect/>
                  <a:stretch>
                    <a:fillRect/>
                  </a:stretch>
                </p:blipFill>
                <p:spPr>
                  <a:xfrm>
                    <a:off x="6435085" y="1413346"/>
                    <a:ext cx="1062037" cy="523875"/>
                  </a:xfrm>
                  <a:prstGeom prst="rect">
                    <a:avLst/>
                  </a:prstGeom>
                  <a:noFill/>
                  <a:ln w="9525">
                    <a:noFill/>
                  </a:ln>
                </p:spPr>
              </p:pic>
            </p:grpSp>
            <p:pic>
              <p:nvPicPr>
                <p:cNvPr id="85" name="Picture 3"/>
                <p:cNvPicPr>
                  <a:picLocks noChangeAspect="1" noChangeArrowheads="1"/>
                </p:cNvPicPr>
                <p:nvPr/>
              </p:nvPicPr>
              <p:blipFill>
                <a:blip r:embed="rId6" cstate="email"/>
                <a:srcRect/>
                <a:stretch>
                  <a:fillRect/>
                </a:stretch>
              </p:blipFill>
              <p:spPr bwMode="auto">
                <a:xfrm>
                  <a:off x="7593279" y="1868279"/>
                  <a:ext cx="669740" cy="65060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91" name="组合 90"/>
              <p:cNvGrpSpPr/>
              <p:nvPr/>
            </p:nvGrpSpPr>
            <p:grpSpPr>
              <a:xfrm>
                <a:off x="517535" y="1813928"/>
                <a:ext cx="4835288" cy="770964"/>
                <a:chOff x="715827" y="2940375"/>
                <a:chExt cx="3703707" cy="540648"/>
              </a:xfrm>
            </p:grpSpPr>
            <p:pic>
              <p:nvPicPr>
                <p:cNvPr id="92" name="图片 91"/>
                <p:cNvPicPr>
                  <a:picLocks noChangeAspect="1"/>
                </p:cNvPicPr>
                <p:nvPr/>
              </p:nvPicPr>
              <p:blipFill>
                <a:blip r:embed="rId7" cstate="email"/>
                <a:srcRect/>
                <a:stretch>
                  <a:fillRect/>
                </a:stretch>
              </p:blipFill>
              <p:spPr>
                <a:xfrm>
                  <a:off x="715827" y="2940375"/>
                  <a:ext cx="1071563" cy="53181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93" name="图片 92"/>
                <p:cNvPicPr>
                  <a:picLocks noChangeAspect="1"/>
                </p:cNvPicPr>
                <p:nvPr/>
              </p:nvPicPr>
              <p:blipFill>
                <a:blip r:embed="rId8" cstate="email"/>
                <a:srcRect/>
                <a:stretch>
                  <a:fillRect/>
                </a:stretch>
              </p:blipFill>
              <p:spPr>
                <a:xfrm>
                  <a:off x="1970308" y="2940375"/>
                  <a:ext cx="480590" cy="47148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94" name="图片 93" descr="钱 一角"/>
                <p:cNvPicPr>
                  <a:picLocks noChangeAspect="1"/>
                </p:cNvPicPr>
                <p:nvPr/>
              </p:nvPicPr>
              <p:blipFill>
                <a:blip r:embed="rId9" cstate="print"/>
                <a:stretch>
                  <a:fillRect/>
                </a:stretch>
              </p:blipFill>
              <p:spPr>
                <a:xfrm>
                  <a:off x="2610948" y="2977681"/>
                  <a:ext cx="1028700" cy="4572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95" name="Picture 2"/>
                <p:cNvPicPr>
                  <a:picLocks noChangeAspect="1" noChangeArrowheads="1"/>
                </p:cNvPicPr>
                <p:nvPr/>
              </p:nvPicPr>
              <p:blipFill>
                <a:blip r:embed="rId10" cstate="email"/>
                <a:srcRect/>
                <a:stretch>
                  <a:fillRect/>
                </a:stretch>
              </p:blipFill>
              <p:spPr bwMode="auto">
                <a:xfrm>
                  <a:off x="3856869" y="2940375"/>
                  <a:ext cx="562665" cy="54064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grpSp>
            <p:nvGrpSpPr>
              <p:cNvPr id="96" name="组合 95"/>
              <p:cNvGrpSpPr/>
              <p:nvPr/>
            </p:nvGrpSpPr>
            <p:grpSpPr>
              <a:xfrm>
                <a:off x="5428581" y="1787062"/>
                <a:ext cx="2386610" cy="718299"/>
                <a:chOff x="1084160" y="4039437"/>
                <a:chExt cx="2845743" cy="921496"/>
              </a:xfrm>
            </p:grpSpPr>
            <p:pic>
              <p:nvPicPr>
                <p:cNvPr id="97" name="Picture 3"/>
                <p:cNvPicPr>
                  <a:picLocks noChangeAspect="1" noChangeArrowheads="1"/>
                </p:cNvPicPr>
                <p:nvPr/>
              </p:nvPicPr>
              <p:blipFill>
                <a:blip r:embed="rId11" cstate="email"/>
                <a:srcRect/>
                <a:stretch>
                  <a:fillRect/>
                </a:stretch>
              </p:blipFill>
              <p:spPr bwMode="auto">
                <a:xfrm>
                  <a:off x="1084160" y="4039437"/>
                  <a:ext cx="947638" cy="92149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8" name="Picture 4"/>
                <p:cNvPicPr>
                  <a:picLocks noChangeAspect="1" noChangeArrowheads="1"/>
                </p:cNvPicPr>
                <p:nvPr/>
              </p:nvPicPr>
              <p:blipFill>
                <a:blip r:embed="rId12" cstate="email"/>
                <a:srcRect/>
                <a:stretch>
                  <a:fillRect/>
                </a:stretch>
              </p:blipFill>
              <p:spPr bwMode="auto">
                <a:xfrm>
                  <a:off x="2268199" y="4147355"/>
                  <a:ext cx="685498" cy="7056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99" name="Picture 5"/>
                <p:cNvPicPr>
                  <a:picLocks noChangeAspect="1" noChangeArrowheads="1"/>
                </p:cNvPicPr>
                <p:nvPr/>
              </p:nvPicPr>
              <p:blipFill>
                <a:blip r:embed="rId13" cstate="email"/>
                <a:srcRect/>
                <a:stretch>
                  <a:fillRect/>
                </a:stretch>
              </p:blipFill>
              <p:spPr bwMode="auto">
                <a:xfrm>
                  <a:off x="3272678" y="4167215"/>
                  <a:ext cx="657225" cy="6858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>
            <a:xfrm>
              <a:off x="2046772" y="1072717"/>
              <a:ext cx="1216739" cy="67061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15"/>
          <p:cNvSpPr txBox="1">
            <a:spLocks noChangeArrowheads="1"/>
          </p:cNvSpPr>
          <p:nvPr/>
        </p:nvSpPr>
        <p:spPr bwMode="auto">
          <a:xfrm>
            <a:off x="407411" y="555526"/>
            <a:ext cx="5782760" cy="517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人民币的简单计算。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083794" y="1896915"/>
            <a:ext cx="3080494" cy="2047249"/>
            <a:chOff x="3147690" y="2375053"/>
            <a:chExt cx="2966200" cy="1697940"/>
          </a:xfrm>
        </p:grpSpPr>
        <p:sp>
          <p:nvSpPr>
            <p:cNvPr id="17" name="云形标注 82"/>
            <p:cNvSpPr>
              <a:spLocks noChangeArrowheads="1"/>
            </p:cNvSpPr>
            <p:nvPr/>
          </p:nvSpPr>
          <p:spPr bwMode="auto">
            <a:xfrm rot="21384276" flipV="1">
              <a:off x="3147690" y="2375053"/>
              <a:ext cx="2966200" cy="1697940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3409773" y="2687988"/>
              <a:ext cx="2140386" cy="111039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几元就是几十角，几角就是几十分，单位不同的人民币先统一单位，再计算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370072" y="1613973"/>
            <a:ext cx="2697872" cy="2109906"/>
            <a:chOff x="1370072" y="1613973"/>
            <a:chExt cx="2697872" cy="2109906"/>
          </a:xfrm>
        </p:grpSpPr>
        <p:sp>
          <p:nvSpPr>
            <p:cNvPr id="20" name="云形标注 82"/>
            <p:cNvSpPr>
              <a:spLocks noChangeArrowheads="1"/>
            </p:cNvSpPr>
            <p:nvPr/>
          </p:nvSpPr>
          <p:spPr bwMode="auto">
            <a:xfrm flipH="1">
              <a:off x="1370072" y="1613973"/>
              <a:ext cx="2697872" cy="210990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矩形 4"/>
            <p:cNvSpPr>
              <a:spLocks noChangeArrowheads="1"/>
            </p:cNvSpPr>
            <p:nvPr/>
          </p:nvSpPr>
          <p:spPr bwMode="auto">
            <a:xfrm>
              <a:off x="1888667" y="1896915"/>
              <a:ext cx="2107269" cy="13388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相同单位的人民币计算可以直接相加减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。单位</a:t>
              </a: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不同的人民币先统一单位，再计算。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566576" y="2203778"/>
            <a:ext cx="803496" cy="206392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6949562" y="1584739"/>
            <a:ext cx="1137980" cy="20216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950235" y="276597"/>
            <a:ext cx="3201914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钟表的认识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67544" y="837426"/>
            <a:ext cx="654042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成图表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来表示吗？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457012" y="1635646"/>
          <a:ext cx="6084441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5228"/>
                <a:gridCol w="1790892"/>
                <a:gridCol w="3128321"/>
              </a:tblGrid>
              <a:tr h="892753">
                <a:tc rowSpan="2"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钟表的认识</a:t>
                      </a:r>
                      <a:endParaRPr lang="zh-CN" altLang="en-US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认识整时、半时</a:t>
                      </a:r>
                      <a:endParaRPr lang="zh-CN" altLang="en-US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分针指着</a:t>
                      </a:r>
                      <a:r>
                        <a:rPr lang="en-US" altLang="zh-CN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12,</a:t>
                      </a: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时针指着几，就是几时。</a:t>
                      </a: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分针指着</a:t>
                      </a:r>
                      <a:r>
                        <a:rPr lang="en-US" altLang="zh-CN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，时针过几，就是几时半。</a:t>
                      </a:r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92753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大约几时</a:t>
                      </a:r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分针还没走到</a:t>
                      </a:r>
                      <a:r>
                        <a:rPr lang="en-US" altLang="zh-CN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，时针接近几，就是快到几时。</a:t>
                      </a:r>
                      <a:endParaRPr lang="en-US" altLang="zh-CN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分针刚走过</a:t>
                      </a:r>
                      <a:r>
                        <a:rPr lang="en-US" altLang="zh-CN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20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，时针刚过几，就是刚过几时。</a:t>
                      </a:r>
                      <a:endParaRPr lang="zh-CN" altLang="en-US" sz="20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endParaRPr lang="zh-CN" altLang="en-US" sz="20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950235" y="276597"/>
            <a:ext cx="3201914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认识人民币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251520" y="751518"/>
            <a:ext cx="5213747" cy="453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你能把学过的数整理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成图表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来表示吗？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21514" y="1304830"/>
          <a:ext cx="7244895" cy="3469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55110"/>
                <a:gridCol w="6189785"/>
              </a:tblGrid>
              <a:tr h="776184">
                <a:tc rowSpan="3"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人民币的认识</a:t>
                      </a:r>
                      <a:endParaRPr lang="zh-CN" altLang="en-US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人民币按质地可以分成纸币和硬币两种；按单位分为，以“元”“角”“分”为单位的人民币。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1008301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认识各种面值的人民币，以“元”为单位的人民币有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元、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元、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元、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元、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元和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元；以“角”为单位的有</a:t>
                      </a:r>
                      <a:r>
                        <a:rPr lang="en-US" altLang="zh-CN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角、</a:t>
                      </a:r>
                      <a:r>
                        <a:rPr lang="en-US" altLang="zh-CN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角；以“分”为单位的有</a:t>
                      </a:r>
                      <a:r>
                        <a:rPr lang="en-US" altLang="zh-CN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分、</a:t>
                      </a:r>
                      <a:r>
                        <a:rPr lang="en-US" altLang="zh-CN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分和</a:t>
                      </a:r>
                      <a:r>
                        <a:rPr lang="en-US" altLang="zh-CN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8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分。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70257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人民币的单位有元、角、分，相邻单位之间的进率是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，即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=10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角，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</a:t>
                      </a:r>
                      <a:r>
                        <a:rPr lang="en-US" altLang="zh-CN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=10</a:t>
                      </a:r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分。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1391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人民币的简单计算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换算：几元就是几十角，几角就是几十分。</a:t>
                      </a:r>
                      <a:endParaRPr lang="en-US" altLang="zh-CN" sz="1800" b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l"/>
                      <a:r>
                        <a:rPr lang="zh-CN" altLang="en-US" sz="1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计算：单位相同时，可以直接相加减，单位不同时，先统一单位，再计算。</a:t>
                      </a:r>
                      <a:endParaRPr lang="zh-CN" altLang="en-US" sz="1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42958" y="645322"/>
            <a:ext cx="6076673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写出钟表上的时刻？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13916" y="2958200"/>
            <a:ext cx="5919418" cy="418867"/>
            <a:chOff x="813916" y="2958200"/>
            <a:chExt cx="5919418" cy="418867"/>
          </a:xfrm>
        </p:grpSpPr>
        <p:sp>
          <p:nvSpPr>
            <p:cNvPr id="15" name="TextBox 14"/>
            <p:cNvSpPr txBox="1"/>
            <p:nvPr/>
          </p:nvSpPr>
          <p:spPr>
            <a:xfrm>
              <a:off x="813916" y="2958200"/>
              <a:ext cx="3860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2403230" y="2974796"/>
              <a:ext cx="3860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922652" y="2976957"/>
              <a:ext cx="4957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4545782" y="2958200"/>
              <a:ext cx="4957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6237615" y="2973541"/>
              <a:ext cx="4957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半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5701227" y="2962237"/>
              <a:ext cx="4957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20619" y="1396820"/>
            <a:ext cx="6292041" cy="2008901"/>
            <a:chOff x="420619" y="1396820"/>
            <a:chExt cx="6292041" cy="2008901"/>
          </a:xfrm>
        </p:grpSpPr>
        <p:grpSp>
          <p:nvGrpSpPr>
            <p:cNvPr id="13" name="组合 12"/>
            <p:cNvGrpSpPr/>
            <p:nvPr/>
          </p:nvGrpSpPr>
          <p:grpSpPr>
            <a:xfrm>
              <a:off x="420619" y="1396820"/>
              <a:ext cx="6292041" cy="2008901"/>
              <a:chOff x="420619" y="1396820"/>
              <a:chExt cx="6292041" cy="2008901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420619" y="1396820"/>
                <a:ext cx="6292041" cy="2008901"/>
                <a:chOff x="762262" y="1396820"/>
                <a:chExt cx="6292041" cy="2008901"/>
              </a:xfrm>
            </p:grpSpPr>
            <p:grpSp>
              <p:nvGrpSpPr>
                <p:cNvPr id="2" name="组合 1"/>
                <p:cNvGrpSpPr/>
                <p:nvPr/>
              </p:nvGrpSpPr>
              <p:grpSpPr>
                <a:xfrm>
                  <a:off x="762262" y="1396820"/>
                  <a:ext cx="4810073" cy="1545991"/>
                  <a:chOff x="762262" y="1798754"/>
                  <a:chExt cx="4810073" cy="1545991"/>
                </a:xfrm>
              </p:grpSpPr>
              <p:pic>
                <p:nvPicPr>
                  <p:cNvPr id="4101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1" cstate="print"/>
                  <a:srcRect/>
                  <a:stretch>
                    <a:fillRect/>
                  </a:stretch>
                </p:blipFill>
                <p:spPr bwMode="auto">
                  <a:xfrm>
                    <a:off x="4161431" y="1798754"/>
                    <a:ext cx="1410904" cy="1545991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pic>
                <p:nvPicPr>
                  <p:cNvPr id="4102" name="Picture 6"/>
                  <p:cNvPicPr>
                    <a:picLocks noChangeAspect="1" noChangeArrowheads="1"/>
                  </p:cNvPicPr>
                  <p:nvPr/>
                </p:nvPicPr>
                <p:blipFill>
                  <a:blip r:embed="rId2" cstate="print"/>
                  <a:srcRect/>
                  <a:stretch>
                    <a:fillRect/>
                  </a:stretch>
                </p:blipFill>
                <p:spPr bwMode="auto">
                  <a:xfrm>
                    <a:off x="762262" y="1876425"/>
                    <a:ext cx="3057525" cy="139065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grpSp>
              <p:nvGrpSpPr>
                <p:cNvPr id="9" name="组合 8"/>
                <p:cNvGrpSpPr/>
                <p:nvPr/>
              </p:nvGrpSpPr>
              <p:grpSpPr>
                <a:xfrm>
                  <a:off x="958395" y="2942811"/>
                  <a:ext cx="6095908" cy="462910"/>
                  <a:chOff x="958395" y="2942811"/>
                  <a:chExt cx="6095908" cy="462910"/>
                </a:xfrm>
              </p:grpSpPr>
              <p:sp>
                <p:nvSpPr>
                  <p:cNvPr id="8" name="矩形 7"/>
                  <p:cNvSpPr/>
                  <p:nvPr/>
                </p:nvSpPr>
                <p:spPr>
                  <a:xfrm>
                    <a:off x="5857136" y="2942811"/>
                    <a:ext cx="1197167" cy="462910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43" name="矩形 42"/>
                  <p:cNvSpPr/>
                  <p:nvPr/>
                </p:nvSpPr>
                <p:spPr>
                  <a:xfrm>
                    <a:off x="2606325" y="2942811"/>
                    <a:ext cx="1197167" cy="462910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" name="矩形 51"/>
                  <p:cNvSpPr/>
                  <p:nvPr/>
                </p:nvSpPr>
                <p:spPr>
                  <a:xfrm>
                    <a:off x="4161431" y="2942811"/>
                    <a:ext cx="1197167" cy="462910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" name="矩形 52"/>
                  <p:cNvSpPr/>
                  <p:nvPr/>
                </p:nvSpPr>
                <p:spPr>
                  <a:xfrm>
                    <a:off x="958395" y="2942811"/>
                    <a:ext cx="1197167" cy="462910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dk1"/>
                  </a:lnRef>
                  <a:fillRef idx="1">
                    <a:schemeClr val="lt1"/>
                  </a:fillRef>
                  <a:effectRef idx="0">
                    <a:schemeClr val="dk1"/>
                  </a:effectRef>
                  <a:fontRef idx="minor">
                    <a:schemeClr val="dk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sp>
            <p:nvSpPr>
              <p:cNvPr id="12" name="TextBox 11"/>
              <p:cNvSpPr txBox="1"/>
              <p:nvPr/>
            </p:nvSpPr>
            <p:spPr>
              <a:xfrm>
                <a:off x="1034134" y="2974211"/>
                <a:ext cx="3315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2697467" y="2962237"/>
                <a:ext cx="3315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4252573" y="2942811"/>
                <a:ext cx="3315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5951678" y="2974796"/>
                <a:ext cx="33159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时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4103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33907" y="1547482"/>
              <a:ext cx="1216054" cy="12446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6" name="TextBox 15"/>
          <p:cNvSpPr txBox="1">
            <a:spLocks noChangeArrowheads="1"/>
          </p:cNvSpPr>
          <p:nvPr/>
        </p:nvSpPr>
        <p:spPr bwMode="auto">
          <a:xfrm>
            <a:off x="395536" y="3656950"/>
            <a:ext cx="8496944" cy="93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分针指向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时，时针指向几就是几时；分针指向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，时针过几时就是几时半。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tags/tag1.xml><?xml version="1.0" encoding="utf-8"?>
<p:tagLst xmlns:p="http://schemas.openxmlformats.org/presentationml/2006/main">
  <p:tag name="KSO_WPP_MARK_KEY" val="83be00a2-12f4-46fd-861e-3707ef926f6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WPS 演示</Application>
  <PresentationFormat>全屏显示(16:9)</PresentationFormat>
  <Paragraphs>215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30</cp:revision>
  <dcterms:created xsi:type="dcterms:W3CDTF">2018-09-11T05:46:00Z</dcterms:created>
  <dcterms:modified xsi:type="dcterms:W3CDTF">2023-01-29T10:17:42Z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FF122FD0F0BD4D189DDE4C7048A78B61</vt:lpwstr>
  </property>
  <property fmtid="{D5CDD505-2E9C-101B-9397-08002B2CF9AE}" pid="3" name="KSOProductBuildVer">
    <vt:lpwstr>2052-11.1.0.13703</vt:lpwstr>
  </property>
</Properties>
</file>