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2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以内数的认识及加减法 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4" Type="http://schemas.openxmlformats.org/officeDocument/2006/relationships/slide" Target="slide14.xml"/><Relationship Id="rId3" Type="http://schemas.openxmlformats.org/officeDocument/2006/relationships/slide" Target="slide6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7.em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emf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32040" y="364710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7744" y="366963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295283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295283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355726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以内数的认识及加减法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87963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8597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04048" y="35765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39752" y="357658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TextBox 15"/>
          <p:cNvSpPr txBox="1">
            <a:spLocks noChangeArrowheads="1"/>
          </p:cNvSpPr>
          <p:nvPr/>
        </p:nvSpPr>
        <p:spPr bwMode="auto">
          <a:xfrm>
            <a:off x="683568" y="991237"/>
            <a:ext cx="57827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539552" y="1397637"/>
            <a:ext cx="8225907" cy="297431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５＋３０＝　　　　４５＋４＝　　　　５６＋１０＝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６７－６＝　　　　３４－７＝　　　　７１－２０＝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３４＋２０＝　　　２３＋１３＝　　　５６＋１８＝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６７－２０＝　　　５６－２９＝　　　６７－１８＝　　　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162494" y="156363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３５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162494" y="228371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６１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450526" y="3046189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５４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450526" y="3795886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４７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973404" y="1579329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４９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8058669" y="1563637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６６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898798" y="2283717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２７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995142" y="2309321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４９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220072" y="300379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３６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7995142" y="300379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７４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186830" y="372387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２７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7995142" y="3723878"/>
            <a:ext cx="1473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４９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3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16513" y="771550"/>
            <a:ext cx="5782760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11560" y="1964004"/>
            <a:ext cx="8208912" cy="1211636"/>
            <a:chOff x="582604" y="1964004"/>
            <a:chExt cx="8208912" cy="1211636"/>
          </a:xfrm>
        </p:grpSpPr>
        <p:grpSp>
          <p:nvGrpSpPr>
            <p:cNvPr id="17" name="组合 16"/>
            <p:cNvGrpSpPr/>
            <p:nvPr/>
          </p:nvGrpSpPr>
          <p:grpSpPr>
            <a:xfrm>
              <a:off x="4975092" y="1964004"/>
              <a:ext cx="2007600" cy="1165609"/>
              <a:chOff x="785842" y="1808703"/>
              <a:chExt cx="2007600" cy="1165609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785842" y="1808703"/>
                <a:ext cx="2007600" cy="1165609"/>
                <a:chOff x="785842" y="1808703"/>
                <a:chExt cx="2007600" cy="1165609"/>
              </a:xfrm>
            </p:grpSpPr>
            <p:sp>
              <p:nvSpPr>
                <p:cNvPr id="3" name="TextBox 2"/>
                <p:cNvSpPr txBox="1"/>
                <p:nvPr/>
              </p:nvSpPr>
              <p:spPr>
                <a:xfrm>
                  <a:off x="1095270" y="1808703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４　６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785842" y="2146699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＋２　９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7" name="直接连接符 6"/>
                <p:cNvCxnSpPr/>
                <p:nvPr/>
              </p:nvCxnSpPr>
              <p:spPr>
                <a:xfrm>
                  <a:off x="873965" y="2546809"/>
                  <a:ext cx="130652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10" name="矩形 9"/>
                <p:cNvSpPr/>
                <p:nvPr/>
              </p:nvSpPr>
              <p:spPr>
                <a:xfrm>
                  <a:off x="1723050" y="2642717"/>
                  <a:ext cx="351693" cy="331595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1175535" y="2634343"/>
                <a:ext cx="351693" cy="33159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775292" y="2010031"/>
              <a:ext cx="2016224" cy="1165609"/>
              <a:chOff x="2586042" y="1854730"/>
              <a:chExt cx="2016224" cy="1165609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2586042" y="1854730"/>
                <a:ext cx="2016224" cy="1165609"/>
                <a:chOff x="777218" y="1808703"/>
                <a:chExt cx="2016224" cy="1165609"/>
              </a:xfrm>
            </p:grpSpPr>
            <p:sp>
              <p:nvSpPr>
                <p:cNvPr id="42" name="TextBox 41"/>
                <p:cNvSpPr txBox="1"/>
                <p:nvPr/>
              </p:nvSpPr>
              <p:spPr>
                <a:xfrm>
                  <a:off x="1095270" y="1808703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８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　５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TextBox 42"/>
                <p:cNvSpPr txBox="1"/>
                <p:nvPr/>
              </p:nvSpPr>
              <p:spPr>
                <a:xfrm>
                  <a:off x="777218" y="2146699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－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２　９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>
                  <a:off x="873965" y="2546809"/>
                  <a:ext cx="130652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5" name="矩形 44"/>
                <p:cNvSpPr/>
                <p:nvPr/>
              </p:nvSpPr>
              <p:spPr>
                <a:xfrm>
                  <a:off x="1723050" y="2642717"/>
                  <a:ext cx="351693" cy="331595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sp>
            <p:nvSpPr>
              <p:cNvPr id="47" name="矩形 46"/>
              <p:cNvSpPr/>
              <p:nvPr/>
            </p:nvSpPr>
            <p:spPr>
              <a:xfrm>
                <a:off x="2984359" y="2688743"/>
                <a:ext cx="351693" cy="33159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82604" y="1991811"/>
              <a:ext cx="2017767" cy="1165609"/>
              <a:chOff x="2584499" y="1854730"/>
              <a:chExt cx="2017767" cy="1165609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2584499" y="1854730"/>
                <a:ext cx="2017767" cy="1165609"/>
                <a:chOff x="775675" y="1808703"/>
                <a:chExt cx="2017767" cy="1165609"/>
              </a:xfrm>
            </p:grpSpPr>
            <p:sp>
              <p:nvSpPr>
                <p:cNvPr id="52" name="TextBox 51"/>
                <p:cNvSpPr txBox="1"/>
                <p:nvPr/>
              </p:nvSpPr>
              <p:spPr>
                <a:xfrm>
                  <a:off x="1095270" y="1808703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６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　５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53" name="TextBox 52"/>
                <p:cNvSpPr txBox="1"/>
                <p:nvPr/>
              </p:nvSpPr>
              <p:spPr>
                <a:xfrm>
                  <a:off x="775675" y="2146699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－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２　１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>
                  <a:off x="873965" y="2546809"/>
                  <a:ext cx="130652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55" name="矩形 54"/>
                <p:cNvSpPr/>
                <p:nvPr/>
              </p:nvSpPr>
              <p:spPr>
                <a:xfrm>
                  <a:off x="1723050" y="2642717"/>
                  <a:ext cx="351693" cy="331595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sp>
            <p:nvSpPr>
              <p:cNvPr id="51" name="矩形 50"/>
              <p:cNvSpPr/>
              <p:nvPr/>
            </p:nvSpPr>
            <p:spPr>
              <a:xfrm>
                <a:off x="2984359" y="2688743"/>
                <a:ext cx="351693" cy="33159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2484832" y="1991811"/>
              <a:ext cx="2035016" cy="1165609"/>
              <a:chOff x="2567250" y="1854730"/>
              <a:chExt cx="2035016" cy="1165609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2567250" y="1854730"/>
                <a:ext cx="2035016" cy="1165609"/>
                <a:chOff x="758426" y="1808703"/>
                <a:chExt cx="2035016" cy="1165609"/>
              </a:xfrm>
            </p:grpSpPr>
            <p:sp>
              <p:nvSpPr>
                <p:cNvPr id="59" name="TextBox 58"/>
                <p:cNvSpPr txBox="1"/>
                <p:nvPr/>
              </p:nvSpPr>
              <p:spPr>
                <a:xfrm>
                  <a:off x="1095270" y="1808703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７　５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60" name="TextBox 59"/>
                <p:cNvSpPr txBox="1"/>
                <p:nvPr/>
              </p:nvSpPr>
              <p:spPr>
                <a:xfrm>
                  <a:off x="758426" y="2146699"/>
                  <a:ext cx="1698172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＋</a:t>
                  </a:r>
                  <a:r>
                    <a:rPr lang="zh-CN" altLang="en-US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１　３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>
                  <a:off x="873965" y="2546809"/>
                  <a:ext cx="1306527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62" name="矩形 61"/>
                <p:cNvSpPr/>
                <p:nvPr/>
              </p:nvSpPr>
              <p:spPr>
                <a:xfrm>
                  <a:off x="1723050" y="2642717"/>
                  <a:ext cx="351693" cy="331595"/>
                </a:xfrm>
                <a:prstGeom prst="rect">
                  <a:avLst/>
                </a:prstGeom>
                <a:noFill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b="1"/>
                </a:p>
              </p:txBody>
            </p:sp>
          </p:grpSp>
          <p:sp>
            <p:nvSpPr>
              <p:cNvPr id="58" name="矩形 57"/>
              <p:cNvSpPr/>
              <p:nvPr/>
            </p:nvSpPr>
            <p:spPr>
              <a:xfrm>
                <a:off x="2984359" y="2688743"/>
                <a:ext cx="351693" cy="331595"/>
              </a:xfrm>
              <a:prstGeom prst="rect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372073" y="2437841"/>
            <a:ext cx="779225" cy="769442"/>
            <a:chOff x="1153867" y="2282540"/>
            <a:chExt cx="779225" cy="769442"/>
          </a:xfrm>
        </p:grpSpPr>
        <p:sp>
          <p:nvSpPr>
            <p:cNvPr id="19" name="TextBox 18"/>
            <p:cNvSpPr txBox="1"/>
            <p:nvPr/>
          </p:nvSpPr>
          <p:spPr>
            <a:xfrm>
              <a:off x="1153867" y="2651872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７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686061" y="2634343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５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00898" y="2282540"/>
              <a:ext cx="1263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１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9967" y="1816442"/>
            <a:ext cx="832047" cy="1408843"/>
            <a:chOff x="2951761" y="1661141"/>
            <a:chExt cx="832047" cy="1408843"/>
          </a:xfrm>
        </p:grpSpPr>
        <p:sp>
          <p:nvSpPr>
            <p:cNvPr id="71" name="TextBox 70"/>
            <p:cNvSpPr txBox="1"/>
            <p:nvPr/>
          </p:nvSpPr>
          <p:spPr>
            <a:xfrm>
              <a:off x="2999430" y="2669874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５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3536777" y="2651872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６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51761" y="1661141"/>
              <a:ext cx="3423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</a:rPr>
                <a:t>．</a:t>
              </a:r>
              <a:endParaRPr lang="zh-CN" altLang="en-US" sz="2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78507" y="2825824"/>
            <a:ext cx="787314" cy="400110"/>
            <a:chOff x="5052279" y="2688743"/>
            <a:chExt cx="787314" cy="400110"/>
          </a:xfrm>
        </p:grpSpPr>
        <p:sp>
          <p:nvSpPr>
            <p:cNvPr id="75" name="TextBox 74"/>
            <p:cNvSpPr txBox="1"/>
            <p:nvPr/>
          </p:nvSpPr>
          <p:spPr>
            <a:xfrm>
              <a:off x="5592562" y="2688743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４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5052279" y="2688743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４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901941" y="2798018"/>
            <a:ext cx="768821" cy="407950"/>
            <a:chOff x="2901941" y="2798018"/>
            <a:chExt cx="768821" cy="407950"/>
          </a:xfrm>
        </p:grpSpPr>
        <p:sp>
          <p:nvSpPr>
            <p:cNvPr id="78" name="TextBox 77"/>
            <p:cNvSpPr txBox="1"/>
            <p:nvPr/>
          </p:nvSpPr>
          <p:spPr>
            <a:xfrm>
              <a:off x="2901941" y="2798018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８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3423731" y="2805858"/>
              <a:ext cx="2470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８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5" name="图片 6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6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08895" y="699542"/>
            <a:ext cx="5782760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铅笔盒比书包便宜多少元？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436096" y="1664530"/>
            <a:ext cx="3960440" cy="1520789"/>
            <a:chOff x="4252086" y="1795773"/>
            <a:chExt cx="3960440" cy="1520789"/>
          </a:xfrm>
        </p:grpSpPr>
        <p:grpSp>
          <p:nvGrpSpPr>
            <p:cNvPr id="2" name="组合 1"/>
            <p:cNvGrpSpPr/>
            <p:nvPr/>
          </p:nvGrpSpPr>
          <p:grpSpPr>
            <a:xfrm>
              <a:off x="4252086" y="1795773"/>
              <a:ext cx="2750932" cy="1059124"/>
              <a:chOff x="4252086" y="1795773"/>
              <a:chExt cx="2750932" cy="1059124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252086" y="1795773"/>
                <a:ext cx="1526385" cy="105912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6124294" y="2254795"/>
                <a:ext cx="878724" cy="52956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4252086" y="2854897"/>
              <a:ext cx="39604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　５６元　 １３元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40752" y="1727870"/>
            <a:ext cx="4295344" cy="982578"/>
            <a:chOff x="1140752" y="1727870"/>
            <a:chExt cx="2203446" cy="982578"/>
          </a:xfrm>
        </p:grpSpPr>
        <p:sp>
          <p:nvSpPr>
            <p:cNvPr id="16" name="TextBox 15"/>
            <p:cNvSpPr txBox="1"/>
            <p:nvPr/>
          </p:nvSpPr>
          <p:spPr>
            <a:xfrm>
              <a:off x="1140752" y="1729992"/>
              <a:ext cx="6670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５６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1751378" y="1756341"/>
              <a:ext cx="66705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１３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06576" y="1727870"/>
              <a:ext cx="66705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234051" y="1754220"/>
              <a:ext cx="11101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４３（元）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618294" y="2643758"/>
            <a:ext cx="2737682" cy="1217745"/>
            <a:chOff x="1370072" y="1742525"/>
            <a:chExt cx="2737682" cy="1217745"/>
          </a:xfrm>
        </p:grpSpPr>
        <p:sp>
          <p:nvSpPr>
            <p:cNvPr id="30" name="云形标注 82"/>
            <p:cNvSpPr>
              <a:spLocks noChangeArrowheads="1"/>
            </p:cNvSpPr>
            <p:nvPr/>
          </p:nvSpPr>
          <p:spPr bwMode="auto">
            <a:xfrm flipH="1">
              <a:off x="1370072" y="1742525"/>
              <a:ext cx="2737682" cy="1217745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4"/>
            <p:cNvSpPr>
              <a:spLocks noChangeArrowheads="1"/>
            </p:cNvSpPr>
            <p:nvPr/>
          </p:nvSpPr>
          <p:spPr bwMode="auto">
            <a:xfrm>
              <a:off x="1928477" y="1896915"/>
              <a:ext cx="2107269" cy="96847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就是求１３比５６少多少，列式</a:t>
              </a: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endPara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buNone/>
              </a:pPr>
              <a:r>
                <a:rPr lang="zh-CN" altLang="en-US" sz="1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５６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－１３，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1041182" y="2646755"/>
            <a:ext cx="472906" cy="1214748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53317" y="699542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式计算。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8929" y="1619250"/>
            <a:ext cx="6429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16+45-12       57+15+16        67-12-15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53317" y="2047280"/>
            <a:ext cx="6590432" cy="923330"/>
            <a:chOff x="553317" y="2047280"/>
            <a:chExt cx="6590432" cy="923330"/>
          </a:xfrm>
        </p:grpSpPr>
        <p:sp>
          <p:nvSpPr>
            <p:cNvPr id="32" name="TextBox 31"/>
            <p:cNvSpPr txBox="1"/>
            <p:nvPr/>
          </p:nvSpPr>
          <p:spPr>
            <a:xfrm>
              <a:off x="553317" y="2047280"/>
              <a:ext cx="64293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=61-12         =72+16          =55-15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14374" y="2508945"/>
              <a:ext cx="64293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=49            =88             =40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2605664" y="555526"/>
            <a:ext cx="578276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279543" y="1024854"/>
            <a:ext cx="1944216" cy="2477095"/>
            <a:chOff x="3279543" y="1024854"/>
            <a:chExt cx="1944216" cy="2477095"/>
          </a:xfrm>
        </p:grpSpPr>
        <p:grpSp>
          <p:nvGrpSpPr>
            <p:cNvPr id="17" name="组合 16"/>
            <p:cNvGrpSpPr/>
            <p:nvPr/>
          </p:nvGrpSpPr>
          <p:grpSpPr>
            <a:xfrm>
              <a:off x="3279543" y="1024854"/>
              <a:ext cx="1944216" cy="1976501"/>
              <a:chOff x="3279543" y="1266065"/>
              <a:chExt cx="1944216" cy="1976501"/>
            </a:xfrm>
          </p:grpSpPr>
          <p:cxnSp>
            <p:nvCxnSpPr>
              <p:cNvPr id="18" name="直接连接符 17"/>
              <p:cNvCxnSpPr/>
              <p:nvPr/>
            </p:nvCxnSpPr>
            <p:spPr>
              <a:xfrm flipV="1">
                <a:off x="4263671" y="1332046"/>
                <a:ext cx="7863" cy="1567354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9" name="组合 18"/>
              <p:cNvGrpSpPr/>
              <p:nvPr/>
            </p:nvGrpSpPr>
            <p:grpSpPr>
              <a:xfrm>
                <a:off x="3279543" y="1266065"/>
                <a:ext cx="1944216" cy="1976501"/>
                <a:chOff x="3089420" y="1635646"/>
                <a:chExt cx="1944216" cy="1976501"/>
              </a:xfrm>
            </p:grpSpPr>
            <p:grpSp>
              <p:nvGrpSpPr>
                <p:cNvPr id="20" name="组合 19"/>
                <p:cNvGrpSpPr/>
                <p:nvPr/>
              </p:nvGrpSpPr>
              <p:grpSpPr>
                <a:xfrm>
                  <a:off x="3089420" y="1635646"/>
                  <a:ext cx="1944216" cy="1976501"/>
                  <a:chOff x="3089420" y="1635646"/>
                  <a:chExt cx="1944216" cy="1976501"/>
                </a:xfrm>
              </p:grpSpPr>
              <p:grpSp>
                <p:nvGrpSpPr>
                  <p:cNvPr id="27" name="组合 26"/>
                  <p:cNvGrpSpPr/>
                  <p:nvPr/>
                </p:nvGrpSpPr>
                <p:grpSpPr>
                  <a:xfrm>
                    <a:off x="3089420" y="3259545"/>
                    <a:ext cx="1944216" cy="352602"/>
                    <a:chOff x="2987824" y="3083244"/>
                    <a:chExt cx="1944216" cy="352602"/>
                  </a:xfrm>
                </p:grpSpPr>
                <p:sp>
                  <p:nvSpPr>
                    <p:cNvPr id="33" name="矩形 32"/>
                    <p:cNvSpPr/>
                    <p:nvPr/>
                  </p:nvSpPr>
                  <p:spPr>
                    <a:xfrm>
                      <a:off x="2987824" y="3083244"/>
                      <a:ext cx="648072" cy="352602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百</a:t>
                      </a:r>
                      <a:endPara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4" name="矩形 33"/>
                    <p:cNvSpPr/>
                    <p:nvPr/>
                  </p:nvSpPr>
                  <p:spPr>
                    <a:xfrm>
                      <a:off x="3635896" y="3083244"/>
                      <a:ext cx="648072" cy="352602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zh-CN" altLang="en-US" sz="20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</a:t>
                      </a:r>
                      <a:endPara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  <p:sp>
                  <p:nvSpPr>
                    <p:cNvPr id="35" name="矩形 34"/>
                    <p:cNvSpPr/>
                    <p:nvPr/>
                  </p:nvSpPr>
                  <p:spPr>
                    <a:xfrm>
                      <a:off x="4283968" y="3083244"/>
                      <a:ext cx="648072" cy="352602"/>
                    </a:xfrm>
                    <a:prstGeom prst="rect">
                      <a:avLst/>
                    </a:prstGeom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lang="zh-CN" altLang="en-US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cxnSp>
                <p:nvCxnSpPr>
                  <p:cNvPr id="28" name="直接连接符 27"/>
                  <p:cNvCxnSpPr/>
                  <p:nvPr/>
                </p:nvCxnSpPr>
                <p:spPr>
                  <a:xfrm flipV="1">
                    <a:off x="4709600" y="1635646"/>
                    <a:ext cx="13015" cy="162390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3413456" y="1752632"/>
                    <a:ext cx="763947" cy="1506913"/>
                    <a:chOff x="3413456" y="1752632"/>
                    <a:chExt cx="763947" cy="1506913"/>
                  </a:xfrm>
                </p:grpSpPr>
                <p:cxnSp>
                  <p:nvCxnSpPr>
                    <p:cNvPr id="30" name="直接连接符 29"/>
                    <p:cNvCxnSpPr>
                      <a:stCxn id="33" idx="0"/>
                    </p:cNvCxnSpPr>
                    <p:nvPr/>
                  </p:nvCxnSpPr>
                  <p:spPr>
                    <a:xfrm flipV="1">
                      <a:off x="3413456" y="1752632"/>
                      <a:ext cx="0" cy="1506913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31" name="椭圆 30"/>
                    <p:cNvSpPr/>
                    <p:nvPr/>
                  </p:nvSpPr>
                  <p:spPr>
                    <a:xfrm>
                      <a:off x="3953516" y="3083243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32" name="椭圆 31"/>
                    <p:cNvSpPr/>
                    <p:nvPr/>
                  </p:nvSpPr>
                  <p:spPr>
                    <a:xfrm>
                      <a:off x="3961379" y="2906942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21" name="椭圆 20"/>
                <p:cNvSpPr/>
                <p:nvPr/>
              </p:nvSpPr>
              <p:spPr>
                <a:xfrm>
                  <a:off x="4601588" y="3083244"/>
                  <a:ext cx="216024" cy="176301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4609451" y="2906943"/>
                  <a:ext cx="216024" cy="176301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" name="TextBox 1"/>
            <p:cNvSpPr txBox="1"/>
            <p:nvPr/>
          </p:nvSpPr>
          <p:spPr>
            <a:xfrm>
              <a:off x="3380640" y="3101839"/>
              <a:ext cx="17972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/>
                <a:t>        </a:t>
              </a:r>
              <a:r>
                <a:rPr lang="en-US" altLang="zh-CN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2    2</a:t>
              </a:r>
              <a:endParaRPr lang="zh-CN" altLang="en-US" sz="2000" dirty="0"/>
            </a:p>
          </p:txBody>
        </p:sp>
      </p:grpSp>
      <p:sp>
        <p:nvSpPr>
          <p:cNvPr id="4" name="圆角矩形标注 3"/>
          <p:cNvSpPr/>
          <p:nvPr/>
        </p:nvSpPr>
        <p:spPr>
          <a:xfrm>
            <a:off x="3171875" y="3731377"/>
            <a:ext cx="1544141" cy="496557"/>
          </a:xfrm>
          <a:prstGeom prst="wedgeRoundRectCallout">
            <a:avLst>
              <a:gd name="adj1" fmla="val 16177"/>
              <a:gd name="adj2" fmla="val -102717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十位上是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个十。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5528268" y="3001355"/>
            <a:ext cx="1420505" cy="683288"/>
          </a:xfrm>
          <a:prstGeom prst="wedgeRoundRectCallout">
            <a:avLst>
              <a:gd name="adj1" fmla="val -86393"/>
              <a:gd name="adj2" fmla="val 224"/>
              <a:gd name="adj3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个位上是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，就是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971600" y="1339034"/>
            <a:ext cx="2059946" cy="190705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数数位时，从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右边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开始依次数个、十、百位，同一个数字在不同的数位上表示不同的意义。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6156176" y="1276973"/>
            <a:ext cx="1941145" cy="1406458"/>
          </a:xfrm>
          <a:prstGeom prst="wedgeRoundRectCallout">
            <a:avLst>
              <a:gd name="adj1" fmla="val -89213"/>
              <a:gd name="adj2" fmla="val 60463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“个”“十”“百”之间的关系是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是十，</a:t>
            </a:r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个十是一百。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815507" y="699542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以内数的比较。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461845" y="3079890"/>
            <a:ext cx="2110155" cy="1077197"/>
            <a:chOff x="2481942" y="2981014"/>
            <a:chExt cx="2110155" cy="1077197"/>
          </a:xfrm>
        </p:grpSpPr>
        <p:grpSp>
          <p:nvGrpSpPr>
            <p:cNvPr id="5" name="组合 4"/>
            <p:cNvGrpSpPr/>
            <p:nvPr/>
          </p:nvGrpSpPr>
          <p:grpSpPr>
            <a:xfrm>
              <a:off x="2481942" y="2981014"/>
              <a:ext cx="2034451" cy="523220"/>
              <a:chOff x="2481942" y="2981014"/>
              <a:chExt cx="2034451" cy="523220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2481942" y="2981014"/>
                <a:ext cx="20344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23   8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流程图: 联系 3"/>
              <p:cNvSpPr/>
              <p:nvPr/>
            </p:nvSpPr>
            <p:spPr>
              <a:xfrm>
                <a:off x="3082427" y="3075677"/>
                <a:ext cx="306475" cy="326425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481943" y="3534991"/>
              <a:ext cx="2110154" cy="523220"/>
              <a:chOff x="2481943" y="2981014"/>
              <a:chExt cx="2110154" cy="523220"/>
            </a:xfrm>
          </p:grpSpPr>
          <p:sp>
            <p:nvSpPr>
              <p:cNvPr id="41" name="TextBox 40"/>
              <p:cNvSpPr txBox="1"/>
              <p:nvPr/>
            </p:nvSpPr>
            <p:spPr>
              <a:xfrm>
                <a:off x="2481943" y="2981014"/>
                <a:ext cx="211015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3   66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流程图: 联系 42"/>
              <p:cNvSpPr/>
              <p:nvPr/>
            </p:nvSpPr>
            <p:spPr>
              <a:xfrm>
                <a:off x="3061486" y="3104640"/>
                <a:ext cx="306475" cy="326425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7" name="TextBox 6"/>
          <p:cNvSpPr txBox="1"/>
          <p:nvPr/>
        </p:nvSpPr>
        <p:spPr>
          <a:xfrm>
            <a:off x="3045492" y="3135142"/>
            <a:ext cx="30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87824" y="3723878"/>
            <a:ext cx="30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83969" y="1893288"/>
            <a:ext cx="3600400" cy="2388234"/>
            <a:chOff x="4575653" y="1857953"/>
            <a:chExt cx="3461253" cy="2262638"/>
          </a:xfrm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 rot="21344054" flipV="1">
              <a:off x="4575653" y="1857953"/>
              <a:ext cx="3461253" cy="226263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83327" y="2159629"/>
              <a:ext cx="2351738" cy="18370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位数相同，先比较高位，十位数大的这个数就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大。十位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相同，再比较个位上的数，个位大这个数就大。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93910" y="1347614"/>
            <a:ext cx="3469297" cy="1453072"/>
            <a:chOff x="1293910" y="1784679"/>
            <a:chExt cx="3469297" cy="1453072"/>
          </a:xfrm>
        </p:grpSpPr>
        <p:sp>
          <p:nvSpPr>
            <p:cNvPr id="33" name="云形标注 82"/>
            <p:cNvSpPr>
              <a:spLocks noChangeArrowheads="1"/>
            </p:cNvSpPr>
            <p:nvPr/>
          </p:nvSpPr>
          <p:spPr bwMode="auto">
            <a:xfrm rot="10954147">
              <a:off x="1293910" y="1784679"/>
              <a:ext cx="3469297" cy="1453072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Box 51"/>
            <p:cNvSpPr txBox="1">
              <a:spLocks noChangeArrowheads="1"/>
            </p:cNvSpPr>
            <p:nvPr/>
          </p:nvSpPr>
          <p:spPr bwMode="auto">
            <a:xfrm>
              <a:off x="2232676" y="2058484"/>
              <a:ext cx="226362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比较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以内的数，首先看位数，位数多的数就大。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1442491"/>
            <a:ext cx="1104039" cy="1582166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805133" y="1880897"/>
            <a:ext cx="622259" cy="159838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99542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加法计算方法：相同数位对齐，从个位算起，如果个位相加满十，向十位进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，十位计算时加上进上来的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707654"/>
            <a:ext cx="74888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减法计算方法：相同数位对齐，从个位算起，如果个位不够减，要从十位退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当十，与原来个位上的数合起来再减，计算十位上的数时，一定要减去借走的</a:t>
            </a: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5576" y="307580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连加、连减加减混合按照从左到右的顺序依次计算。列竖式计算时可以将两个竖式合并</a:t>
            </a:r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成一个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323528" y="634646"/>
            <a:ext cx="7848872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连位数的连加、连减加减混合运算。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90627" y="1275606"/>
            <a:ext cx="1906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56-33+11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81673" y="1715760"/>
            <a:ext cx="384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2488357" y="1475660"/>
            <a:ext cx="818293" cy="556503"/>
          </a:xfrm>
          <a:prstGeom prst="wedgeRoundRectCallout">
            <a:avLst>
              <a:gd name="adj1" fmla="val 113519"/>
              <a:gd name="adj2" fmla="val 7115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1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1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56-33</a:t>
            </a:r>
            <a:endParaRPr lang="zh-CN" altLang="en-US" sz="1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361522" y="2437884"/>
            <a:ext cx="3498510" cy="1764198"/>
            <a:chOff x="-125418" y="3000818"/>
            <a:chExt cx="2479808" cy="1764198"/>
          </a:xfrm>
        </p:grpSpPr>
        <p:grpSp>
          <p:nvGrpSpPr>
            <p:cNvPr id="7" name="组合 6"/>
            <p:cNvGrpSpPr/>
            <p:nvPr/>
          </p:nvGrpSpPr>
          <p:grpSpPr>
            <a:xfrm>
              <a:off x="772132" y="3000818"/>
              <a:ext cx="1582258" cy="1764198"/>
              <a:chOff x="907451" y="2492987"/>
              <a:chExt cx="1582258" cy="1764198"/>
            </a:xfrm>
          </p:grpSpPr>
          <p:sp>
            <p:nvSpPr>
              <p:cNvPr id="3" name="TextBox 2"/>
              <p:cNvSpPr txBox="1"/>
              <p:nvPr/>
            </p:nvSpPr>
            <p:spPr>
              <a:xfrm>
                <a:off x="912118" y="2492987"/>
                <a:ext cx="157759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5 6</a:t>
                </a:r>
                <a:endPara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-3 3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958492" y="3375086"/>
                <a:ext cx="643094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" name="TextBox 5"/>
              <p:cNvSpPr txBox="1"/>
              <p:nvPr/>
            </p:nvSpPr>
            <p:spPr>
              <a:xfrm>
                <a:off x="907451" y="3303078"/>
                <a:ext cx="78879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2 3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9" name="圆角矩形标注 8"/>
            <p:cNvSpPr/>
            <p:nvPr/>
          </p:nvSpPr>
          <p:spPr>
            <a:xfrm>
              <a:off x="-125418" y="3248181"/>
              <a:ext cx="744427" cy="716036"/>
            </a:xfrm>
            <a:prstGeom prst="wedgeRoundRectCallout">
              <a:avLst>
                <a:gd name="adj1" fmla="val 77559"/>
                <a:gd name="adj2" fmla="val -10784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列竖式计算</a:t>
              </a:r>
              <a:endPara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987006" y="1744243"/>
            <a:ext cx="640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26222" y="1744243"/>
            <a:ext cx="1247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3405" y="2079348"/>
            <a:ext cx="12473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=34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876295" y="2437884"/>
            <a:ext cx="2225662" cy="1794022"/>
            <a:chOff x="1506831" y="2449132"/>
            <a:chExt cx="1577591" cy="1794022"/>
          </a:xfrm>
        </p:grpSpPr>
        <p:sp>
          <p:nvSpPr>
            <p:cNvPr id="23" name="TextBox 22"/>
            <p:cNvSpPr txBox="1"/>
            <p:nvPr/>
          </p:nvSpPr>
          <p:spPr>
            <a:xfrm>
              <a:off x="1506831" y="2449132"/>
              <a:ext cx="157759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2 3</a:t>
              </a:r>
              <a:endPara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1 1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561027" y="3375086"/>
              <a:ext cx="643094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1517408" y="3289047"/>
              <a:ext cx="78879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3 4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圆角矩形标注 25"/>
          <p:cNvSpPr/>
          <p:nvPr/>
        </p:nvSpPr>
        <p:spPr>
          <a:xfrm>
            <a:off x="5409891" y="1491630"/>
            <a:ext cx="818293" cy="556503"/>
          </a:xfrm>
          <a:prstGeom prst="wedgeRoundRectCallout">
            <a:avLst>
              <a:gd name="adj1" fmla="val -99763"/>
              <a:gd name="adj2" fmla="val 4581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1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en-US" altLang="zh-CN" sz="1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23+11</a:t>
            </a:r>
            <a:endParaRPr lang="zh-CN" altLang="en-US" sz="1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64088" y="2410891"/>
            <a:ext cx="2225663" cy="2624813"/>
            <a:chOff x="3702219" y="3071964"/>
            <a:chExt cx="1577591" cy="2624813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712054" y="4816999"/>
              <a:ext cx="704732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3702219" y="3071964"/>
              <a:ext cx="1577591" cy="2624813"/>
              <a:chOff x="3702219" y="3071964"/>
              <a:chExt cx="1577591" cy="2624813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702219" y="3071964"/>
                <a:ext cx="1577591" cy="2624813"/>
                <a:chOff x="1331763" y="2625873"/>
                <a:chExt cx="1577591" cy="2624813"/>
              </a:xfrm>
            </p:grpSpPr>
            <p:sp>
              <p:nvSpPr>
                <p:cNvPr id="31" name="TextBox 30"/>
                <p:cNvSpPr txBox="1"/>
                <p:nvPr/>
              </p:nvSpPr>
              <p:spPr>
                <a:xfrm>
                  <a:off x="1331763" y="2625873"/>
                  <a:ext cx="1577591" cy="138499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5 6</a:t>
                  </a:r>
                  <a:endPara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2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-3 3</a:t>
                  </a:r>
                  <a:endPara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1336431" y="3506812"/>
                  <a:ext cx="643094" cy="0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33" name="TextBox 32"/>
                <p:cNvSpPr txBox="1"/>
                <p:nvPr/>
              </p:nvSpPr>
              <p:spPr>
                <a:xfrm>
                  <a:off x="1359616" y="3434804"/>
                  <a:ext cx="788795" cy="181588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2 3</a:t>
                  </a:r>
                  <a:endPara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en-US" altLang="zh-CN" sz="2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+1 1 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6" name="TextBox 35"/>
              <p:cNvSpPr txBox="1"/>
              <p:nvPr/>
            </p:nvSpPr>
            <p:spPr>
              <a:xfrm>
                <a:off x="3702219" y="4672983"/>
                <a:ext cx="788795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3 4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8" name="TextBox 17"/>
          <p:cNvSpPr txBox="1"/>
          <p:nvPr/>
        </p:nvSpPr>
        <p:spPr>
          <a:xfrm>
            <a:off x="4860032" y="3075806"/>
            <a:ext cx="495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8" grpId="0" animBg="1"/>
      <p:bldP spid="19" grpId="0"/>
      <p:bldP spid="10" grpId="0"/>
      <p:bldP spid="21" grpId="0"/>
      <p:bldP spid="26" grpId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843808" y="987574"/>
            <a:ext cx="320191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以内数的认识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611560" y="1635646"/>
          <a:ext cx="7704857" cy="2686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6649"/>
                <a:gridCol w="1885293"/>
                <a:gridCol w="4592915"/>
              </a:tblGrid>
              <a:tr h="1022378"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以内数的认识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两位数的组成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从右边起依次是个位、十位、百位。</a:t>
                      </a: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十位上是几就是几个十，个位上是几就是几个一。</a:t>
                      </a: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个一是十。十个是一百。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497902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比较大小</a:t>
                      </a:r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首先看位数，位数多的数就大。位数相同，先比较高位，十位数大的这个数就大十位相同，再比较个位上的数，个位大这个数就大。</a:t>
                      </a:r>
                      <a:endParaRPr lang="zh-CN" altLang="en-US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知识梳理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50235" y="115130"/>
            <a:ext cx="320191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以内数的计算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31596" y="599519"/>
          <a:ext cx="8001017" cy="4300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9299"/>
                <a:gridCol w="6591718"/>
              </a:tblGrid>
              <a:tr h="776184">
                <a:tc row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两位数加减一位数的算法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两位数加一位数的计算方法：把相同数位上的数相加，如果个位上的数有进位，先把个位上的数与那个一位数相加，所得的数与原来的整十数相加。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615410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连位数减一位数的计算方法：相同数位上的数相减，如果个位上的数不够减，需向十位借</a:t>
                      </a:r>
                      <a:r>
                        <a:rPr lang="en-US" altLang="zh-CN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，与个位数合起来再减，同时十位上去掉</a:t>
                      </a:r>
                      <a:r>
                        <a:rPr lang="en-US" altLang="zh-CN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01934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两位数加减整十数的计算方法：相同数位上的数相加减。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13917">
                <a:tc rowSpan="2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两位数加减两位数的算法</a:t>
                      </a:r>
                      <a:endParaRPr lang="zh-CN" altLang="en-US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两位数加两位数的计算方法：相同数位对齐，从个位算起，如果个位相加满十，向十位进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，十位计算时加上进上来的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13917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两位数减两位数的计算方法：相同数位对齐，从个位算起，如果个位不够减，要从十位退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当十，与原来个位上的数合起来再减，计算十位上的数时，一定要减去借走的</a:t>
                      </a:r>
                      <a:r>
                        <a:rPr lang="en-US" altLang="zh-CN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。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139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两位数的连加、连减加减混合运算</a:t>
                      </a:r>
                      <a:endParaRPr lang="zh-CN" altLang="en-US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运算顺序：从左到右的顺序依次计算。列竖式计算时可以将两个竖式合并成一个计算。</a:t>
                      </a:r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endParaRPr lang="en-US" altLang="zh-CN" sz="16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39552" y="483518"/>
            <a:ext cx="607667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想一想，填一填。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85041" y="1383028"/>
            <a:ext cx="5779247" cy="2268842"/>
            <a:chOff x="645591" y="1807773"/>
            <a:chExt cx="5779247" cy="2268842"/>
          </a:xfrm>
        </p:grpSpPr>
        <p:grpSp>
          <p:nvGrpSpPr>
            <p:cNvPr id="22" name="组合 21"/>
            <p:cNvGrpSpPr/>
            <p:nvPr/>
          </p:nvGrpSpPr>
          <p:grpSpPr>
            <a:xfrm>
              <a:off x="645591" y="1807773"/>
              <a:ext cx="5627369" cy="1142300"/>
              <a:chOff x="645591" y="1807773"/>
              <a:chExt cx="5627369" cy="114230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645591" y="1807773"/>
                <a:ext cx="1385289" cy="1064547"/>
                <a:chOff x="645591" y="1807773"/>
                <a:chExt cx="1385289" cy="1064547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645591" y="1807773"/>
                  <a:ext cx="1385289" cy="1064547"/>
                  <a:chOff x="3279543" y="1266065"/>
                  <a:chExt cx="1944216" cy="1976501"/>
                </a:xfrm>
              </p:grpSpPr>
              <p:cxnSp>
                <p:nvCxnSpPr>
                  <p:cNvPr id="39" name="直接连接符 38"/>
                  <p:cNvCxnSpPr/>
                  <p:nvPr/>
                </p:nvCxnSpPr>
                <p:spPr>
                  <a:xfrm flipV="1">
                    <a:off x="4263671" y="1332046"/>
                    <a:ext cx="7863" cy="1567354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0" name="组合 39"/>
                  <p:cNvGrpSpPr/>
                  <p:nvPr/>
                </p:nvGrpSpPr>
                <p:grpSpPr>
                  <a:xfrm>
                    <a:off x="3279543" y="1266065"/>
                    <a:ext cx="1944216" cy="1976501"/>
                    <a:chOff x="3089420" y="1635646"/>
                    <a:chExt cx="1944216" cy="1976501"/>
                  </a:xfrm>
                </p:grpSpPr>
                <p:grpSp>
                  <p:nvGrpSpPr>
                    <p:cNvPr id="41" name="组合 40"/>
                    <p:cNvGrpSpPr/>
                    <p:nvPr/>
                  </p:nvGrpSpPr>
                  <p:grpSpPr>
                    <a:xfrm>
                      <a:off x="3089420" y="1635646"/>
                      <a:ext cx="1944216" cy="1976501"/>
                      <a:chOff x="3089420" y="1635646"/>
                      <a:chExt cx="1944216" cy="1976501"/>
                    </a:xfrm>
                  </p:grpSpPr>
                  <p:grpSp>
                    <p:nvGrpSpPr>
                      <p:cNvPr id="45" name="组合 44"/>
                      <p:cNvGrpSpPr/>
                      <p:nvPr/>
                    </p:nvGrpSpPr>
                    <p:grpSpPr>
                      <a:xfrm>
                        <a:off x="3089420" y="3259545"/>
                        <a:ext cx="1944216" cy="352602"/>
                        <a:chOff x="2987824" y="3083244"/>
                        <a:chExt cx="1944216" cy="352602"/>
                      </a:xfrm>
                    </p:grpSpPr>
                    <p:sp>
                      <p:nvSpPr>
                        <p:cNvPr id="51" name="矩形 50"/>
                        <p:cNvSpPr/>
                        <p:nvPr/>
                      </p:nvSpPr>
                      <p:spPr>
                        <a:xfrm>
                          <a:off x="2987824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百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60" name="矩形 59"/>
                        <p:cNvSpPr/>
                        <p:nvPr/>
                      </p:nvSpPr>
                      <p:spPr>
                        <a:xfrm>
                          <a:off x="3635896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十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62" name="矩形 61"/>
                        <p:cNvSpPr/>
                        <p:nvPr/>
                      </p:nvSpPr>
                      <p:spPr>
                        <a:xfrm>
                          <a:off x="4283968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个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</p:grpSp>
                  <p:cxnSp>
                    <p:nvCxnSpPr>
                      <p:cNvPr id="46" name="直接连接符 45"/>
                      <p:cNvCxnSpPr/>
                      <p:nvPr/>
                    </p:nvCxnSpPr>
                    <p:spPr>
                      <a:xfrm flipV="1">
                        <a:off x="4709600" y="1635646"/>
                        <a:ext cx="13015" cy="162390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47" name="组合 46"/>
                      <p:cNvGrpSpPr/>
                      <p:nvPr/>
                    </p:nvGrpSpPr>
                    <p:grpSpPr>
                      <a:xfrm>
                        <a:off x="3413456" y="1701628"/>
                        <a:ext cx="763947" cy="1557917"/>
                        <a:chOff x="3413456" y="1701628"/>
                        <a:chExt cx="763947" cy="1557917"/>
                      </a:xfrm>
                    </p:grpSpPr>
                    <p:cxnSp>
                      <p:nvCxnSpPr>
                        <p:cNvPr id="48" name="直接连接符 47"/>
                        <p:cNvCxnSpPr>
                          <a:stCxn id="51" idx="0"/>
                        </p:cNvCxnSpPr>
                        <p:nvPr/>
                      </p:nvCxnSpPr>
                      <p:spPr>
                        <a:xfrm flipH="1" flipV="1">
                          <a:off x="3413456" y="1701628"/>
                          <a:ext cx="1" cy="1557917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49" name="椭圆 48"/>
                        <p:cNvSpPr/>
                        <p:nvPr/>
                      </p:nvSpPr>
                      <p:spPr>
                        <a:xfrm>
                          <a:off x="3953516" y="3083243"/>
                          <a:ext cx="216024" cy="176301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2">
                            <a:shade val="50000"/>
                          </a:schemeClr>
                        </a:lnRef>
                        <a:fillRef idx="1">
                          <a:schemeClr val="accent2"/>
                        </a:fillRef>
                        <a:effectRef idx="0">
                          <a:schemeClr val="accent2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50" name="椭圆 49"/>
                        <p:cNvSpPr/>
                        <p:nvPr/>
                      </p:nvSpPr>
                      <p:spPr>
                        <a:xfrm>
                          <a:off x="3961379" y="2906942"/>
                          <a:ext cx="216024" cy="176301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2">
                            <a:shade val="50000"/>
                          </a:schemeClr>
                        </a:lnRef>
                        <a:fillRef idx="1">
                          <a:schemeClr val="accent2"/>
                        </a:fillRef>
                        <a:effectRef idx="0">
                          <a:schemeClr val="accent2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42" name="椭圆 41"/>
                    <p:cNvSpPr/>
                    <p:nvPr/>
                  </p:nvSpPr>
                  <p:spPr>
                    <a:xfrm>
                      <a:off x="4601588" y="3083244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44" name="椭圆 43"/>
                    <p:cNvSpPr/>
                    <p:nvPr/>
                  </p:nvSpPr>
                  <p:spPr>
                    <a:xfrm>
                      <a:off x="4609451" y="2906943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1" name="椭圆 100"/>
                <p:cNvSpPr/>
                <p:nvPr/>
              </p:nvSpPr>
              <p:spPr>
                <a:xfrm>
                  <a:off x="1723038" y="2397540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>
                  <a:off x="1266876" y="2397539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2757420" y="1885526"/>
                <a:ext cx="1385289" cy="1064547"/>
                <a:chOff x="2757420" y="1885526"/>
                <a:chExt cx="1385289" cy="1064547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2757420" y="1885526"/>
                  <a:ext cx="1385289" cy="1064547"/>
                  <a:chOff x="3279543" y="1266065"/>
                  <a:chExt cx="1944216" cy="1976501"/>
                </a:xfrm>
              </p:grpSpPr>
              <p:cxnSp>
                <p:nvCxnSpPr>
                  <p:cNvPr id="64" name="直接连接符 63"/>
                  <p:cNvCxnSpPr/>
                  <p:nvPr/>
                </p:nvCxnSpPr>
                <p:spPr>
                  <a:xfrm flipV="1">
                    <a:off x="4263671" y="1332046"/>
                    <a:ext cx="7863" cy="1567354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65" name="组合 64"/>
                  <p:cNvGrpSpPr/>
                  <p:nvPr/>
                </p:nvGrpSpPr>
                <p:grpSpPr>
                  <a:xfrm>
                    <a:off x="3279543" y="1266065"/>
                    <a:ext cx="1944216" cy="1976501"/>
                    <a:chOff x="3089420" y="1635646"/>
                    <a:chExt cx="1944216" cy="1976501"/>
                  </a:xfrm>
                </p:grpSpPr>
                <p:grpSp>
                  <p:nvGrpSpPr>
                    <p:cNvPr id="66" name="组合 65"/>
                    <p:cNvGrpSpPr/>
                    <p:nvPr/>
                  </p:nvGrpSpPr>
                  <p:grpSpPr>
                    <a:xfrm>
                      <a:off x="3089420" y="1635646"/>
                      <a:ext cx="1944216" cy="1976501"/>
                      <a:chOff x="3089420" y="1635646"/>
                      <a:chExt cx="1944216" cy="1976501"/>
                    </a:xfrm>
                  </p:grpSpPr>
                  <p:grpSp>
                    <p:nvGrpSpPr>
                      <p:cNvPr id="71" name="组合 70"/>
                      <p:cNvGrpSpPr/>
                      <p:nvPr/>
                    </p:nvGrpSpPr>
                    <p:grpSpPr>
                      <a:xfrm>
                        <a:off x="3089420" y="3259545"/>
                        <a:ext cx="1944216" cy="352602"/>
                        <a:chOff x="2987824" y="3083244"/>
                        <a:chExt cx="1944216" cy="352602"/>
                      </a:xfrm>
                    </p:grpSpPr>
                    <p:sp>
                      <p:nvSpPr>
                        <p:cNvPr id="78" name="矩形 77"/>
                        <p:cNvSpPr/>
                        <p:nvPr/>
                      </p:nvSpPr>
                      <p:spPr>
                        <a:xfrm>
                          <a:off x="2987824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百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79" name="矩形 78"/>
                        <p:cNvSpPr/>
                        <p:nvPr/>
                      </p:nvSpPr>
                      <p:spPr>
                        <a:xfrm>
                          <a:off x="3635896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十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80" name="矩形 79"/>
                        <p:cNvSpPr/>
                        <p:nvPr/>
                      </p:nvSpPr>
                      <p:spPr>
                        <a:xfrm>
                          <a:off x="4283968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个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</p:grpSp>
                  <p:cxnSp>
                    <p:nvCxnSpPr>
                      <p:cNvPr id="72" name="直接连接符 71"/>
                      <p:cNvCxnSpPr/>
                      <p:nvPr/>
                    </p:nvCxnSpPr>
                    <p:spPr>
                      <a:xfrm flipV="1">
                        <a:off x="4709600" y="1635646"/>
                        <a:ext cx="13015" cy="162390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73" name="组合 72"/>
                      <p:cNvGrpSpPr/>
                      <p:nvPr/>
                    </p:nvGrpSpPr>
                    <p:grpSpPr>
                      <a:xfrm>
                        <a:off x="3413456" y="1701628"/>
                        <a:ext cx="756084" cy="1557917"/>
                        <a:chOff x="3413456" y="1701628"/>
                        <a:chExt cx="756084" cy="1557917"/>
                      </a:xfrm>
                    </p:grpSpPr>
                    <p:cxnSp>
                      <p:nvCxnSpPr>
                        <p:cNvPr id="75" name="直接连接符 74"/>
                        <p:cNvCxnSpPr>
                          <a:stCxn id="78" idx="0"/>
                        </p:cNvCxnSpPr>
                        <p:nvPr/>
                      </p:nvCxnSpPr>
                      <p:spPr>
                        <a:xfrm flipH="1" flipV="1">
                          <a:off x="3413456" y="1701628"/>
                          <a:ext cx="1" cy="1557917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76" name="椭圆 75"/>
                        <p:cNvSpPr/>
                        <p:nvPr/>
                      </p:nvSpPr>
                      <p:spPr>
                        <a:xfrm>
                          <a:off x="3953516" y="3083243"/>
                          <a:ext cx="216024" cy="176301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2">
                            <a:shade val="50000"/>
                          </a:schemeClr>
                        </a:lnRef>
                        <a:fillRef idx="1">
                          <a:schemeClr val="accent2"/>
                        </a:fillRef>
                        <a:effectRef idx="0">
                          <a:schemeClr val="accent2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69" name="椭圆 68"/>
                    <p:cNvSpPr/>
                    <p:nvPr/>
                  </p:nvSpPr>
                  <p:spPr>
                    <a:xfrm>
                      <a:off x="4601588" y="3083244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0" name="椭圆 69"/>
                    <p:cNvSpPr/>
                    <p:nvPr/>
                  </p:nvSpPr>
                  <p:spPr>
                    <a:xfrm>
                      <a:off x="4609451" y="2906943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99" name="椭圆 98"/>
                <p:cNvSpPr/>
                <p:nvPr/>
              </p:nvSpPr>
              <p:spPr>
                <a:xfrm>
                  <a:off x="3834866" y="2475292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>
                  <a:off x="3834865" y="2360141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>
                  <a:off x="3834867" y="2245090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887671" y="1839457"/>
                <a:ext cx="1385289" cy="1064547"/>
                <a:chOff x="4887671" y="1839457"/>
                <a:chExt cx="1385289" cy="1064547"/>
              </a:xfrm>
            </p:grpSpPr>
            <p:grpSp>
              <p:nvGrpSpPr>
                <p:cNvPr id="81" name="组合 80"/>
                <p:cNvGrpSpPr/>
                <p:nvPr/>
              </p:nvGrpSpPr>
              <p:grpSpPr>
                <a:xfrm>
                  <a:off x="4887671" y="1839457"/>
                  <a:ext cx="1385289" cy="1064547"/>
                  <a:chOff x="3279543" y="1266065"/>
                  <a:chExt cx="1944216" cy="1976501"/>
                </a:xfrm>
              </p:grpSpPr>
              <p:cxnSp>
                <p:nvCxnSpPr>
                  <p:cNvPr id="82" name="直接连接符 81"/>
                  <p:cNvCxnSpPr/>
                  <p:nvPr/>
                </p:nvCxnSpPr>
                <p:spPr>
                  <a:xfrm flipV="1">
                    <a:off x="4263671" y="1332046"/>
                    <a:ext cx="7863" cy="1567354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83" name="组合 82"/>
                  <p:cNvGrpSpPr/>
                  <p:nvPr/>
                </p:nvGrpSpPr>
                <p:grpSpPr>
                  <a:xfrm>
                    <a:off x="3279543" y="1266065"/>
                    <a:ext cx="1944216" cy="1976501"/>
                    <a:chOff x="3089420" y="1635646"/>
                    <a:chExt cx="1944216" cy="1976501"/>
                  </a:xfrm>
                </p:grpSpPr>
                <p:grpSp>
                  <p:nvGrpSpPr>
                    <p:cNvPr id="84" name="组合 83"/>
                    <p:cNvGrpSpPr/>
                    <p:nvPr/>
                  </p:nvGrpSpPr>
                  <p:grpSpPr>
                    <a:xfrm>
                      <a:off x="3089420" y="1635646"/>
                      <a:ext cx="1944216" cy="1976501"/>
                      <a:chOff x="3089420" y="1635646"/>
                      <a:chExt cx="1944216" cy="1976501"/>
                    </a:xfrm>
                  </p:grpSpPr>
                  <p:grpSp>
                    <p:nvGrpSpPr>
                      <p:cNvPr id="88" name="组合 87"/>
                      <p:cNvGrpSpPr/>
                      <p:nvPr/>
                    </p:nvGrpSpPr>
                    <p:grpSpPr>
                      <a:xfrm>
                        <a:off x="3089420" y="3259545"/>
                        <a:ext cx="1944216" cy="352602"/>
                        <a:chOff x="2987824" y="3083244"/>
                        <a:chExt cx="1944216" cy="352602"/>
                      </a:xfrm>
                    </p:grpSpPr>
                    <p:sp>
                      <p:nvSpPr>
                        <p:cNvPr id="96" name="矩形 95"/>
                        <p:cNvSpPr/>
                        <p:nvPr/>
                      </p:nvSpPr>
                      <p:spPr>
                        <a:xfrm>
                          <a:off x="2987824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百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97" name="矩形 96"/>
                        <p:cNvSpPr/>
                        <p:nvPr/>
                      </p:nvSpPr>
                      <p:spPr>
                        <a:xfrm>
                          <a:off x="3635896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 smtClean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十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  <p:sp>
                      <p:nvSpPr>
                        <p:cNvPr id="98" name="矩形 97"/>
                        <p:cNvSpPr/>
                        <p:nvPr/>
                      </p:nvSpPr>
                      <p:spPr>
                        <a:xfrm>
                          <a:off x="4283968" y="3083244"/>
                          <a:ext cx="648072" cy="352602"/>
                        </a:xfrm>
                        <a:prstGeom prst="rect">
                          <a:avLst/>
                        </a:prstGeom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r>
                            <a:rPr lang="zh-CN" altLang="en-US" sz="2000" dirty="0">
                              <a:solidFill>
                                <a:schemeClr val="tx1">
                                  <a:lumMod val="95000"/>
                                  <a:lumOff val="5000"/>
                                </a:schemeClr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a:t>个</a:t>
                          </a:r>
                          <a:endParaRPr lang="zh-CN" altLang="en-US" sz="2000" dirty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endParaRPr>
                        </a:p>
                      </p:txBody>
                    </p:sp>
                  </p:grpSp>
                  <p:cxnSp>
                    <p:nvCxnSpPr>
                      <p:cNvPr id="89" name="直接连接符 88"/>
                      <p:cNvCxnSpPr/>
                      <p:nvPr/>
                    </p:nvCxnSpPr>
                    <p:spPr>
                      <a:xfrm flipV="1">
                        <a:off x="4709600" y="1635646"/>
                        <a:ext cx="13015" cy="1623900"/>
                      </a:xfrm>
                      <a:prstGeom prst="line">
                        <a:avLst/>
                      </a:prstGeom>
                    </p:spPr>
                    <p:style>
                      <a:lnRef idx="1">
                        <a:schemeClr val="dk1"/>
                      </a:lnRef>
                      <a:fillRef idx="0">
                        <a:schemeClr val="dk1"/>
                      </a:fillRef>
                      <a:effectRef idx="0">
                        <a:schemeClr val="dk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90" name="组合 89"/>
                      <p:cNvGrpSpPr/>
                      <p:nvPr/>
                    </p:nvGrpSpPr>
                    <p:grpSpPr>
                      <a:xfrm>
                        <a:off x="3413456" y="1701628"/>
                        <a:ext cx="763947" cy="1557917"/>
                        <a:chOff x="3413456" y="1701628"/>
                        <a:chExt cx="763947" cy="1557917"/>
                      </a:xfrm>
                    </p:grpSpPr>
                    <p:cxnSp>
                      <p:nvCxnSpPr>
                        <p:cNvPr id="91" name="直接连接符 90"/>
                        <p:cNvCxnSpPr>
                          <a:stCxn id="96" idx="0"/>
                        </p:cNvCxnSpPr>
                        <p:nvPr/>
                      </p:nvCxnSpPr>
                      <p:spPr>
                        <a:xfrm flipH="1" flipV="1">
                          <a:off x="3413456" y="1701628"/>
                          <a:ext cx="1" cy="1557917"/>
                        </a:xfrm>
                        <a:prstGeom prst="line">
                          <a:avLst/>
                        </a:prstGeom>
                      </p:spPr>
                      <p:style>
                        <a:lnRef idx="1">
                          <a:schemeClr val="dk1"/>
                        </a:lnRef>
                        <a:fillRef idx="0">
                          <a:schemeClr val="dk1"/>
                        </a:fillRef>
                        <a:effectRef idx="0">
                          <a:schemeClr val="dk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92" name="椭圆 91"/>
                        <p:cNvSpPr/>
                        <p:nvPr/>
                      </p:nvSpPr>
                      <p:spPr>
                        <a:xfrm>
                          <a:off x="3953516" y="3083243"/>
                          <a:ext cx="216024" cy="176301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2">
                            <a:shade val="50000"/>
                          </a:schemeClr>
                        </a:lnRef>
                        <a:fillRef idx="1">
                          <a:schemeClr val="accent2"/>
                        </a:fillRef>
                        <a:effectRef idx="0">
                          <a:schemeClr val="accent2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  <p:sp>
                      <p:nvSpPr>
                        <p:cNvPr id="95" name="椭圆 94"/>
                        <p:cNvSpPr/>
                        <p:nvPr/>
                      </p:nvSpPr>
                      <p:spPr>
                        <a:xfrm>
                          <a:off x="3961379" y="2906942"/>
                          <a:ext cx="216024" cy="176301"/>
                        </a:xfrm>
                        <a:prstGeom prst="ellipse">
                          <a:avLst/>
                        </a:prstGeom>
                      </p:spPr>
                      <p:style>
                        <a:lnRef idx="2">
                          <a:schemeClr val="accent2">
                            <a:shade val="50000"/>
                          </a:schemeClr>
                        </a:lnRef>
                        <a:fillRef idx="1">
                          <a:schemeClr val="accent2"/>
                        </a:fillRef>
                        <a:effectRef idx="0">
                          <a:schemeClr val="accent2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85" name="椭圆 84"/>
                    <p:cNvSpPr/>
                    <p:nvPr/>
                  </p:nvSpPr>
                  <p:spPr>
                    <a:xfrm>
                      <a:off x="4601588" y="3083244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86" name="椭圆 85"/>
                    <p:cNvSpPr/>
                    <p:nvPr/>
                  </p:nvSpPr>
                  <p:spPr>
                    <a:xfrm>
                      <a:off x="4609451" y="2906943"/>
                      <a:ext cx="216024" cy="176301"/>
                    </a:xfrm>
                    <a:prstGeom prst="ellipse">
                      <a:avLst/>
                    </a:prstGeom>
                  </p:spPr>
                  <p:style>
                    <a:lnRef idx="2">
                      <a:schemeClr val="accent2">
                        <a:shade val="50000"/>
                      </a:schemeClr>
                    </a:lnRef>
                    <a:fillRef idx="1">
                      <a:schemeClr val="accent2"/>
                    </a:fillRef>
                    <a:effectRef idx="0">
                      <a:schemeClr val="accent2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104" name="椭圆 103"/>
                <p:cNvSpPr/>
                <p:nvPr/>
              </p:nvSpPr>
              <p:spPr>
                <a:xfrm>
                  <a:off x="5503354" y="2434379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5511919" y="2340612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>
                  <a:off x="5511919" y="2229296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>
                  <a:off x="5965117" y="2417766"/>
                  <a:ext cx="153921" cy="94956"/>
                </a:xfrm>
                <a:prstGeom prst="ellipse">
                  <a:avLst/>
                </a:prstGeom>
              </p:spPr>
              <p:style>
                <a:lnRef idx="2">
                  <a:schemeClr val="accent2">
                    <a:shade val="50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" name="组合 23"/>
            <p:cNvGrpSpPr/>
            <p:nvPr/>
          </p:nvGrpSpPr>
          <p:grpSpPr>
            <a:xfrm>
              <a:off x="645591" y="3245618"/>
              <a:ext cx="5779247" cy="830997"/>
              <a:chOff x="645591" y="3245618"/>
              <a:chExt cx="5779247" cy="830997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645591" y="3245618"/>
                <a:ext cx="151480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）个十和（  ）个一合起来是（　 ）。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2923542" y="3245618"/>
                <a:ext cx="151480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）个十和（  ）个一合起来是（ 　）。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2" name="TextBox 111"/>
              <p:cNvSpPr txBox="1"/>
              <p:nvPr/>
            </p:nvSpPr>
            <p:spPr>
              <a:xfrm>
                <a:off x="4910033" y="3245618"/>
                <a:ext cx="151480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）个十和（  ）个一合起来是（　 ）。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636546" y="2820873"/>
            <a:ext cx="5419498" cy="815608"/>
            <a:chOff x="863342" y="2721190"/>
            <a:chExt cx="5419498" cy="815608"/>
          </a:xfrm>
        </p:grpSpPr>
        <p:grpSp>
          <p:nvGrpSpPr>
            <p:cNvPr id="29" name="组合 28"/>
            <p:cNvGrpSpPr/>
            <p:nvPr/>
          </p:nvGrpSpPr>
          <p:grpSpPr>
            <a:xfrm>
              <a:off x="863342" y="2721190"/>
              <a:ext cx="1188378" cy="800220"/>
              <a:chOff x="863342" y="2721190"/>
              <a:chExt cx="1188378" cy="800220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878970" y="2721190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３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3" name="TextBox 112"/>
              <p:cNvSpPr txBox="1"/>
              <p:nvPr/>
            </p:nvSpPr>
            <p:spPr>
              <a:xfrm>
                <a:off x="863342" y="2967411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３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4" name="TextBox 113"/>
              <p:cNvSpPr txBox="1"/>
              <p:nvPr/>
            </p:nvSpPr>
            <p:spPr>
              <a:xfrm>
                <a:off x="1439884" y="3213633"/>
                <a:ext cx="6118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３３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3129092" y="2736578"/>
              <a:ext cx="1154876" cy="800220"/>
              <a:chOff x="863342" y="2721190"/>
              <a:chExt cx="1154876" cy="800220"/>
            </a:xfrm>
          </p:grpSpPr>
          <p:sp>
            <p:nvSpPr>
              <p:cNvPr id="116" name="TextBox 115"/>
              <p:cNvSpPr txBox="1"/>
              <p:nvPr/>
            </p:nvSpPr>
            <p:spPr>
              <a:xfrm>
                <a:off x="878970" y="2721190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５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7" name="TextBox 116"/>
              <p:cNvSpPr txBox="1"/>
              <p:nvPr/>
            </p:nvSpPr>
            <p:spPr>
              <a:xfrm>
                <a:off x="863342" y="2967411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１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8" name="TextBox 117"/>
              <p:cNvSpPr txBox="1"/>
              <p:nvPr/>
            </p:nvSpPr>
            <p:spPr>
              <a:xfrm>
                <a:off x="1406382" y="3213633"/>
                <a:ext cx="6118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１５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5114255" y="2721600"/>
              <a:ext cx="1168585" cy="800220"/>
              <a:chOff x="863342" y="2721190"/>
              <a:chExt cx="1168585" cy="800220"/>
            </a:xfrm>
          </p:grpSpPr>
          <p:sp>
            <p:nvSpPr>
              <p:cNvPr id="120" name="TextBox 119"/>
              <p:cNvSpPr txBox="1"/>
              <p:nvPr/>
            </p:nvSpPr>
            <p:spPr>
              <a:xfrm>
                <a:off x="878970" y="2721190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３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1" name="TextBox 120"/>
              <p:cNvSpPr txBox="1"/>
              <p:nvPr/>
            </p:nvSpPr>
            <p:spPr>
              <a:xfrm>
                <a:off x="863342" y="2967411"/>
                <a:ext cx="32096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５</a:t>
                </a:r>
                <a:endParaRPr lang="zh-CN" altLang="en-US" sz="1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TextBox 121"/>
              <p:cNvSpPr txBox="1"/>
              <p:nvPr/>
            </p:nvSpPr>
            <p:spPr>
              <a:xfrm>
                <a:off x="1420091" y="3213633"/>
                <a:ext cx="61183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５３</a:t>
                </a:r>
                <a:endParaRPr lang="zh-CN" altLang="en-US" sz="1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9" name="图片 10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58996" y="635428"/>
            <a:ext cx="518077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排一排。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58393" y="1497205"/>
            <a:ext cx="6511334" cy="1474650"/>
            <a:chOff x="958393" y="1497205"/>
            <a:chExt cx="6511334" cy="1474650"/>
          </a:xfrm>
        </p:grpSpPr>
        <p:sp>
          <p:nvSpPr>
            <p:cNvPr id="8" name="圆角矩形 7"/>
            <p:cNvSpPr/>
            <p:nvPr/>
          </p:nvSpPr>
          <p:spPr>
            <a:xfrm>
              <a:off x="958395" y="1497205"/>
              <a:ext cx="6511332" cy="582804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８９　　　１７　　　８８　　　１８　　　２７　　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58393" y="2602523"/>
              <a:ext cx="63843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　　）　＞（　　）＞　（　　）＞（　　）＞（　　）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199931" y="2602523"/>
            <a:ext cx="829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８９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90036" y="2634466"/>
            <a:ext cx="829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８８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914660" y="2612013"/>
            <a:ext cx="829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２７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09931" y="2589459"/>
            <a:ext cx="829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１８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327010" y="2589459"/>
            <a:ext cx="829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１７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3365579"/>
            <a:ext cx="734963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位数相同，先比较高位，十位数大的这个数就大十位相同，再比较个位上的数，个位大这个数就大。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p="http://schemas.openxmlformats.org/presentationml/2006/main">
  <p:tag name="KSO_WPP_MARK_KEY" val="70fba3d9-f7c9-4156-8dd9-4086fc38106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1683</Words>
  <Application>WPS 演示</Application>
  <PresentationFormat>全屏显示(16:9)</PresentationFormat>
  <Paragraphs>354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2023-01-29T10:18:30Z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8C3A7ED3408144B48D615C63CA86E9D3</vt:lpwstr>
  </property>
  <property fmtid="{D5CDD505-2E9C-101B-9397-08002B2CF9AE}" pid="3" name="KSOProductBuildVer">
    <vt:lpwstr>2052-11.1.0.13703</vt:lpwstr>
  </property>
</Properties>
</file>