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2" r:id="rId3"/>
    <p:sldId id="278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72" r:id="rId13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40" d="100"/>
          <a:sy n="140" d="100"/>
        </p:scale>
        <p:origin x="-990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808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总复习 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以内数加减法的应用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4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0.emf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932040" y="3719114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2268184" y="3741647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4932480" y="3024847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2267744" y="3024847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8" y="2421200"/>
            <a:ext cx="9144000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 钟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表和人民币的认识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90065" y="2951647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4993045" y="293179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04048" y="364859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339752" y="3648590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632124" y="1008983"/>
            <a:ext cx="2600712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儿童乐圆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897888" y="1097469"/>
            <a:ext cx="739305" cy="648000"/>
            <a:chOff x="1265723" y="1440417"/>
            <a:chExt cx="739305" cy="64800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9" name="文本框 10"/>
            <p:cNvSpPr txBox="1"/>
            <p:nvPr/>
          </p:nvSpPr>
          <p:spPr>
            <a:xfrm>
              <a:off x="1265723" y="1440417"/>
              <a:ext cx="739305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endParaRPr kumimoji="1" lang="zh-CN" altLang="en-US" sz="35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123728" y="2499742"/>
            <a:ext cx="4010744" cy="523220"/>
            <a:chOff x="4843049" y="2560615"/>
            <a:chExt cx="4010744" cy="523220"/>
          </a:xfrm>
        </p:grpSpPr>
        <p:sp>
          <p:nvSpPr>
            <p:cNvPr id="36" name="矩形 35"/>
            <p:cNvSpPr/>
            <p:nvPr/>
          </p:nvSpPr>
          <p:spPr>
            <a:xfrm>
              <a:off x="4843049" y="2625011"/>
              <a:ext cx="466725" cy="4362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7624349" y="2619246"/>
              <a:ext cx="466725" cy="4362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871749" y="2625011"/>
              <a:ext cx="466725" cy="4362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流程图: 联系 38"/>
            <p:cNvSpPr/>
            <p:nvPr/>
          </p:nvSpPr>
          <p:spPr>
            <a:xfrm>
              <a:off x="5376449" y="2625011"/>
              <a:ext cx="495300" cy="43627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376699" y="2658482"/>
              <a:ext cx="247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=</a:t>
              </a:r>
              <a:endParaRPr lang="zh-CN" alt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939393" y="2560615"/>
              <a:ext cx="914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（人）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流程图: 联系 41"/>
            <p:cNvSpPr/>
            <p:nvPr/>
          </p:nvSpPr>
          <p:spPr>
            <a:xfrm>
              <a:off x="6350617" y="2639163"/>
              <a:ext cx="495300" cy="43627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6895273" y="2620112"/>
              <a:ext cx="466725" cy="4362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179512" y="1061112"/>
            <a:ext cx="88569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公交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车在第一站上来了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人，第二站下去了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人，又上来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。现在公交车上有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167037" y="2446107"/>
            <a:ext cx="3367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57" name="组合 56"/>
          <p:cNvGrpSpPr/>
          <p:nvPr/>
        </p:nvGrpSpPr>
        <p:grpSpPr>
          <a:xfrm>
            <a:off x="2082675" y="2465278"/>
            <a:ext cx="3391774" cy="557684"/>
            <a:chOff x="4768713" y="2918534"/>
            <a:chExt cx="3391774" cy="557684"/>
          </a:xfrm>
        </p:grpSpPr>
        <p:grpSp>
          <p:nvGrpSpPr>
            <p:cNvPr id="58" name="组合 57"/>
            <p:cNvGrpSpPr/>
            <p:nvPr/>
          </p:nvGrpSpPr>
          <p:grpSpPr>
            <a:xfrm>
              <a:off x="4768713" y="2918534"/>
              <a:ext cx="2633341" cy="557684"/>
              <a:chOff x="5888374" y="1175705"/>
              <a:chExt cx="2633341" cy="557684"/>
            </a:xfrm>
          </p:grpSpPr>
          <p:sp>
            <p:nvSpPr>
              <p:cNvPr id="61" name="TextBox 60"/>
              <p:cNvSpPr txBox="1"/>
              <p:nvPr/>
            </p:nvSpPr>
            <p:spPr>
              <a:xfrm>
                <a:off x="5888374" y="1175705"/>
                <a:ext cx="614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34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6539146" y="1210169"/>
                <a:ext cx="614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6899186" y="1198253"/>
                <a:ext cx="614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23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7907298" y="1210169"/>
                <a:ext cx="614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17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6386308" y="2952998"/>
              <a:ext cx="6144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546070" y="2952998"/>
              <a:ext cx="6144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64685" y="1850581"/>
            <a:ext cx="2588173" cy="1592319"/>
            <a:chOff x="5856069" y="939188"/>
            <a:chExt cx="2588173" cy="1592319"/>
          </a:xfrm>
        </p:grpSpPr>
        <p:grpSp>
          <p:nvGrpSpPr>
            <p:cNvPr id="10" name="组合 9"/>
            <p:cNvGrpSpPr/>
            <p:nvPr/>
          </p:nvGrpSpPr>
          <p:grpSpPr>
            <a:xfrm>
              <a:off x="5856069" y="939188"/>
              <a:ext cx="2588173" cy="1086827"/>
              <a:chOff x="5856069" y="939188"/>
              <a:chExt cx="2588173" cy="1086827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856069" y="1231590"/>
                <a:ext cx="1030506" cy="6571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7226040" y="939188"/>
                <a:ext cx="1218202" cy="10868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1" name="TextBox 10"/>
            <p:cNvSpPr txBox="1"/>
            <p:nvPr/>
          </p:nvSpPr>
          <p:spPr>
            <a:xfrm>
              <a:off x="5856069" y="2162175"/>
              <a:ext cx="25881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          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42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32174" y="1237307"/>
            <a:ext cx="8311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买一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个铅笔盒和一个书包一共能花多少元钱？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707081" y="2480578"/>
            <a:ext cx="3178492" cy="523220"/>
            <a:chOff x="4850379" y="3354144"/>
            <a:chExt cx="3178492" cy="523220"/>
          </a:xfrm>
        </p:grpSpPr>
        <p:grpSp>
          <p:nvGrpSpPr>
            <p:cNvPr id="24" name="组合 23"/>
            <p:cNvGrpSpPr/>
            <p:nvPr/>
          </p:nvGrpSpPr>
          <p:grpSpPr>
            <a:xfrm>
              <a:off x="4850379" y="3405187"/>
              <a:ext cx="2231087" cy="426482"/>
              <a:chOff x="4850379" y="3405187"/>
              <a:chExt cx="2231087" cy="426482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5827090" y="3419475"/>
                <a:ext cx="416554" cy="390525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664912" y="3405187"/>
                <a:ext cx="416554" cy="390525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4850379" y="3419475"/>
                <a:ext cx="416554" cy="390525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5" name="流程图: 联系 14"/>
              <p:cNvSpPr/>
              <p:nvPr/>
            </p:nvSpPr>
            <p:spPr>
              <a:xfrm>
                <a:off x="5362575" y="3419475"/>
                <a:ext cx="416890" cy="390525"/>
              </a:xfrm>
              <a:prstGeom prst="flowChartConnector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6342343" y="3462337"/>
                <a:ext cx="3394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/>
                  <a:t>=</a:t>
                </a:r>
                <a:endParaRPr lang="zh-CN" altLang="en-US" b="1" dirty="0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6875538" y="3354144"/>
              <a:ext cx="11533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（元）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44008" y="2499742"/>
            <a:ext cx="2464679" cy="507832"/>
            <a:chOff x="4821803" y="3188642"/>
            <a:chExt cx="2464679" cy="507832"/>
          </a:xfrm>
        </p:grpSpPr>
        <p:sp>
          <p:nvSpPr>
            <p:cNvPr id="41" name="TextBox 40"/>
            <p:cNvSpPr txBox="1"/>
            <p:nvPr/>
          </p:nvSpPr>
          <p:spPr>
            <a:xfrm>
              <a:off x="4821803" y="3234809"/>
              <a:ext cx="6144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397072" y="3197780"/>
              <a:ext cx="6144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827090" y="3212068"/>
              <a:ext cx="6144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672065" y="3188642"/>
              <a:ext cx="6144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圆角矩形标注 44"/>
          <p:cNvSpPr/>
          <p:nvPr/>
        </p:nvSpPr>
        <p:spPr>
          <a:xfrm>
            <a:off x="4014364" y="3363838"/>
            <a:ext cx="2409825" cy="868437"/>
          </a:xfrm>
          <a:prstGeom prst="wedgeRoundRectCallout">
            <a:avLst>
              <a:gd name="adj1" fmla="val 6329"/>
              <a:gd name="adj2" fmla="val -94595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这是求一共花了多少钱，就是铅笔的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价钱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和书包的价钱之和。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复习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555776" y="935298"/>
            <a:ext cx="482453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以内数加减法的应用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9552" y="1563638"/>
          <a:ext cx="7757326" cy="2974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5002"/>
                <a:gridCol w="2293390"/>
                <a:gridCol w="4228934"/>
              </a:tblGrid>
              <a:tr h="892753">
                <a:tc rowSpan="3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以内数加减法的应用</a:t>
                      </a:r>
                      <a:endParaRPr lang="zh-CN" altLang="en-US" sz="18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求一个数和另一个一共是多少。</a:t>
                      </a:r>
                      <a:endParaRPr lang="zh-CN" altLang="en-US" sz="18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就是计算一个数和另一个数的和。</a:t>
                      </a:r>
                      <a:endParaRPr lang="zh-CN" altLang="en-US" sz="1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89275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求一个数比另一个数多（少）多少。</a:t>
                      </a:r>
                      <a:endParaRPr lang="zh-CN" altLang="en-US" sz="1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就是计算两个数相差多少，用大数减小数。</a:t>
                      </a:r>
                      <a:endParaRPr lang="zh-CN" altLang="en-US" sz="18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89275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求连加、连减和加减混合运算的应用</a:t>
                      </a:r>
                      <a:endParaRPr lang="zh-CN" altLang="en-US" sz="1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根据题意，明确已知，求未知，根据实际情况列式计算。</a:t>
                      </a:r>
                      <a:endParaRPr lang="zh-CN" altLang="en-US" sz="1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1044674" y="1040409"/>
            <a:ext cx="6076673" cy="110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山羊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只，小狗有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只，一共有多少只动物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1192355" y="2787774"/>
            <a:ext cx="3308842" cy="487593"/>
            <a:chOff x="4850379" y="3344076"/>
            <a:chExt cx="3308842" cy="487593"/>
          </a:xfrm>
        </p:grpSpPr>
        <p:grpSp>
          <p:nvGrpSpPr>
            <p:cNvPr id="123" name="组合 122"/>
            <p:cNvGrpSpPr/>
            <p:nvPr/>
          </p:nvGrpSpPr>
          <p:grpSpPr>
            <a:xfrm>
              <a:off x="4850379" y="3405187"/>
              <a:ext cx="2231087" cy="426482"/>
              <a:chOff x="4850379" y="3405187"/>
              <a:chExt cx="2231087" cy="426482"/>
            </a:xfrm>
          </p:grpSpPr>
          <p:sp>
            <p:nvSpPr>
              <p:cNvPr id="125" name="矩形 124"/>
              <p:cNvSpPr/>
              <p:nvPr/>
            </p:nvSpPr>
            <p:spPr>
              <a:xfrm>
                <a:off x="5827090" y="3419475"/>
                <a:ext cx="416554" cy="390525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6664912" y="3405187"/>
                <a:ext cx="416554" cy="390525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4850379" y="3419475"/>
                <a:ext cx="416554" cy="390525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流程图: 联系 127"/>
              <p:cNvSpPr/>
              <p:nvPr/>
            </p:nvSpPr>
            <p:spPr>
              <a:xfrm>
                <a:off x="5362575" y="3419475"/>
                <a:ext cx="416890" cy="390525"/>
              </a:xfrm>
              <a:prstGeom prst="flowChartConnector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TextBox 128"/>
              <p:cNvSpPr txBox="1"/>
              <p:nvPr/>
            </p:nvSpPr>
            <p:spPr>
              <a:xfrm>
                <a:off x="6342343" y="3462337"/>
                <a:ext cx="3394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=</a:t>
                </a:r>
                <a:endParaRPr lang="zh-CN" altLang="en-US" dirty="0"/>
              </a:p>
            </p:txBody>
          </p:sp>
        </p:grpSp>
        <p:sp>
          <p:nvSpPr>
            <p:cNvPr id="124" name="TextBox 123"/>
            <p:cNvSpPr txBox="1"/>
            <p:nvPr/>
          </p:nvSpPr>
          <p:spPr>
            <a:xfrm>
              <a:off x="7005888" y="3344076"/>
              <a:ext cx="11533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只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115616" y="2787774"/>
            <a:ext cx="2464679" cy="507832"/>
            <a:chOff x="4821803" y="3188642"/>
            <a:chExt cx="2464679" cy="507832"/>
          </a:xfrm>
        </p:grpSpPr>
        <p:sp>
          <p:nvSpPr>
            <p:cNvPr id="131" name="TextBox 130"/>
            <p:cNvSpPr txBox="1"/>
            <p:nvPr/>
          </p:nvSpPr>
          <p:spPr>
            <a:xfrm>
              <a:off x="4821803" y="3234809"/>
              <a:ext cx="6144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5397072" y="3197780"/>
              <a:ext cx="6144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5827090" y="3212068"/>
              <a:ext cx="6144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6672065" y="3188642"/>
              <a:ext cx="6144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巩固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283968" y="1967203"/>
            <a:ext cx="3581394" cy="2491021"/>
            <a:chOff x="4688612" y="1967203"/>
            <a:chExt cx="3581394" cy="2491021"/>
          </a:xfrm>
        </p:grpSpPr>
        <p:sp>
          <p:nvSpPr>
            <p:cNvPr id="37" name="云形标注 82"/>
            <p:cNvSpPr>
              <a:spLocks noChangeArrowheads="1"/>
            </p:cNvSpPr>
            <p:nvPr/>
          </p:nvSpPr>
          <p:spPr bwMode="auto">
            <a:xfrm rot="21344054" flipV="1">
              <a:off x="4688612" y="1967203"/>
              <a:ext cx="3581394" cy="2491021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034908" y="2363933"/>
              <a:ext cx="2207792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已知山羊的数量是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只，小狗的数量是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只，求一共有多少只动物，就是求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的和是多少。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21982" y="2143788"/>
            <a:ext cx="710458" cy="1824945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1331640" y="2643758"/>
            <a:ext cx="6338331" cy="1389787"/>
            <a:chOff x="2316066" y="3056449"/>
            <a:chExt cx="6338331" cy="1389787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98267" y="3230211"/>
              <a:ext cx="2056130" cy="1216025"/>
            </a:xfrm>
            <a:prstGeom prst="rect">
              <a:avLst/>
            </a:prstGeom>
          </p:spPr>
        </p:pic>
        <p:sp>
          <p:nvSpPr>
            <p:cNvPr id="88" name="椭圆形标注 87"/>
            <p:cNvSpPr/>
            <p:nvPr/>
          </p:nvSpPr>
          <p:spPr>
            <a:xfrm>
              <a:off x="2316066" y="3056449"/>
              <a:ext cx="3480070" cy="1316154"/>
            </a:xfrm>
            <a:prstGeom prst="wedgeEllipseCallout">
              <a:avLst>
                <a:gd name="adj1" fmla="val 73148"/>
                <a:gd name="adj2" fmla="val 22368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求梨比苹果少多少，就是求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37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少多少，用减法计算，列式为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37-15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09914" y="699542"/>
            <a:ext cx="1434843" cy="466080"/>
            <a:chOff x="4755385" y="947592"/>
            <a:chExt cx="1434843" cy="466080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90178" y="975522"/>
              <a:ext cx="400050" cy="438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55385" y="947592"/>
              <a:ext cx="438150" cy="409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687548" y="662781"/>
            <a:ext cx="8429734" cy="517642"/>
            <a:chOff x="-1858185" y="632172"/>
            <a:chExt cx="8429734" cy="517642"/>
          </a:xfrm>
        </p:grpSpPr>
        <p:sp>
          <p:nvSpPr>
            <p:cNvPr id="68" name="TextBox 15"/>
            <p:cNvSpPr txBox="1">
              <a:spLocks noChangeArrowheads="1"/>
            </p:cNvSpPr>
            <p:nvPr/>
          </p:nvSpPr>
          <p:spPr bwMode="auto">
            <a:xfrm>
              <a:off x="-1858185" y="632172"/>
              <a:ext cx="8429734" cy="517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   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37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   。   比   少多少个？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65510" y="740239"/>
              <a:ext cx="438150" cy="409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37253" y="651621"/>
              <a:ext cx="400050" cy="438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8" name="组合 37"/>
          <p:cNvGrpSpPr/>
          <p:nvPr/>
        </p:nvGrpSpPr>
        <p:grpSpPr>
          <a:xfrm>
            <a:off x="2330817" y="1544474"/>
            <a:ext cx="3384420" cy="523220"/>
            <a:chOff x="4850379" y="3350192"/>
            <a:chExt cx="3384420" cy="523220"/>
          </a:xfrm>
        </p:grpSpPr>
        <p:grpSp>
          <p:nvGrpSpPr>
            <p:cNvPr id="39" name="组合 38"/>
            <p:cNvGrpSpPr/>
            <p:nvPr/>
          </p:nvGrpSpPr>
          <p:grpSpPr>
            <a:xfrm>
              <a:off x="4850379" y="3405187"/>
              <a:ext cx="2231087" cy="426482"/>
              <a:chOff x="4850379" y="3405187"/>
              <a:chExt cx="2231087" cy="426482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5827090" y="3419475"/>
                <a:ext cx="416554" cy="390525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664912" y="3405187"/>
                <a:ext cx="416554" cy="390525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4850379" y="3419475"/>
                <a:ext cx="416554" cy="390525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流程图: 联系 43"/>
              <p:cNvSpPr/>
              <p:nvPr/>
            </p:nvSpPr>
            <p:spPr>
              <a:xfrm>
                <a:off x="5362575" y="3419475"/>
                <a:ext cx="416890" cy="390525"/>
              </a:xfrm>
              <a:prstGeom prst="flowChartConnector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6342343" y="3462337"/>
                <a:ext cx="3394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=</a:t>
                </a:r>
                <a:endParaRPr lang="zh-CN" altLang="en-US" dirty="0"/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7081466" y="3350192"/>
              <a:ext cx="11533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267744" y="1567590"/>
            <a:ext cx="2464679" cy="507832"/>
            <a:chOff x="4821803" y="3188642"/>
            <a:chExt cx="2464679" cy="507832"/>
          </a:xfrm>
        </p:grpSpPr>
        <p:sp>
          <p:nvSpPr>
            <p:cNvPr id="47" name="TextBox 46"/>
            <p:cNvSpPr txBox="1"/>
            <p:nvPr/>
          </p:nvSpPr>
          <p:spPr>
            <a:xfrm>
              <a:off x="4821803" y="3234809"/>
              <a:ext cx="6144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37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397072" y="3197780"/>
              <a:ext cx="6144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27090" y="3212068"/>
              <a:ext cx="6144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672065" y="3188642"/>
              <a:ext cx="6144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683568" y="699542"/>
            <a:ext cx="5782760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书包比钢笔贵多少元钱？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66163" y="1617192"/>
            <a:ext cx="3601171" cy="551691"/>
            <a:chOff x="1252183" y="1701521"/>
            <a:chExt cx="3601171" cy="551691"/>
          </a:xfrm>
        </p:grpSpPr>
        <p:sp>
          <p:nvSpPr>
            <p:cNvPr id="9" name="矩形 8"/>
            <p:cNvSpPr/>
            <p:nvPr/>
          </p:nvSpPr>
          <p:spPr>
            <a:xfrm>
              <a:off x="3094892" y="1729992"/>
              <a:ext cx="410767" cy="422031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252183" y="1701522"/>
              <a:ext cx="410767" cy="422031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2324519" y="1729992"/>
              <a:ext cx="410767" cy="422031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联系 10"/>
            <p:cNvSpPr/>
            <p:nvPr/>
          </p:nvSpPr>
          <p:spPr>
            <a:xfrm>
              <a:off x="1787391" y="1701521"/>
              <a:ext cx="425381" cy="422031"/>
            </a:xfrm>
            <a:prstGeom prst="flowChartConnector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735286" y="1729992"/>
              <a:ext cx="21180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　（元）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24628" y="1491630"/>
            <a:ext cx="2611268" cy="621957"/>
            <a:chOff x="1193780" y="1727870"/>
            <a:chExt cx="2611268" cy="621957"/>
          </a:xfrm>
        </p:grpSpPr>
        <p:sp>
          <p:nvSpPr>
            <p:cNvPr id="16" name="TextBox 15"/>
            <p:cNvSpPr txBox="1"/>
            <p:nvPr/>
          </p:nvSpPr>
          <p:spPr>
            <a:xfrm>
              <a:off x="1193780" y="1729992"/>
              <a:ext cx="6670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44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271192" y="1756341"/>
              <a:ext cx="6670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744112" y="1727870"/>
              <a:ext cx="6670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137996" y="1765052"/>
              <a:ext cx="6670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29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080203" y="1543204"/>
            <a:ext cx="3143501" cy="1459234"/>
            <a:chOff x="5778471" y="1912536"/>
            <a:chExt cx="3143501" cy="1459234"/>
          </a:xfrm>
        </p:grpSpPr>
        <p:grpSp>
          <p:nvGrpSpPr>
            <p:cNvPr id="8" name="组合 7"/>
            <p:cNvGrpSpPr/>
            <p:nvPr/>
          </p:nvGrpSpPr>
          <p:grpSpPr>
            <a:xfrm>
              <a:off x="5778471" y="1912536"/>
              <a:ext cx="3143501" cy="1459234"/>
              <a:chOff x="4252086" y="1795773"/>
              <a:chExt cx="3143501" cy="1459234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252086" y="1795773"/>
                <a:ext cx="1526385" cy="10591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" name="TextBox 4"/>
              <p:cNvSpPr txBox="1"/>
              <p:nvPr/>
            </p:nvSpPr>
            <p:spPr>
              <a:xfrm>
                <a:off x="4252086" y="2854897"/>
                <a:ext cx="314350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44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元　　　１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元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510791" y="2065439"/>
              <a:ext cx="861683" cy="597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9" name="组合 28"/>
          <p:cNvGrpSpPr/>
          <p:nvPr/>
        </p:nvGrpSpPr>
        <p:grpSpPr>
          <a:xfrm>
            <a:off x="1502177" y="2699607"/>
            <a:ext cx="3457242" cy="1240295"/>
            <a:chOff x="1281561" y="1707225"/>
            <a:chExt cx="3213839" cy="896223"/>
          </a:xfrm>
        </p:grpSpPr>
        <p:sp>
          <p:nvSpPr>
            <p:cNvPr id="30" name="云形标注 82"/>
            <p:cNvSpPr>
              <a:spLocks noChangeArrowheads="1"/>
            </p:cNvSpPr>
            <p:nvPr/>
          </p:nvSpPr>
          <p:spPr bwMode="auto">
            <a:xfrm rot="10645853" flipV="1">
              <a:off x="1281561" y="1707225"/>
              <a:ext cx="3213839" cy="896223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008805" y="1817779"/>
              <a:ext cx="2242122" cy="5115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就是求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多多少，列式：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44-15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30242" y="2861792"/>
            <a:ext cx="1104039" cy="1582166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1038" y="1275606"/>
            <a:ext cx="5353050" cy="2581275"/>
            <a:chOff x="0" y="2082975"/>
            <a:chExt cx="5902191" cy="2812875"/>
          </a:xfrm>
        </p:grpSpPr>
        <p:sp>
          <p:nvSpPr>
            <p:cNvPr id="8" name="椭圆形标注 7"/>
            <p:cNvSpPr/>
            <p:nvPr/>
          </p:nvSpPr>
          <p:spPr>
            <a:xfrm>
              <a:off x="0" y="2436900"/>
              <a:ext cx="1787391" cy="909550"/>
            </a:xfrm>
            <a:prstGeom prst="wedgeEllipseCallout">
              <a:avLst>
                <a:gd name="adj1" fmla="val 53453"/>
                <a:gd name="adj2" fmla="val 69594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写了</a:t>
              </a:r>
              <a:r>
                <a:rPr lang="en-US" altLang="zh-CN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行字。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854517" y="2082975"/>
              <a:ext cx="4047674" cy="2812875"/>
              <a:chOff x="1854517" y="2082975"/>
              <a:chExt cx="4047674" cy="2812875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854517" y="3346450"/>
                <a:ext cx="2425065" cy="1549400"/>
              </a:xfrm>
              <a:prstGeom prst="rect">
                <a:avLst/>
              </a:prstGeom>
            </p:spPr>
          </p:pic>
          <p:sp>
            <p:nvSpPr>
              <p:cNvPr id="11" name="椭圆形标注 10"/>
              <p:cNvSpPr/>
              <p:nvPr/>
            </p:nvSpPr>
            <p:spPr>
              <a:xfrm>
                <a:off x="2019300" y="2082975"/>
                <a:ext cx="1787391" cy="909550"/>
              </a:xfrm>
              <a:prstGeom prst="wedgeEllipseCallout">
                <a:avLst>
                  <a:gd name="adj1" fmla="val 2828"/>
                  <a:gd name="adj2" fmla="val 98916"/>
                </a:avLst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我写了</a:t>
                </a:r>
                <a:r>
                  <a:rPr lang="en-US" altLang="zh-CN" sz="16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18</a:t>
                </a:r>
                <a:r>
                  <a:rPr lang="zh-CN" altLang="en-US" sz="16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行字。</a:t>
                </a:r>
                <a:endPara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椭圆形标注 11"/>
              <p:cNvSpPr/>
              <p:nvPr/>
            </p:nvSpPr>
            <p:spPr>
              <a:xfrm>
                <a:off x="4114800" y="2461550"/>
                <a:ext cx="1787391" cy="909550"/>
              </a:xfrm>
              <a:prstGeom prst="wedgeEllipseCallout">
                <a:avLst>
                  <a:gd name="adj1" fmla="val -52061"/>
                  <a:gd name="adj2" fmla="val 73783"/>
                </a:avLst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我写了</a:t>
                </a:r>
                <a:r>
                  <a:rPr lang="en-US" altLang="zh-CN" sz="16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33</a:t>
                </a:r>
                <a:r>
                  <a:rPr lang="zh-CN" altLang="en-US" sz="16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行字。</a:t>
                </a:r>
                <a:endPara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186314" y="555526"/>
            <a:ext cx="5782760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三个人一共写了多少行字？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716016" y="2859782"/>
            <a:ext cx="4010744" cy="523220"/>
            <a:chOff x="4843049" y="2571383"/>
            <a:chExt cx="4010744" cy="523220"/>
          </a:xfrm>
        </p:grpSpPr>
        <p:sp>
          <p:nvSpPr>
            <p:cNvPr id="21" name="矩形 20"/>
            <p:cNvSpPr/>
            <p:nvPr/>
          </p:nvSpPr>
          <p:spPr>
            <a:xfrm>
              <a:off x="4843049" y="2625011"/>
              <a:ext cx="466725" cy="4362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624349" y="2619246"/>
              <a:ext cx="466725" cy="4362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871749" y="2625011"/>
              <a:ext cx="466725" cy="4362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流程图: 联系 23"/>
            <p:cNvSpPr/>
            <p:nvPr/>
          </p:nvSpPr>
          <p:spPr>
            <a:xfrm>
              <a:off x="5376449" y="2625011"/>
              <a:ext cx="495300" cy="43627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376699" y="2658482"/>
              <a:ext cx="247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=</a:t>
              </a:r>
              <a:endParaRPr lang="zh-CN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939393" y="2571383"/>
              <a:ext cx="914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行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流程图: 联系 26"/>
            <p:cNvSpPr/>
            <p:nvPr/>
          </p:nvSpPr>
          <p:spPr>
            <a:xfrm>
              <a:off x="6350617" y="2639163"/>
              <a:ext cx="495300" cy="43627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6895273" y="2620112"/>
              <a:ext cx="466725" cy="4362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671342" y="2840618"/>
            <a:ext cx="3395395" cy="542384"/>
            <a:chOff x="4213927" y="3305086"/>
            <a:chExt cx="3395395" cy="542384"/>
          </a:xfrm>
        </p:grpSpPr>
        <p:grpSp>
          <p:nvGrpSpPr>
            <p:cNvPr id="30" name="组合 29"/>
            <p:cNvGrpSpPr/>
            <p:nvPr/>
          </p:nvGrpSpPr>
          <p:grpSpPr>
            <a:xfrm>
              <a:off x="4213927" y="3305086"/>
              <a:ext cx="2675315" cy="542384"/>
              <a:chOff x="5333588" y="1562257"/>
              <a:chExt cx="2675315" cy="542384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5333588" y="1562257"/>
                <a:ext cx="614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22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5954326" y="1581421"/>
                <a:ext cx="614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6386374" y="1581421"/>
                <a:ext cx="614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18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7394486" y="1581421"/>
                <a:ext cx="614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33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5804424" y="3324250"/>
              <a:ext cx="6144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994905" y="3324250"/>
              <a:ext cx="6144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73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348592" y="483518"/>
            <a:ext cx="5782760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还剩多少个面包？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6168" y="1131590"/>
            <a:ext cx="3892621" cy="3000845"/>
            <a:chOff x="276156" y="1771651"/>
            <a:chExt cx="3892621" cy="3000845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75322" y="2798687"/>
              <a:ext cx="2814638" cy="19738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椭圆形标注 6"/>
            <p:cNvSpPr/>
            <p:nvPr/>
          </p:nvSpPr>
          <p:spPr>
            <a:xfrm>
              <a:off x="276156" y="1962151"/>
              <a:ext cx="1190693" cy="685800"/>
            </a:xfrm>
            <a:prstGeom prst="wedgeEllipseCallout">
              <a:avLst>
                <a:gd name="adj1" fmla="val 31390"/>
                <a:gd name="adj2" fmla="val 91389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早上有</a:t>
              </a:r>
              <a:r>
                <a:rPr lang="en-US" altLang="zh-CN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65</a:t>
              </a:r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个面包。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椭圆形标注 37"/>
            <p:cNvSpPr/>
            <p:nvPr/>
          </p:nvSpPr>
          <p:spPr>
            <a:xfrm>
              <a:off x="1787391" y="1771651"/>
              <a:ext cx="1190693" cy="685800"/>
            </a:xfrm>
            <a:prstGeom prst="wedgeEllipseCallout">
              <a:avLst>
                <a:gd name="adj1" fmla="val -12607"/>
                <a:gd name="adj2" fmla="val 110833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上午卖了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个面包。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椭圆形标注 38"/>
            <p:cNvSpPr/>
            <p:nvPr/>
          </p:nvSpPr>
          <p:spPr>
            <a:xfrm>
              <a:off x="2978084" y="2219327"/>
              <a:ext cx="1190693" cy="685800"/>
            </a:xfrm>
            <a:prstGeom prst="wedgeEllipseCallout">
              <a:avLst>
                <a:gd name="adj1" fmla="val -48605"/>
                <a:gd name="adj2" fmla="val 56666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下午卖了</a:t>
              </a:r>
              <a:r>
                <a:rPr lang="en-US" altLang="zh-CN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个面包。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118789" y="2859782"/>
            <a:ext cx="3959899" cy="523220"/>
            <a:chOff x="4843049" y="2564138"/>
            <a:chExt cx="3959899" cy="523220"/>
          </a:xfrm>
        </p:grpSpPr>
        <p:sp>
          <p:nvSpPr>
            <p:cNvPr id="45" name="矩形 44"/>
            <p:cNvSpPr/>
            <p:nvPr/>
          </p:nvSpPr>
          <p:spPr>
            <a:xfrm>
              <a:off x="4843049" y="2625011"/>
              <a:ext cx="466725" cy="4362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7624349" y="2619246"/>
              <a:ext cx="466725" cy="4362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5871749" y="2625011"/>
              <a:ext cx="466725" cy="4362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流程图: 联系 47"/>
            <p:cNvSpPr/>
            <p:nvPr/>
          </p:nvSpPr>
          <p:spPr>
            <a:xfrm>
              <a:off x="5376449" y="2625011"/>
              <a:ext cx="495300" cy="43627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376699" y="2658482"/>
              <a:ext cx="247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=</a:t>
              </a:r>
              <a:endParaRPr lang="zh-CN" altLang="en-US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888548" y="2564138"/>
              <a:ext cx="914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流程图: 联系 50"/>
            <p:cNvSpPr/>
            <p:nvPr/>
          </p:nvSpPr>
          <p:spPr>
            <a:xfrm>
              <a:off x="6350617" y="2639163"/>
              <a:ext cx="495300" cy="43627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6895273" y="2620112"/>
              <a:ext cx="466725" cy="4362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067944" y="2840618"/>
            <a:ext cx="3422729" cy="542384"/>
            <a:chOff x="5106529" y="5482730"/>
            <a:chExt cx="3422729" cy="542384"/>
          </a:xfrm>
        </p:grpSpPr>
        <p:grpSp>
          <p:nvGrpSpPr>
            <p:cNvPr id="54" name="组合 53"/>
            <p:cNvGrpSpPr/>
            <p:nvPr/>
          </p:nvGrpSpPr>
          <p:grpSpPr>
            <a:xfrm>
              <a:off x="5106529" y="5482730"/>
              <a:ext cx="2664296" cy="542384"/>
              <a:chOff x="6226190" y="3739901"/>
              <a:chExt cx="2664296" cy="542384"/>
            </a:xfrm>
          </p:grpSpPr>
          <p:sp>
            <p:nvSpPr>
              <p:cNvPr id="57" name="TextBox 56"/>
              <p:cNvSpPr txBox="1"/>
              <p:nvPr/>
            </p:nvSpPr>
            <p:spPr>
              <a:xfrm>
                <a:off x="6226190" y="3739901"/>
                <a:ext cx="614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65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6907917" y="3759065"/>
                <a:ext cx="614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7234302" y="3739901"/>
                <a:ext cx="614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28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8276069" y="3759065"/>
                <a:ext cx="614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25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6729058" y="5501894"/>
              <a:ext cx="6144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914841" y="5501894"/>
              <a:ext cx="6144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511304" y="634646"/>
            <a:ext cx="5782760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商店现在有多少斤苹果？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2230" y="1347614"/>
            <a:ext cx="4621778" cy="2741469"/>
            <a:chOff x="-74048" y="2333626"/>
            <a:chExt cx="4621778" cy="2741469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19124" y="3351328"/>
              <a:ext cx="2057400" cy="17237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椭圆形标注 9"/>
            <p:cNvSpPr/>
            <p:nvPr/>
          </p:nvSpPr>
          <p:spPr>
            <a:xfrm>
              <a:off x="-74048" y="2409826"/>
              <a:ext cx="1449953" cy="762000"/>
            </a:xfrm>
            <a:prstGeom prst="wedgeEllipseCallout">
              <a:avLst>
                <a:gd name="adj1" fmla="val 21091"/>
                <a:gd name="adj2" fmla="val 84564"/>
              </a:avLst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早上有</a:t>
              </a:r>
              <a:r>
                <a:rPr lang="en-US" altLang="zh-CN" sz="1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斤苹果。</a:t>
              </a:r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1528305" y="2333626"/>
              <a:ext cx="1449953" cy="762000"/>
            </a:xfrm>
            <a:prstGeom prst="wedgeEllipseCallout">
              <a:avLst>
                <a:gd name="adj1" fmla="val -34090"/>
                <a:gd name="adj2" fmla="val 119564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进来了</a:t>
              </a:r>
              <a:r>
                <a:rPr lang="en-US" altLang="zh-CN" sz="1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56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斤苹果。</a:t>
              </a:r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3097777" y="2724152"/>
              <a:ext cx="1449953" cy="762000"/>
            </a:xfrm>
            <a:prstGeom prst="wedgeEllipseCallout">
              <a:avLst>
                <a:gd name="adj1" fmla="val -98468"/>
                <a:gd name="adj2" fmla="val 102064"/>
              </a:avLst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卖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了</a:t>
              </a:r>
              <a:r>
                <a:rPr lang="en-US" altLang="zh-CN" sz="1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45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斤苹果。</a:t>
              </a:r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14332" y="3435846"/>
            <a:ext cx="4004316" cy="523220"/>
            <a:chOff x="4843049" y="2558982"/>
            <a:chExt cx="4004316" cy="523220"/>
          </a:xfrm>
        </p:grpSpPr>
        <p:sp>
          <p:nvSpPr>
            <p:cNvPr id="15" name="矩形 14"/>
            <p:cNvSpPr/>
            <p:nvPr/>
          </p:nvSpPr>
          <p:spPr>
            <a:xfrm>
              <a:off x="4843049" y="2625011"/>
              <a:ext cx="466725" cy="4362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624349" y="2619246"/>
              <a:ext cx="466725" cy="4362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871749" y="2625011"/>
              <a:ext cx="466725" cy="4362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流程图: 联系 17"/>
            <p:cNvSpPr/>
            <p:nvPr/>
          </p:nvSpPr>
          <p:spPr>
            <a:xfrm>
              <a:off x="5376449" y="2625011"/>
              <a:ext cx="495300" cy="43627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376699" y="2658482"/>
              <a:ext cx="247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=</a:t>
              </a:r>
              <a:endParaRPr lang="zh-CN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932965" y="2558982"/>
              <a:ext cx="914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（斤）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流程图: 联系 20"/>
            <p:cNvSpPr/>
            <p:nvPr/>
          </p:nvSpPr>
          <p:spPr>
            <a:xfrm>
              <a:off x="6350617" y="2639163"/>
              <a:ext cx="495300" cy="436276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895273" y="2620112"/>
              <a:ext cx="466725" cy="43627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65492" y="3416682"/>
            <a:ext cx="3426788" cy="595228"/>
            <a:chOff x="2776029" y="5044166"/>
            <a:chExt cx="3426788" cy="595228"/>
          </a:xfrm>
        </p:grpSpPr>
        <p:grpSp>
          <p:nvGrpSpPr>
            <p:cNvPr id="24" name="组合 23"/>
            <p:cNvGrpSpPr/>
            <p:nvPr/>
          </p:nvGrpSpPr>
          <p:grpSpPr>
            <a:xfrm>
              <a:off x="2776029" y="5044166"/>
              <a:ext cx="2673053" cy="579093"/>
              <a:chOff x="3895690" y="3301337"/>
              <a:chExt cx="2673053" cy="579093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3895690" y="3313738"/>
                <a:ext cx="614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17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4566997" y="3357210"/>
                <a:ext cx="614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4946214" y="3355842"/>
                <a:ext cx="614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56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954326" y="3301337"/>
                <a:ext cx="614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45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4402617" y="5116174"/>
              <a:ext cx="6144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588400" y="5056567"/>
              <a:ext cx="6144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f04cfade-8611-45d7-810c-2db26047958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746</Words>
  <Application>WPS 演示</Application>
  <PresentationFormat>全屏显示(16:9)</PresentationFormat>
  <Paragraphs>235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31</cp:revision>
  <dcterms:created xsi:type="dcterms:W3CDTF">2018-09-11T05:46:00Z</dcterms:created>
  <dcterms:modified xsi:type="dcterms:W3CDTF">2023-01-29T10:19:21Z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2AF9A673F2954E8B9C918ECE77F6186F</vt:lpwstr>
  </property>
  <property fmtid="{D5CDD505-2E9C-101B-9397-08002B2CF9AE}" pid="3" name="KSOProductBuildVer">
    <vt:lpwstr>2052-11.1.0.13703</vt:lpwstr>
  </property>
</Properties>
</file>