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92" r:id="rId5"/>
    <p:sldId id="293" r:id="rId6"/>
    <p:sldId id="294" r:id="rId7"/>
    <p:sldId id="295" r:id="rId8"/>
    <p:sldId id="296" r:id="rId9"/>
    <p:sldId id="310" r:id="rId10"/>
    <p:sldId id="298" r:id="rId11"/>
    <p:sldId id="299" r:id="rId12"/>
    <p:sldId id="300" r:id="rId13"/>
    <p:sldId id="311" r:id="rId14"/>
    <p:sldId id="301" r:id="rId15"/>
    <p:sldId id="309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9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  <a:srgbClr val="00B050"/>
    <a:srgbClr val="FF3535"/>
    <a:srgbClr val="D62FE1"/>
    <a:srgbClr val="F3C4F7"/>
    <a:srgbClr val="B0F8F8"/>
    <a:srgbClr val="F566DF"/>
    <a:srgbClr val="B2EC0A"/>
    <a:srgbClr val="A3EAE7"/>
    <a:srgbClr val="AEAE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60" d="100"/>
          <a:sy n="60" d="100"/>
        </p:scale>
        <p:origin x="-2478" y="-1152"/>
      </p:cViewPr>
      <p:guideLst>
        <p:guide orient="horz" pos="2168"/>
        <p:guide pos="389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3" cy="72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6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17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zh-CN" altLang="en-US"/>
              <a:t>课时封一可直接再次页上做修改！标题楷体绿色</a:t>
            </a:r>
            <a:r>
              <a:rPr lang="en-US" altLang="zh-CN"/>
              <a:t>72</a:t>
            </a:r>
            <a:r>
              <a:rPr lang="zh-CN" altLang="en-US"/>
              <a:t>号，版本名称等宋体黑色</a:t>
            </a:r>
            <a:r>
              <a:rPr lang="en-US" altLang="zh-CN"/>
              <a:t>20</a:t>
            </a:r>
            <a:r>
              <a:rPr lang="zh-CN" altLang="en-US"/>
              <a:t>号，版块名称宋体黑色</a:t>
            </a:r>
            <a:r>
              <a:rPr lang="en-US" altLang="zh-CN"/>
              <a:t>16</a:t>
            </a:r>
            <a:r>
              <a:rPr lang="zh-CN" altLang="en-US"/>
              <a:t>号加粗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27651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27652" name="Rectangle 3"/>
          <p:cNvSpPr>
            <a:spLocks noGrp="1"/>
          </p:cNvSpPr>
          <p:nvPr>
            <p:ph type="body"/>
          </p:nvPr>
        </p:nvSpPr>
        <p:spPr>
          <a:xfrm>
            <a:off x="684213" y="4341813"/>
            <a:ext cx="5486400" cy="4114800"/>
          </a:xfrm>
        </p:spPr>
        <p:txBody>
          <a:bodyPr wrap="square" lIns="91440" tIns="45720" rIns="91440" bIns="45720" anchor="t"/>
          <a:lstStyle/>
          <a:p>
            <a:pPr lvl="0"/>
            <a:r>
              <a:rPr lang="en-US" altLang="zh-CN" dirty="0"/>
              <a:t>Hiashyxdaisu  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29699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29700" name="Rectangle 3"/>
          <p:cNvSpPr>
            <a:spLocks noGrp="1"/>
          </p:cNvSpPr>
          <p:nvPr>
            <p:ph type="body"/>
          </p:nvPr>
        </p:nvSpPr>
        <p:spPr>
          <a:xfrm>
            <a:off x="684213" y="4341813"/>
            <a:ext cx="5486400" cy="4114800"/>
          </a:xfrm>
        </p:spPr>
        <p:txBody>
          <a:bodyPr wrap="square" lIns="91440" tIns="45720" rIns="91440" bIns="45720" anchor="t"/>
          <a:lstStyle/>
          <a:p>
            <a:pPr lvl="0"/>
            <a:r>
              <a:rPr lang="en-US" altLang="zh-CN" dirty="0"/>
              <a:t>Hiashyxdaisu  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31747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31748" name="Rectangle 3"/>
          <p:cNvSpPr>
            <a:spLocks noGrp="1"/>
          </p:cNvSpPr>
          <p:nvPr>
            <p:ph type="body"/>
          </p:nvPr>
        </p:nvSpPr>
        <p:spPr>
          <a:xfrm>
            <a:off x="684213" y="4341813"/>
            <a:ext cx="5486400" cy="4114800"/>
          </a:xfrm>
        </p:spPr>
        <p:txBody>
          <a:bodyPr wrap="square" lIns="91440" tIns="45720" rIns="91440" bIns="45720" anchor="t"/>
          <a:lstStyle/>
          <a:p>
            <a:pPr lvl="0"/>
            <a:r>
              <a:rPr lang="en-US" altLang="zh-CN" dirty="0"/>
              <a:t>Hiashyxdaisu  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33795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33796" name="Rectangle 3"/>
          <p:cNvSpPr>
            <a:spLocks noGrp="1"/>
          </p:cNvSpPr>
          <p:nvPr>
            <p:ph type="body"/>
          </p:nvPr>
        </p:nvSpPr>
        <p:spPr>
          <a:xfrm>
            <a:off x="684213" y="4341813"/>
            <a:ext cx="5486400" cy="4114800"/>
          </a:xfrm>
        </p:spPr>
        <p:txBody>
          <a:bodyPr wrap="square" lIns="91440" tIns="45720" rIns="91440" bIns="45720" anchor="t"/>
          <a:lstStyle/>
          <a:p>
            <a:pPr lvl="0"/>
            <a:r>
              <a:rPr lang="en-US" altLang="zh-CN" dirty="0"/>
              <a:t>Hiashyxdaisu  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25603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25604" name="Rectangle 3"/>
          <p:cNvSpPr>
            <a:spLocks noGrp="1"/>
          </p:cNvSpPr>
          <p:nvPr>
            <p:ph type="body"/>
          </p:nvPr>
        </p:nvSpPr>
        <p:spPr>
          <a:xfrm>
            <a:off x="684213" y="4341813"/>
            <a:ext cx="5486400" cy="4114800"/>
          </a:xfrm>
        </p:spPr>
        <p:txBody>
          <a:bodyPr wrap="square" lIns="91440" tIns="45720" rIns="91440" bIns="45720" anchor="t"/>
          <a:lstStyle/>
          <a:p>
            <a:pPr lvl="0"/>
            <a:r>
              <a:rPr lang="en-US" altLang="zh-CN" dirty="0"/>
              <a:t>Hiashyxdaisu  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slide" Target="slide1.xml"/><Relationship Id="rId4" Type="http://schemas.openxmlformats.org/officeDocument/2006/relationships/slide" Target="slide12.xml"/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框 1"/>
          <p:cNvSpPr txBox="1"/>
          <p:nvPr/>
        </p:nvSpPr>
        <p:spPr>
          <a:xfrm>
            <a:off x="396240" y="541337"/>
            <a:ext cx="5784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人教版数学二年级下册    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148" name="组合 24"/>
          <p:cNvGrpSpPr/>
          <p:nvPr/>
        </p:nvGrpSpPr>
        <p:grpSpPr>
          <a:xfrm>
            <a:off x="3807777" y="4762924"/>
            <a:ext cx="1368425" cy="360362"/>
            <a:chOff x="2028" y="9149"/>
            <a:chExt cx="2606" cy="744"/>
          </a:xfrm>
        </p:grpSpPr>
        <p:pic>
          <p:nvPicPr>
            <p:cNvPr id="6149" name="图片 25" descr="标志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0" name="文本框 26"/>
            <p:cNvSpPr txBox="1"/>
            <p:nvPr/>
          </p:nvSpPr>
          <p:spPr>
            <a:xfrm>
              <a:off x="2677" y="9149"/>
              <a:ext cx="1957" cy="6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600" b="1" dirty="0">
                  <a:solidFill>
                    <a:srgbClr val="0070C0"/>
                  </a:solidFill>
                  <a:latin typeface="幼圆" charset="-122"/>
                  <a:ea typeface="幼圆" charset="-122"/>
                  <a:hlinkClick r:id="rId2" action="ppaction://hlinksldjump"/>
                </a:rPr>
                <a:t>探究新知</a:t>
              </a:r>
              <a:endParaRPr lang="zh-CN" altLang="en-US" sz="1600" b="1" dirty="0">
                <a:solidFill>
                  <a:srgbClr val="0070C0"/>
                </a:solidFill>
                <a:latin typeface="幼圆" charset="-122"/>
                <a:ea typeface="幼圆" charset="-122"/>
              </a:endParaRPr>
            </a:p>
          </p:txBody>
        </p:sp>
      </p:grpSp>
      <p:grpSp>
        <p:nvGrpSpPr>
          <p:cNvPr id="6151" name="组合 24"/>
          <p:cNvGrpSpPr/>
          <p:nvPr/>
        </p:nvGrpSpPr>
        <p:grpSpPr>
          <a:xfrm>
            <a:off x="5496877" y="4762924"/>
            <a:ext cx="1368425" cy="360362"/>
            <a:chOff x="2028" y="9149"/>
            <a:chExt cx="2606" cy="744"/>
          </a:xfrm>
        </p:grpSpPr>
        <p:pic>
          <p:nvPicPr>
            <p:cNvPr id="6152" name="图片 25" descr="标志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3" name="文本框 26"/>
            <p:cNvSpPr txBox="1"/>
            <p:nvPr/>
          </p:nvSpPr>
          <p:spPr>
            <a:xfrm>
              <a:off x="2677" y="9149"/>
              <a:ext cx="1957" cy="6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600" b="1" dirty="0">
                  <a:solidFill>
                    <a:srgbClr val="0070C0"/>
                  </a:solidFill>
                  <a:latin typeface="幼圆" charset="-122"/>
                  <a:ea typeface="幼圆" charset="-122"/>
                  <a:hlinkClick r:id="rId3" action="ppaction://hlinksldjump"/>
                </a:rPr>
                <a:t>基础练习</a:t>
              </a:r>
              <a:endParaRPr lang="zh-CN" altLang="en-US" sz="1600" b="1" dirty="0">
                <a:solidFill>
                  <a:srgbClr val="0070C0"/>
                </a:solidFill>
                <a:latin typeface="幼圆" charset="-122"/>
                <a:ea typeface="幼圆" charset="-122"/>
              </a:endParaRPr>
            </a:p>
          </p:txBody>
        </p:sp>
      </p:grpSp>
      <p:grpSp>
        <p:nvGrpSpPr>
          <p:cNvPr id="6154" name="组合 24"/>
          <p:cNvGrpSpPr/>
          <p:nvPr/>
        </p:nvGrpSpPr>
        <p:grpSpPr>
          <a:xfrm>
            <a:off x="7185977" y="4762924"/>
            <a:ext cx="1368425" cy="360362"/>
            <a:chOff x="2028" y="9149"/>
            <a:chExt cx="2606" cy="744"/>
          </a:xfrm>
        </p:grpSpPr>
        <p:pic>
          <p:nvPicPr>
            <p:cNvPr id="6155" name="图片 25" descr="标志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6" name="文本框 26"/>
            <p:cNvSpPr txBox="1"/>
            <p:nvPr/>
          </p:nvSpPr>
          <p:spPr>
            <a:xfrm>
              <a:off x="2677" y="9149"/>
              <a:ext cx="1957" cy="6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600" b="1" dirty="0">
                  <a:solidFill>
                    <a:srgbClr val="0070C0"/>
                  </a:solidFill>
                  <a:latin typeface="幼圆" charset="-122"/>
                  <a:ea typeface="幼圆" charset="-122"/>
                  <a:hlinkClick r:id="rId4" action="ppaction://hlinksldjump"/>
                </a:rPr>
                <a:t>拓展练习</a:t>
              </a:r>
              <a:endParaRPr lang="zh-CN" altLang="en-US" sz="1600" b="1" dirty="0">
                <a:solidFill>
                  <a:srgbClr val="0070C0"/>
                </a:solidFill>
                <a:latin typeface="幼圆" charset="-122"/>
                <a:ea typeface="幼圆" charset="-122"/>
              </a:endParaRPr>
            </a:p>
          </p:txBody>
        </p:sp>
      </p:grpSp>
      <p:grpSp>
        <p:nvGrpSpPr>
          <p:cNvPr id="6157" name="组合 24"/>
          <p:cNvGrpSpPr/>
          <p:nvPr/>
        </p:nvGrpSpPr>
        <p:grpSpPr>
          <a:xfrm>
            <a:off x="8875077" y="4764619"/>
            <a:ext cx="1368425" cy="360362"/>
            <a:chOff x="2028" y="9149"/>
            <a:chExt cx="2606" cy="744"/>
          </a:xfrm>
        </p:grpSpPr>
        <p:pic>
          <p:nvPicPr>
            <p:cNvPr id="6158" name="图片 25" descr="标志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9" name="文本框 26"/>
            <p:cNvSpPr txBox="1"/>
            <p:nvPr/>
          </p:nvSpPr>
          <p:spPr>
            <a:xfrm>
              <a:off x="2677" y="9149"/>
              <a:ext cx="1957" cy="6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600" b="1" dirty="0">
                  <a:solidFill>
                    <a:srgbClr val="0070C0"/>
                  </a:solidFill>
                  <a:latin typeface="幼圆" charset="-122"/>
                  <a:ea typeface="幼圆" charset="-122"/>
                  <a:hlinkClick r:id="rId5" action="ppaction://hlinksldjump"/>
                </a:rPr>
                <a:t>课堂小结</a:t>
              </a:r>
              <a:endParaRPr lang="zh-CN" altLang="en-US" sz="1600" b="1" dirty="0">
                <a:solidFill>
                  <a:srgbClr val="0070C0"/>
                </a:solidFill>
                <a:latin typeface="幼圆" charset="-122"/>
                <a:ea typeface="幼圆" charset="-122"/>
              </a:endParaRPr>
            </a:p>
          </p:txBody>
        </p:sp>
      </p:grpSp>
      <p:grpSp>
        <p:nvGrpSpPr>
          <p:cNvPr id="6163" name="组合 24"/>
          <p:cNvGrpSpPr/>
          <p:nvPr/>
        </p:nvGrpSpPr>
        <p:grpSpPr>
          <a:xfrm>
            <a:off x="2118677" y="4762924"/>
            <a:ext cx="1368425" cy="360362"/>
            <a:chOff x="2028" y="9149"/>
            <a:chExt cx="2606" cy="744"/>
          </a:xfrm>
        </p:grpSpPr>
        <p:pic>
          <p:nvPicPr>
            <p:cNvPr id="6164" name="图片 25" descr="标志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5" name="文本框 26"/>
            <p:cNvSpPr txBox="1"/>
            <p:nvPr/>
          </p:nvSpPr>
          <p:spPr>
            <a:xfrm>
              <a:off x="2677" y="9149"/>
              <a:ext cx="1957" cy="6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600" b="1" dirty="0">
                  <a:solidFill>
                    <a:srgbClr val="0070C0"/>
                  </a:solidFill>
                  <a:latin typeface="幼圆" charset="-122"/>
                  <a:ea typeface="幼圆" charset="-122"/>
                  <a:hlinkClick r:id="rId6" action="ppaction://hlinksldjump"/>
                </a:rPr>
                <a:t>情境导入</a:t>
              </a:r>
              <a:endParaRPr lang="zh-CN" altLang="en-US" sz="1600" b="1" dirty="0">
                <a:solidFill>
                  <a:srgbClr val="0070C0"/>
                </a:solidFill>
                <a:latin typeface="幼圆" charset="-122"/>
                <a:ea typeface="幼圆" charset="-122"/>
              </a:endParaRPr>
            </a:p>
          </p:txBody>
        </p:sp>
      </p:grpSp>
      <p:sp>
        <p:nvSpPr>
          <p:cNvPr id="49154" name="标题 1"/>
          <p:cNvSpPr>
            <a:spLocks noGrp="1"/>
          </p:cNvSpPr>
          <p:nvPr>
            <p:ph type="ctrTitle" idx="4294967295"/>
          </p:nvPr>
        </p:nvSpPr>
        <p:spPr>
          <a:xfrm>
            <a:off x="0" y="1556922"/>
            <a:ext cx="12192000" cy="1429385"/>
          </a:xfrm>
        </p:spPr>
        <p:txBody>
          <a:bodyPr/>
          <a:lstStyle/>
          <a:p>
            <a:pPr eaLnBrk="1" hangingPunct="1"/>
            <a:r>
              <a:rPr lang="zh-CN" altLang="zh-CN" sz="6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2" charset="-122"/>
              </a:rPr>
              <a:t>数</a:t>
            </a:r>
            <a:r>
              <a:rPr lang="zh-CN" altLang="zh-CN" sz="6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2" charset="-122"/>
              </a:rPr>
              <a:t>据收集整理</a:t>
            </a:r>
            <a:endParaRPr lang="en-US" altLang="zh-CN" sz="66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2" charset="-122"/>
            </a:endParaRPr>
          </a:p>
        </p:txBody>
      </p:sp>
      <p:sp>
        <p:nvSpPr>
          <p:cNvPr id="25" name="标题 1"/>
          <p:cNvSpPr>
            <a:spLocks noGrp="1" noChangeArrowheads="1"/>
          </p:cNvSpPr>
          <p:nvPr/>
        </p:nvSpPr>
        <p:spPr bwMode="auto">
          <a:xfrm>
            <a:off x="3008536" y="2804230"/>
            <a:ext cx="6158865" cy="1155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8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28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第</a:t>
            </a:r>
            <a:r>
              <a:rPr lang="en-US" altLang="zh-CN" sz="28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8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课时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8" name="文本框 1"/>
          <p:cNvSpPr txBox="1"/>
          <p:nvPr/>
        </p:nvSpPr>
        <p:spPr>
          <a:xfrm>
            <a:off x="1847705" y="4524375"/>
            <a:ext cx="7704536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）我喜欢（     ）小组，喜欢这个小组的有（      ）人。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786" name="TextBox 1"/>
          <p:cNvSpPr txBox="1"/>
          <p:nvPr/>
        </p:nvSpPr>
        <p:spPr>
          <a:xfrm>
            <a:off x="1692275" y="1581150"/>
            <a:ext cx="5048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/>
            <a:r>
              <a:rPr lang="en-US" altLang="zh-CN" sz="3200" b="1" dirty="0">
                <a:latin typeface="宋体" panose="02010600030101010101" pitchFamily="2" charset="-122"/>
              </a:rPr>
              <a:t>1.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pic>
        <p:nvPicPr>
          <p:cNvPr id="8" name="Picture 10" descr="未标题-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100263" y="2276920"/>
            <a:ext cx="7478712" cy="21458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207895" y="997585"/>
            <a:ext cx="8492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调查本班同学喜欢哪个课外小组。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9"/>
          <p:cNvSpPr txBox="1"/>
          <p:nvPr/>
        </p:nvSpPr>
        <p:spPr>
          <a:xfrm>
            <a:off x="1154430" y="876935"/>
            <a:ext cx="9678035" cy="5835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调查本班同学最喜欢哪一个季节，把结果填入下表。</a:t>
            </a:r>
            <a:r>
              <a:rPr lang="zh-CN" altLang="en-US" dirty="0">
                <a:latin typeface="楷体_GB2312" panose="02010609030101010101" charset="-122"/>
              </a:rPr>
              <a:t> </a:t>
            </a:r>
            <a:endParaRPr lang="zh-CN" altLang="en-US" dirty="0">
              <a:latin typeface="楷体_GB2312" panose="02010609030101010101" charset="-122"/>
            </a:endParaRPr>
          </a:p>
        </p:txBody>
      </p:sp>
      <p:graphicFrame>
        <p:nvGraphicFramePr>
          <p:cNvPr id="9249" name="Group 3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374838" y="1629410"/>
          <a:ext cx="5328920" cy="1158240"/>
        </p:xfrm>
        <a:graphic>
          <a:graphicData uri="http://schemas.openxmlformats.org/drawingml/2006/table">
            <a:tbl>
              <a:tblPr/>
              <a:tblGrid>
                <a:gridCol w="1064895"/>
                <a:gridCol w="1066800"/>
                <a:gridCol w="1065530"/>
                <a:gridCol w="1066800"/>
                <a:gridCol w="1064895"/>
              </a:tblGrid>
              <a:tr h="57912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季节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春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夏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秋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冬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人数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91" name="Text Box 31"/>
          <p:cNvSpPr txBox="1"/>
          <p:nvPr/>
        </p:nvSpPr>
        <p:spPr>
          <a:xfrm>
            <a:off x="1372870" y="3657600"/>
            <a:ext cx="9782810" cy="206121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）最喜欢哪个季节的人数最多？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）如果组织同学们去游玩，最好应安排在哪个季节？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）你还能提出其他数学问题并解答吗？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6" name="TextBox 1"/>
          <p:cNvSpPr txBox="1"/>
          <p:nvPr/>
        </p:nvSpPr>
        <p:spPr>
          <a:xfrm>
            <a:off x="1200785" y="789940"/>
            <a:ext cx="85534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/>
            <a:r>
              <a:rPr lang="en-US" altLang="zh-CN" sz="3200" b="1" dirty="0">
                <a:latin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</a:rPr>
              <a:t>调查全班同学最喜欢吃哪一种水果。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894205" y="1502410"/>
          <a:ext cx="676910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8415"/>
                <a:gridCol w="1434465"/>
                <a:gridCol w="1355725"/>
                <a:gridCol w="1298575"/>
                <a:gridCol w="1391920"/>
              </a:tblGrid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水果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苹果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梨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香蕉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橘子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人数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748155" y="2736215"/>
            <a:ext cx="8992235" cy="3634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/>
              <a:t>（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）最喜欢吃（    ）的人数最多，最喜欢吃                                      （    ）的人数最少。</a:t>
            </a:r>
            <a:endParaRPr lang="zh-CN" altLang="en-US" sz="3200" b="1" dirty="0"/>
          </a:p>
          <a:p>
            <a:pPr>
              <a:lnSpc>
                <a:spcPct val="120000"/>
              </a:lnSpc>
            </a:pPr>
            <a:r>
              <a:rPr lang="zh-CN" altLang="en-US" sz="3200" b="1" dirty="0"/>
              <a:t>（</a:t>
            </a:r>
            <a:r>
              <a:rPr lang="en-US" altLang="zh-CN" sz="3200" b="1" dirty="0"/>
              <a:t>2</a:t>
            </a:r>
            <a:r>
              <a:rPr lang="zh-CN" altLang="en-US" sz="3200" b="1" dirty="0"/>
              <a:t>）我最喜欢吃（    ），全班最喜欢吃这种水果的有（     ）人。</a:t>
            </a:r>
            <a:endParaRPr lang="zh-CN" altLang="en-US" sz="3200" b="1" dirty="0"/>
          </a:p>
          <a:p>
            <a:pPr>
              <a:lnSpc>
                <a:spcPct val="120000"/>
              </a:lnSpc>
            </a:pPr>
            <a:r>
              <a:rPr lang="zh-CN" altLang="en-US" sz="3200" b="1" dirty="0"/>
              <a:t>（</a:t>
            </a:r>
            <a:r>
              <a:rPr lang="en-US" altLang="zh-CN" sz="3200" b="1" dirty="0"/>
              <a:t>3</a:t>
            </a:r>
            <a:r>
              <a:rPr lang="zh-CN" altLang="en-US" sz="3200" b="1" dirty="0"/>
              <a:t>）班里要开联欢会，请你根据调查结果，说说买哪一种水果合理。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6" name="文本框 14"/>
          <p:cNvSpPr txBox="1"/>
          <p:nvPr/>
        </p:nvSpPr>
        <p:spPr>
          <a:xfrm>
            <a:off x="1213499" y="1484919"/>
            <a:ext cx="981646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在对数据进行收集时可以采用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举手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投票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等不同的调查方法。在调查的过程中，不要出现重复或遗漏。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根据调查的结果对数据进行合</a:t>
            </a:r>
            <a:r>
              <a:rPr lang="zh-CN" altLang="en-US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理地分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析，获得解决问题的方案。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5602" name="组合 24"/>
          <p:cNvGrpSpPr/>
          <p:nvPr/>
        </p:nvGrpSpPr>
        <p:grpSpPr>
          <a:xfrm>
            <a:off x="704850" y="614680"/>
            <a:ext cx="1536700" cy="461963"/>
            <a:chOff x="2028" y="9149"/>
            <a:chExt cx="2606" cy="744"/>
          </a:xfrm>
        </p:grpSpPr>
        <p:pic>
          <p:nvPicPr>
            <p:cNvPr id="25603" name="图片 25" descr="标志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4" name="文本框 26"/>
            <p:cNvSpPr txBox="1"/>
            <p:nvPr/>
          </p:nvSpPr>
          <p:spPr>
            <a:xfrm>
              <a:off x="2677" y="9149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solidFill>
                    <a:srgbClr val="0070C0"/>
                  </a:solidFill>
                  <a:latin typeface="幼圆" charset="-122"/>
                  <a:ea typeface="幼圆" charset="-122"/>
                </a:rPr>
                <a:t>课堂小结</a:t>
              </a:r>
              <a:endParaRPr lang="zh-CN" altLang="en-US" b="1" dirty="0">
                <a:solidFill>
                  <a:srgbClr val="0070C0"/>
                </a:solidFill>
                <a:latin typeface="幼圆" charset="-122"/>
                <a:ea typeface="幼圆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矩形 3"/>
          <p:cNvSpPr/>
          <p:nvPr/>
        </p:nvSpPr>
        <p:spPr>
          <a:xfrm>
            <a:off x="754380" y="1115060"/>
            <a:ext cx="10544810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学校要给同学们订做校服，有下面</a:t>
            </a: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种颜色，选哪种颜色合适？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9464" name="Group 21"/>
          <p:cNvGrpSpPr/>
          <p:nvPr/>
        </p:nvGrpSpPr>
        <p:grpSpPr>
          <a:xfrm>
            <a:off x="3093403" y="3661093"/>
            <a:ext cx="5272088" cy="1454150"/>
            <a:chOff x="1098" y="1920"/>
            <a:chExt cx="3321" cy="916"/>
          </a:xfrm>
        </p:grpSpPr>
        <p:sp>
          <p:nvSpPr>
            <p:cNvPr id="19465" name="Rectangle 10"/>
            <p:cNvSpPr/>
            <p:nvPr/>
          </p:nvSpPr>
          <p:spPr>
            <a:xfrm>
              <a:off x="1256" y="1920"/>
              <a:ext cx="508" cy="509"/>
            </a:xfrm>
            <a:prstGeom prst="rect">
              <a:avLst/>
            </a:prstGeom>
            <a:solidFill>
              <a:srgbClr val="E95098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b"/>
            <a:lstStyle/>
            <a:p>
              <a:endParaRPr lang="zh-CN" altLang="en-US" sz="2000" dirty="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  <p:sp>
          <p:nvSpPr>
            <p:cNvPr id="19466" name="Text Box 14"/>
            <p:cNvSpPr txBox="1"/>
            <p:nvPr/>
          </p:nvSpPr>
          <p:spPr>
            <a:xfrm>
              <a:off x="1098" y="2468"/>
              <a:ext cx="3321" cy="368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b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latin typeface="宋体" panose="02010600030101010101" pitchFamily="2" charset="-122"/>
                  <a:cs typeface="宋体" panose="02010600030101010101" pitchFamily="2" charset="-122"/>
                </a:rPr>
                <a:t>  </a:t>
              </a:r>
              <a:r>
                <a:rPr lang="zh-CN" altLang="en-US" sz="3200" b="1" dirty="0">
                  <a:latin typeface="宋体" panose="02010600030101010101" pitchFamily="2" charset="-122"/>
                  <a:cs typeface="宋体" panose="02010600030101010101" pitchFamily="2" charset="-122"/>
                </a:rPr>
                <a:t>红    黄     蓝    白</a:t>
              </a:r>
              <a:endPara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9467" name="Rectangle 18"/>
            <p:cNvSpPr/>
            <p:nvPr/>
          </p:nvSpPr>
          <p:spPr>
            <a:xfrm>
              <a:off x="2098" y="1920"/>
              <a:ext cx="508" cy="509"/>
            </a:xfrm>
            <a:prstGeom prst="rect">
              <a:avLst/>
            </a:prstGeom>
            <a:solidFill>
              <a:srgbClr val="FFF338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b"/>
            <a:lstStyle/>
            <a:p>
              <a:endParaRPr lang="zh-CN" altLang="en-US" sz="2000" dirty="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  <p:sp>
          <p:nvSpPr>
            <p:cNvPr id="19468" name="Rectangle 19"/>
            <p:cNvSpPr/>
            <p:nvPr/>
          </p:nvSpPr>
          <p:spPr>
            <a:xfrm>
              <a:off x="2941" y="1920"/>
              <a:ext cx="508" cy="509"/>
            </a:xfrm>
            <a:prstGeom prst="rect">
              <a:avLst/>
            </a:prstGeom>
            <a:solidFill>
              <a:srgbClr val="00B0EC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b"/>
            <a:lstStyle/>
            <a:p>
              <a:endParaRPr lang="zh-CN" altLang="en-US" sz="2000" dirty="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  <p:sp>
          <p:nvSpPr>
            <p:cNvPr id="19469" name="Rectangle 20"/>
            <p:cNvSpPr/>
            <p:nvPr/>
          </p:nvSpPr>
          <p:spPr>
            <a:xfrm>
              <a:off x="3783" y="1920"/>
              <a:ext cx="508" cy="509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b"/>
            <a:lstStyle/>
            <a:p>
              <a:endParaRPr lang="zh-CN" altLang="en-US" sz="2000" dirty="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19471" name="AutoShape 27"/>
          <p:cNvSpPr/>
          <p:nvPr/>
        </p:nvSpPr>
        <p:spPr>
          <a:xfrm>
            <a:off x="5987415" y="2387600"/>
            <a:ext cx="2800985" cy="1108075"/>
          </a:xfrm>
          <a:prstGeom prst="wedgeRoundRectCallout">
            <a:avLst>
              <a:gd name="adj1" fmla="val 60662"/>
              <a:gd name="adj2" fmla="val -5375"/>
              <a:gd name="adj3" fmla="val 16667"/>
            </a:avLst>
          </a:prstGeom>
          <a:solidFill>
            <a:srgbClr val="FFFFF2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应该选大多数同学最喜欢的颜色</a:t>
            </a:r>
            <a:r>
              <a:rPr lang="zh-CN" altLang="en-US" sz="2800" dirty="0"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0" name="矩形 3"/>
          <p:cNvSpPr/>
          <p:nvPr/>
        </p:nvSpPr>
        <p:spPr>
          <a:xfrm>
            <a:off x="1489710" y="5233670"/>
            <a:ext cx="9457055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790575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怎么知道哪种颜色是大多数同学最喜欢的呢？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AutoShape 27"/>
          <p:cNvSpPr/>
          <p:nvPr/>
        </p:nvSpPr>
        <p:spPr>
          <a:xfrm>
            <a:off x="3258185" y="1965325"/>
            <a:ext cx="2498090" cy="1530350"/>
          </a:xfrm>
          <a:prstGeom prst="wedgeRoundRectCallout">
            <a:avLst>
              <a:gd name="adj1" fmla="val -61464"/>
              <a:gd name="adj2" fmla="val 3718"/>
              <a:gd name="adj3" fmla="val 16667"/>
            </a:avLst>
          </a:prstGeom>
          <a:solidFill>
            <a:srgbClr val="FFFFF2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选哪种颜色合适？你是怎么想的？</a:t>
            </a:r>
            <a:endParaRPr lang="zh-CN" altLang="en-US" sz="28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198" name="组合 24"/>
          <p:cNvGrpSpPr/>
          <p:nvPr/>
        </p:nvGrpSpPr>
        <p:grpSpPr>
          <a:xfrm>
            <a:off x="753428" y="499110"/>
            <a:ext cx="1536700" cy="461963"/>
            <a:chOff x="2028" y="9149"/>
            <a:chExt cx="2606" cy="744"/>
          </a:xfrm>
        </p:grpSpPr>
        <p:pic>
          <p:nvPicPr>
            <p:cNvPr id="8199" name="图片 25" descr="标志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0" name="文本框 26"/>
            <p:cNvSpPr txBox="1"/>
            <p:nvPr/>
          </p:nvSpPr>
          <p:spPr>
            <a:xfrm>
              <a:off x="2576" y="9225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solidFill>
                    <a:srgbClr val="0070C0"/>
                  </a:solidFill>
                  <a:latin typeface="幼圆" charset="-122"/>
                  <a:ea typeface="幼圆" charset="-122"/>
                </a:rPr>
                <a:t>情境导入</a:t>
              </a:r>
              <a:endParaRPr lang="zh-CN" altLang="en-US" b="1" dirty="0">
                <a:solidFill>
                  <a:srgbClr val="0070C0"/>
                </a:solidFill>
                <a:latin typeface="幼圆" charset="-122"/>
                <a:ea typeface="幼圆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016" y="2275540"/>
            <a:ext cx="1030224" cy="14935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135" y="2173145"/>
            <a:ext cx="987552" cy="1962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1" grpId="0" bldLvl="0" animBg="1"/>
      <p:bldP spid="19471" grpId="1" animBg="1"/>
      <p:bldP spid="7170" grpId="0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7"/>
          <p:cNvSpPr/>
          <p:nvPr/>
        </p:nvSpPr>
        <p:spPr>
          <a:xfrm>
            <a:off x="6180455" y="1591211"/>
            <a:ext cx="3574415" cy="1674058"/>
          </a:xfrm>
          <a:prstGeom prst="wedgeRoundRectCallout">
            <a:avLst>
              <a:gd name="adj1" fmla="val -31741"/>
              <a:gd name="adj2" fmla="val 60065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全校学生这么多，怎样调查呢？哦！可以先在班里进行调查。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9" name="AutoShape 27"/>
          <p:cNvSpPr/>
          <p:nvPr/>
        </p:nvSpPr>
        <p:spPr>
          <a:xfrm>
            <a:off x="2021205" y="2077411"/>
            <a:ext cx="2127250" cy="1151238"/>
          </a:xfrm>
          <a:prstGeom prst="wedgeRoundRectCallout">
            <a:avLst>
              <a:gd name="adj1" fmla="val 43253"/>
              <a:gd name="adj2" fmla="val 89285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可以在全校进行调查。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pic>
        <p:nvPicPr>
          <p:cNvPr id="12301" name="图片 1" descr="QPXX (33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34815" y="3261995"/>
            <a:ext cx="1316990" cy="20847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4" name="图片 4" descr="QPXX (2)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38595" y="3580130"/>
            <a:ext cx="1028700" cy="22301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3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457768" y="4349115"/>
          <a:ext cx="7351395" cy="1300480"/>
        </p:xfrm>
        <a:graphic>
          <a:graphicData uri="http://schemas.openxmlformats.org/drawingml/2006/table">
            <a:tbl>
              <a:tblPr/>
              <a:tblGrid>
                <a:gridCol w="1470660"/>
                <a:gridCol w="1468755"/>
                <a:gridCol w="1472565"/>
                <a:gridCol w="1468755"/>
                <a:gridCol w="1470660"/>
              </a:tblGrid>
              <a:tr h="6502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颜色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26" marR="91426" marT="45667" marB="4566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红色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黄色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蓝色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白色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02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人数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26" marR="91426" marT="45667" marB="4566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1530" name="Picture 26" descr="未标题-0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82775" y="1579563"/>
            <a:ext cx="7127875" cy="2690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31" name="AutoShape 27"/>
          <p:cNvSpPr/>
          <p:nvPr/>
        </p:nvSpPr>
        <p:spPr>
          <a:xfrm>
            <a:off x="5886450" y="1141200"/>
            <a:ext cx="2915285" cy="1676190"/>
          </a:xfrm>
          <a:prstGeom prst="wedgeRoundRectCallout">
            <a:avLst>
              <a:gd name="adj1" fmla="val -57009"/>
              <a:gd name="adj2" fmla="val 19787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每人只能选一种颜色。最喜欢红色的同学请举手。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9227" name="组合 24"/>
          <p:cNvGrpSpPr/>
          <p:nvPr/>
        </p:nvGrpSpPr>
        <p:grpSpPr>
          <a:xfrm>
            <a:off x="436880" y="419735"/>
            <a:ext cx="1536700" cy="461963"/>
            <a:chOff x="2028" y="9149"/>
            <a:chExt cx="2606" cy="744"/>
          </a:xfrm>
        </p:grpSpPr>
        <p:pic>
          <p:nvPicPr>
            <p:cNvPr id="9228" name="图片 25" descr="标志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9" name="文本框 26"/>
            <p:cNvSpPr txBox="1"/>
            <p:nvPr/>
          </p:nvSpPr>
          <p:spPr>
            <a:xfrm>
              <a:off x="2677" y="9149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 dirty="0">
                  <a:solidFill>
                    <a:srgbClr val="0070C0"/>
                  </a:solidFill>
                  <a:latin typeface="幼圆" charset="-122"/>
                  <a:ea typeface="幼圆" charset="-122"/>
                </a:rPr>
                <a:t>探究新知</a:t>
              </a:r>
              <a:endParaRPr lang="zh-CN" altLang="en-US" b="1" dirty="0">
                <a:solidFill>
                  <a:srgbClr val="0070C0"/>
                </a:solidFill>
                <a:latin typeface="幼圆" charset="-122"/>
                <a:ea typeface="幼圆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56" name="Rectangle 3"/>
          <p:cNvSpPr/>
          <p:nvPr/>
        </p:nvSpPr>
        <p:spPr>
          <a:xfrm>
            <a:off x="1463358" y="3364865"/>
            <a:ext cx="8174037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1006475" indent="-1006475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）全班共有（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）人。</a:t>
            </a:r>
            <a:endParaRPr lang="en-US" altLang="zh-CN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006475" indent="-1006475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）喜欢（    ）色的人数最多。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Group 3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473325" y="1820863"/>
          <a:ext cx="7351395" cy="1300480"/>
        </p:xfrm>
        <a:graphic>
          <a:graphicData uri="http://schemas.openxmlformats.org/drawingml/2006/table">
            <a:tbl>
              <a:tblPr/>
              <a:tblGrid>
                <a:gridCol w="1470660"/>
                <a:gridCol w="1468755"/>
                <a:gridCol w="1471930"/>
                <a:gridCol w="1468755"/>
                <a:gridCol w="1471295"/>
              </a:tblGrid>
              <a:tr h="6502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颜色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26" marR="91426" marT="45667" marB="4566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红色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黄色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蓝色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白色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02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人数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26" marR="91426" marT="45667" marB="4566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5007610" y="3509963"/>
            <a:ext cx="8064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38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55720" y="4349433"/>
            <a:ext cx="8064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蓝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88810" y="3510280"/>
            <a:ext cx="33178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9+6+15+8=38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（人）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54780" y="5049520"/>
            <a:ext cx="26828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en-US" altLang="zh-CN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3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473325" y="1820863"/>
          <a:ext cx="7351395" cy="1300480"/>
        </p:xfrm>
        <a:graphic>
          <a:graphicData uri="http://schemas.openxmlformats.org/drawingml/2006/table">
            <a:tbl>
              <a:tblPr/>
              <a:tblGrid>
                <a:gridCol w="1470660"/>
                <a:gridCol w="1468755"/>
                <a:gridCol w="1471930"/>
                <a:gridCol w="1468755"/>
                <a:gridCol w="1471295"/>
              </a:tblGrid>
              <a:tr h="6502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颜色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26" marR="91426" marT="45667" marB="4566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红色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黄色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蓝色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白色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02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人数</a:t>
                      </a:r>
                      <a:endParaRPr kumimoji="0" lang="zh-CN" alt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26" marR="91426" marT="45667" marB="4566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1426" marR="91426" marT="45667" marB="45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78" name="Rectangle 3"/>
          <p:cNvSpPr/>
          <p:nvPr/>
        </p:nvSpPr>
        <p:spPr>
          <a:xfrm>
            <a:off x="1390650" y="3232150"/>
            <a:ext cx="96596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1006475" indent="-1006475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Wingdings" panose="05000000000000000000" pitchFamily="2" charset="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Wingdings" panose="05000000000000000000" pitchFamily="2" charset="2"/>
              </a:rPr>
              <a:t>）如果这个班订做校服，选择（   ）色合适。全校选这种颜色做校服合适吗？为什么？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30820" y="3418523"/>
            <a:ext cx="8064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蓝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90700" y="5006340"/>
            <a:ext cx="95738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不合适，因为全校学生不一定喜欢蓝色的人数最多。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9227" name="组合 24"/>
          <p:cNvGrpSpPr/>
          <p:nvPr/>
        </p:nvGrpSpPr>
        <p:grpSpPr>
          <a:xfrm>
            <a:off x="1790700" y="400050"/>
            <a:ext cx="1536700" cy="461963"/>
            <a:chOff x="2028" y="9149"/>
            <a:chExt cx="2606" cy="744"/>
          </a:xfrm>
        </p:grpSpPr>
        <p:pic>
          <p:nvPicPr>
            <p:cNvPr id="9228" name="图片 25" descr="标志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9" name="文本框 26"/>
            <p:cNvSpPr txBox="1"/>
            <p:nvPr/>
          </p:nvSpPr>
          <p:spPr>
            <a:xfrm>
              <a:off x="2677" y="9149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b="1">
                  <a:solidFill>
                    <a:srgbClr val="0070C0"/>
                  </a:solidFill>
                  <a:latin typeface="幼圆" charset="-122"/>
                  <a:ea typeface="幼圆" charset="-122"/>
                </a:rPr>
                <a:t>探究新知</a:t>
              </a:r>
              <a:endParaRPr lang="zh-CN" altLang="en-US" b="1">
                <a:solidFill>
                  <a:srgbClr val="0070C0"/>
                </a:solidFill>
                <a:latin typeface="幼圆" charset="-122"/>
                <a:ea typeface="幼圆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/>
          <a:p>
            <a:endParaRPr lang="zh-CN" altLang="en-US" dirty="0">
              <a:latin typeface="楷体_GB2312" panose="02010609030101010101" charset="-122"/>
            </a:endParaRPr>
          </a:p>
        </p:txBody>
      </p:sp>
      <p:sp>
        <p:nvSpPr>
          <p:cNvPr id="21531" name="AutoShape 27"/>
          <p:cNvSpPr/>
          <p:nvPr/>
        </p:nvSpPr>
        <p:spPr>
          <a:xfrm>
            <a:off x="3586480" y="1471722"/>
            <a:ext cx="5498465" cy="1533305"/>
          </a:xfrm>
          <a:prstGeom prst="wedgeRoundRectCallout">
            <a:avLst>
              <a:gd name="adj1" fmla="val -57009"/>
              <a:gd name="adj2" fmla="val 19787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 indent="749300" eaLnBrk="0" hangingPunct="0"/>
            <a:r>
              <a:rPr lang="zh-CN" altLang="en-US" sz="2800" b="1" dirty="0">
                <a:effectLst/>
                <a:latin typeface="楷体_GB2312" panose="02010609030101010101" charset="-122"/>
                <a:sym typeface="+mn-ea"/>
              </a:rPr>
              <a:t>回顾一下刚刚我们在统计我们班最喜欢校服的颜色都经历了哪几步？</a:t>
            </a:r>
            <a:endParaRPr lang="zh-CN" altLang="en-US" sz="2800" b="1" dirty="0">
              <a:effectLst/>
              <a:latin typeface="宋体" panose="02010600030101010101" pitchFamily="2" charset="-122"/>
            </a:endParaRPr>
          </a:p>
        </p:txBody>
      </p:sp>
      <p:pic>
        <p:nvPicPr>
          <p:cNvPr id="12304" name="图片 4" descr="QPXX (2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221470" y="3599815"/>
            <a:ext cx="927735" cy="20116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AutoShape 27"/>
          <p:cNvSpPr/>
          <p:nvPr/>
        </p:nvSpPr>
        <p:spPr>
          <a:xfrm>
            <a:off x="3296920" y="4283185"/>
            <a:ext cx="4918075" cy="1533305"/>
          </a:xfrm>
          <a:prstGeom prst="wedgeRoundRectCallout">
            <a:avLst>
              <a:gd name="adj1" fmla="val 66819"/>
              <a:gd name="adj2" fmla="val -59561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 indent="749300" eaLnBrk="0" hangingPunct="0"/>
            <a:r>
              <a:rPr lang="zh-CN" altLang="en-US" sz="2800" b="1" dirty="0">
                <a:latin typeface="楷体_GB2312" panose="02010609030101010101" charset="-122"/>
                <a:sym typeface="Wingdings" panose="05000000000000000000" pitchFamily="2" charset="2"/>
              </a:rPr>
              <a:t>我们经历了“数据收集、记录数据和检验结果”三个步骤。</a:t>
            </a:r>
            <a:endParaRPr lang="zh-CN" altLang="en-US" sz="2800" b="1" dirty="0">
              <a:effectLst/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880" y="1491614"/>
            <a:ext cx="1030224" cy="1493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1" grpId="0" bldLvl="0" animBg="1"/>
      <p:bldP spid="21531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10" descr="未标题-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169478" y="1630490"/>
            <a:ext cx="7478712" cy="21458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1" name="Text Box 31"/>
          <p:cNvSpPr txBox="1"/>
          <p:nvPr/>
        </p:nvSpPr>
        <p:spPr>
          <a:xfrm>
            <a:off x="1227455" y="4362450"/>
            <a:ext cx="10081895" cy="1272540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）参加（         ）小组的人数最多，参加（         ）小组的人数最少。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786" name="TextBox 1"/>
          <p:cNvSpPr txBox="1"/>
          <p:nvPr/>
        </p:nvSpPr>
        <p:spPr>
          <a:xfrm>
            <a:off x="1227455" y="1630680"/>
            <a:ext cx="5048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/>
            <a:r>
              <a:rPr lang="en-US" altLang="zh-CN" sz="3200" b="1" dirty="0">
                <a:latin typeface="宋体" panose="02010600030101010101" pitchFamily="2" charset="-122"/>
              </a:rPr>
              <a:t>1.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69795" y="976630"/>
            <a:ext cx="8492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调查本班同学喜欢哪个课外小组。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8" name="Picture 10" descr="未标题-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100263" y="2276920"/>
            <a:ext cx="7478712" cy="21458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90" name="文本框 1"/>
          <p:cNvSpPr txBox="1"/>
          <p:nvPr/>
        </p:nvSpPr>
        <p:spPr>
          <a:xfrm>
            <a:off x="1303973" y="4772978"/>
            <a:ext cx="95834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）我们班参加计算机小组的有（         ）人。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786" name="TextBox 1"/>
          <p:cNvSpPr txBox="1"/>
          <p:nvPr/>
        </p:nvSpPr>
        <p:spPr>
          <a:xfrm>
            <a:off x="1692275" y="1581150"/>
            <a:ext cx="5048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/>
            <a:r>
              <a:rPr lang="en-US" altLang="zh-CN" sz="3200" b="1" dirty="0">
                <a:latin typeface="宋体" panose="02010600030101010101" pitchFamily="2" charset="-122"/>
              </a:rPr>
              <a:t>1.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69795" y="976630"/>
            <a:ext cx="8492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调查本班同学喜欢哪个课外小组。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e1846ec0-764f-4794-be5e-64c0c1fd4519}"/>
</p:tagLst>
</file>

<file path=ppt/tags/tag2.xml><?xml version="1.0" encoding="utf-8"?>
<p:tagLst xmlns:p="http://schemas.openxmlformats.org/presentationml/2006/main">
  <p:tag name="KSO_WM_UNIT_TABLE_BEAUTIFY" val="smartTable{b2474157-8f5b-4ab3-b47b-bdf11ea09288}"/>
</p:tagLst>
</file>

<file path=ppt/tags/tag3.xml><?xml version="1.0" encoding="utf-8"?>
<p:tagLst xmlns:p="http://schemas.openxmlformats.org/presentationml/2006/main">
  <p:tag name="KSO_WM_UNIT_TABLE_BEAUTIFY" val="smartTable{2f9d69e2-f121-4ac6-a169-956bc766ada1}"/>
</p:tagLst>
</file>

<file path=ppt/tags/tag4.xml><?xml version="1.0" encoding="utf-8"?>
<p:tagLst xmlns:p="http://schemas.openxmlformats.org/presentationml/2006/main">
  <p:tag name="KSO_WM_UNIT_TABLE_BEAUTIFY" val="smartTable{11b9e22a-e0ed-4c4e-ad6b-c0e017afd825}"/>
</p:tagLst>
</file>

<file path=ppt/tags/tag5.xml><?xml version="1.0" encoding="utf-8"?>
<p:tagLst xmlns:p="http://schemas.openxmlformats.org/presentationml/2006/main">
  <p:tag name="KSO_WM_UNIT_TABLE_BEAUTIFY" val="smartTable{773174a8-949a-4ea8-a5b1-5c8caa324c48}"/>
  <p:tag name="TABLE_RECT" val="134.65*150.45*671.75*60"/>
  <p:tag name="TABLE_EMPHASIZE_COLOR" val="6579300"/>
  <p:tag name="TABLE_ONEKEY_SKIN_IDX" val="0"/>
  <p:tag name="TABLE_SKINIDX" val="-1"/>
  <p:tag name="TABLE_COLORIDX" val="l"/>
  <p:tag name="TABLE_ENDDRAG_ORIGIN_RECT" val="533*81"/>
  <p:tag name="TABLE_ENDDRAG_RECT" val="126*129*533*81"/>
</p:tagLst>
</file>

<file path=ppt/tags/tag6.xml><?xml version="1.0" encoding="utf-8"?>
<p:tagLst xmlns:p="http://schemas.openxmlformats.org/presentationml/2006/main">
  <p:tag name="KSO_WPP_MARK_KEY" val="5022ba97-f35f-4514-8dc1-ddbe4cf98b1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951</Words>
  <Application>WPS 演示</Application>
  <PresentationFormat>自定义</PresentationFormat>
  <Paragraphs>170</Paragraphs>
  <Slides>13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幼圆</vt:lpstr>
      <vt:lpstr>微软雅黑</vt:lpstr>
      <vt:lpstr>黑体</vt:lpstr>
      <vt:lpstr>楷体_GB2312</vt:lpstr>
      <vt:lpstr>Times New Roman</vt:lpstr>
      <vt:lpstr>新宋体</vt:lpstr>
      <vt:lpstr>Arial</vt:lpstr>
      <vt:lpstr>Arial Unicode MS</vt:lpstr>
      <vt:lpstr>第一PPT模板网-WWW.1PPT.COM</vt:lpstr>
      <vt:lpstr>数据收集整理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46</cp:revision>
  <dcterms:created xsi:type="dcterms:W3CDTF">2019-05-23T06:46:00Z</dcterms:created>
  <dcterms:modified xsi:type="dcterms:W3CDTF">2023-01-30T01:50:24Z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2C6B74CB74F34F9298F133B8EAE15510</vt:lpwstr>
  </property>
</Properties>
</file>