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9" r:id="rId3"/>
    <p:sldId id="257" r:id="rId4"/>
    <p:sldId id="258" r:id="rId5"/>
    <p:sldId id="328" r:id="rId6"/>
    <p:sldId id="260" r:id="rId7"/>
    <p:sldId id="283" r:id="rId8"/>
    <p:sldId id="284" r:id="rId9"/>
    <p:sldId id="285" r:id="rId10"/>
    <p:sldId id="268" r:id="rId11"/>
    <p:sldId id="270" r:id="rId12"/>
    <p:sldId id="301" r:id="rId13"/>
    <p:sldId id="271" r:id="rId14"/>
    <p:sldId id="302" r:id="rId15"/>
    <p:sldId id="315" r:id="rId16"/>
    <p:sldId id="272" r:id="rId17"/>
    <p:sldId id="303" r:id="rId18"/>
    <p:sldId id="304" r:id="rId19"/>
    <p:sldId id="329" r:id="rId20"/>
    <p:sldId id="287" r:id="rId21"/>
    <p:sldId id="274" r:id="rId22"/>
    <p:sldId id="305" r:id="rId23"/>
    <p:sldId id="275" r:id="rId24"/>
    <p:sldId id="325" r:id="rId25"/>
    <p:sldId id="307" r:id="rId26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1C450"/>
    <a:srgbClr val="EE858C"/>
    <a:srgbClr val="EC986B"/>
    <a:srgbClr val="EA976B"/>
    <a:srgbClr val="A1D3EA"/>
    <a:srgbClr val="EE848C"/>
    <a:srgbClr val="C14E1E"/>
    <a:srgbClr val="F4CCCE"/>
    <a:srgbClr val="D573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-78" y="-672"/>
      </p:cViewPr>
      <p:guideLst>
        <p:guide orient="horz" pos="1619"/>
        <p:guide pos="28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4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4"/>
          <p:cNvSpPr/>
          <p:nvPr/>
        </p:nvSpPr>
        <p:spPr>
          <a:xfrm>
            <a:off x="0" y="0"/>
            <a:ext cx="871538" cy="51435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388" name="任意多边形 30"/>
          <p:cNvSpPr/>
          <p:nvPr/>
        </p:nvSpPr>
        <p:spPr>
          <a:xfrm>
            <a:off x="870348" y="0"/>
            <a:ext cx="872728" cy="5143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63637" y="0"/>
              </a:cxn>
              <a:cxn ang="0">
                <a:pos x="1163637" y="2553053"/>
              </a:cxn>
              <a:cxn ang="0">
                <a:pos x="1109339" y="2625608"/>
              </a:cxn>
              <a:cxn ang="0">
                <a:pos x="863751" y="3429000"/>
              </a:cxn>
              <a:cxn ang="0">
                <a:pos x="1109339" y="4232393"/>
              </a:cxn>
              <a:cxn ang="0">
                <a:pos x="1163637" y="4304948"/>
              </a:cxn>
              <a:cxn ang="0">
                <a:pos x="1163637" y="6858000"/>
              </a:cxn>
              <a:cxn ang="0">
                <a:pos x="0" y="6858000"/>
              </a:cxn>
            </a:cxnLst>
            <a:rect l="0" t="0" r="0" b="0"/>
            <a:pathLst>
              <a:path w="1162754" h="6858000">
                <a:moveTo>
                  <a:pt x="0" y="0"/>
                </a:moveTo>
                <a:lnTo>
                  <a:pt x="1162754" y="0"/>
                </a:lnTo>
                <a:lnTo>
                  <a:pt x="1162754" y="2553053"/>
                </a:lnTo>
                <a:lnTo>
                  <a:pt x="1108498" y="2625608"/>
                </a:lnTo>
                <a:cubicBezTo>
                  <a:pt x="953564" y="2854941"/>
                  <a:pt x="863096" y="3131405"/>
                  <a:pt x="863096" y="3429000"/>
                </a:cubicBezTo>
                <a:cubicBezTo>
                  <a:pt x="863096" y="3726595"/>
                  <a:pt x="953564" y="4003060"/>
                  <a:pt x="1108498" y="4232393"/>
                </a:cubicBezTo>
                <a:lnTo>
                  <a:pt x="1162754" y="4304948"/>
                </a:lnTo>
                <a:lnTo>
                  <a:pt x="1162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A0A0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389" name="任意多边形 24"/>
          <p:cNvSpPr/>
          <p:nvPr/>
        </p:nvSpPr>
        <p:spPr>
          <a:xfrm>
            <a:off x="1740694" y="0"/>
            <a:ext cx="871538" cy="5143500"/>
          </a:xfrm>
          <a:custGeom>
            <a:avLst/>
            <a:gdLst/>
            <a:ahLst/>
            <a:cxnLst>
              <a:cxn ang="0">
                <a:pos x="0" y="4300721"/>
              </a:cxn>
              <a:cxn ang="0">
                <a:pos x="31604" y="4343011"/>
              </a:cxn>
              <a:cxn ang="0">
                <a:pos x="1139726" y="4865914"/>
              </a:cxn>
              <a:cxn ang="0">
                <a:pos x="1162050" y="4863662"/>
              </a:cxn>
              <a:cxn ang="0">
                <a:pos x="1162050" y="6858000"/>
              </a:cxn>
              <a:cxn ang="0">
                <a:pos x="0" y="6858000"/>
              </a:cxn>
              <a:cxn ang="0">
                <a:pos x="0" y="0"/>
              </a:cxn>
              <a:cxn ang="0">
                <a:pos x="1162050" y="0"/>
              </a:cxn>
              <a:cxn ang="0">
                <a:pos x="1162050" y="1994338"/>
              </a:cxn>
              <a:cxn ang="0">
                <a:pos x="1139726" y="1992086"/>
              </a:cxn>
              <a:cxn ang="0">
                <a:pos x="31604" y="2514989"/>
              </a:cxn>
              <a:cxn ang="0">
                <a:pos x="0" y="2557280"/>
              </a:cxn>
            </a:cxnLst>
            <a:rect l="0" t="0" r="0" b="0"/>
            <a:pathLst>
              <a:path w="1162754" h="6858000">
                <a:moveTo>
                  <a:pt x="0" y="4300721"/>
                </a:moveTo>
                <a:lnTo>
                  <a:pt x="31624" y="4343011"/>
                </a:lnTo>
                <a:cubicBezTo>
                  <a:pt x="295175" y="4662361"/>
                  <a:pt x="694025" y="4865914"/>
                  <a:pt x="1140417" y="4865914"/>
                </a:cubicBezTo>
                <a:lnTo>
                  <a:pt x="1162754" y="4863662"/>
                </a:lnTo>
                <a:lnTo>
                  <a:pt x="1162754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162754" y="0"/>
                </a:lnTo>
                <a:lnTo>
                  <a:pt x="1162754" y="1994338"/>
                </a:lnTo>
                <a:lnTo>
                  <a:pt x="1140417" y="1992086"/>
                </a:lnTo>
                <a:cubicBezTo>
                  <a:pt x="694025" y="1992086"/>
                  <a:pt x="295175" y="2195639"/>
                  <a:pt x="31624" y="2514989"/>
                </a:cubicBezTo>
                <a:lnTo>
                  <a:pt x="0" y="2557280"/>
                </a:lnTo>
                <a:close/>
              </a:path>
            </a:pathLst>
          </a:custGeom>
          <a:solidFill>
            <a:srgbClr val="F0AF4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390" name="任意多边形 22"/>
          <p:cNvSpPr/>
          <p:nvPr/>
        </p:nvSpPr>
        <p:spPr>
          <a:xfrm>
            <a:off x="2606278" y="0"/>
            <a:ext cx="871538" cy="5143500"/>
          </a:xfrm>
          <a:custGeom>
            <a:avLst/>
            <a:gdLst/>
            <a:ahLst/>
            <a:cxnLst>
              <a:cxn ang="0">
                <a:pos x="1162050" y="4252655"/>
              </a:cxn>
              <a:cxn ang="0">
                <a:pos x="1162050" y="6858000"/>
              </a:cxn>
              <a:cxn ang="0">
                <a:pos x="0" y="6858000"/>
              </a:cxn>
              <a:cxn ang="0">
                <a:pos x="0" y="4864543"/>
              </a:cxn>
              <a:cxn ang="0">
                <a:pos x="275815" y="4836721"/>
              </a:cxn>
              <a:cxn ang="0">
                <a:pos x="1094523" y="4343011"/>
              </a:cxn>
              <a:cxn ang="0">
                <a:pos x="0" y="0"/>
              </a:cxn>
              <a:cxn ang="0">
                <a:pos x="1162050" y="0"/>
              </a:cxn>
              <a:cxn ang="0">
                <a:pos x="1162050" y="2605346"/>
              </a:cxn>
              <a:cxn ang="0">
                <a:pos x="1094523" y="2514989"/>
              </a:cxn>
              <a:cxn ang="0">
                <a:pos x="275815" y="2021279"/>
              </a:cxn>
              <a:cxn ang="0">
                <a:pos x="0" y="1993458"/>
              </a:cxn>
            </a:cxnLst>
            <a:rect l="0" t="0" r="0" b="0"/>
            <a:pathLst>
              <a:path w="1162754" h="6858000">
                <a:moveTo>
                  <a:pt x="1162754" y="4252655"/>
                </a:moveTo>
                <a:lnTo>
                  <a:pt x="1162754" y="6858000"/>
                </a:lnTo>
                <a:lnTo>
                  <a:pt x="0" y="6858000"/>
                </a:lnTo>
                <a:lnTo>
                  <a:pt x="0" y="4864543"/>
                </a:lnTo>
                <a:lnTo>
                  <a:pt x="275983" y="4836721"/>
                </a:lnTo>
                <a:cubicBezTo>
                  <a:pt x="603371" y="4769728"/>
                  <a:pt x="890203" y="4591395"/>
                  <a:pt x="1095187" y="4343011"/>
                </a:cubicBezTo>
                <a:close/>
                <a:moveTo>
                  <a:pt x="0" y="0"/>
                </a:moveTo>
                <a:lnTo>
                  <a:pt x="1162754" y="0"/>
                </a:lnTo>
                <a:lnTo>
                  <a:pt x="1162754" y="2605346"/>
                </a:lnTo>
                <a:lnTo>
                  <a:pt x="1095187" y="2514989"/>
                </a:lnTo>
                <a:cubicBezTo>
                  <a:pt x="890203" y="2266606"/>
                  <a:pt x="603371" y="2088273"/>
                  <a:pt x="275983" y="2021279"/>
                </a:cubicBezTo>
                <a:lnTo>
                  <a:pt x="0" y="1993458"/>
                </a:lnTo>
                <a:close/>
              </a:path>
            </a:pathLst>
          </a:custGeom>
          <a:solidFill>
            <a:srgbClr val="D2501E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391" name="椭圆 8"/>
          <p:cNvSpPr/>
          <p:nvPr/>
        </p:nvSpPr>
        <p:spPr>
          <a:xfrm>
            <a:off x="1631157" y="1608535"/>
            <a:ext cx="1926431" cy="1926431"/>
          </a:xfrm>
          <a:prstGeom prst="ellipse">
            <a:avLst/>
          </a:prstGeom>
          <a:noFill/>
          <a:ln w="63500" cap="flat" cmpd="sng">
            <a:solidFill>
              <a:srgbClr val="AEABAB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6392" name="组合 9"/>
          <p:cNvGrpSpPr/>
          <p:nvPr/>
        </p:nvGrpSpPr>
        <p:grpSpPr>
          <a:xfrm>
            <a:off x="1982391" y="2152650"/>
            <a:ext cx="1228725" cy="977504"/>
            <a:chOff x="0" y="0"/>
            <a:chExt cx="3511344" cy="2793440"/>
          </a:xfrm>
        </p:grpSpPr>
        <p:sp>
          <p:nvSpPr>
            <p:cNvPr id="16393" name="任意多边形 10"/>
            <p:cNvSpPr/>
            <p:nvPr/>
          </p:nvSpPr>
          <p:spPr>
            <a:xfrm rot="7919936" flipH="1">
              <a:off x="1379717" y="2285965"/>
              <a:ext cx="601451" cy="413498"/>
            </a:xfrm>
            <a:custGeom>
              <a:avLst/>
              <a:gdLst/>
              <a:ahLst/>
              <a:cxnLst>
                <a:cxn ang="0">
                  <a:pos x="89967" y="0"/>
                </a:cxn>
                <a:cxn ang="0">
                  <a:pos x="511483" y="0"/>
                </a:cxn>
                <a:cxn ang="0">
                  <a:pos x="511483" y="212"/>
                </a:cxn>
                <a:cxn ang="0">
                  <a:pos x="601451" y="206855"/>
                </a:cxn>
                <a:cxn ang="0">
                  <a:pos x="511483" y="413498"/>
                </a:cxn>
                <a:cxn ang="0">
                  <a:pos x="511480" y="413497"/>
                </a:cxn>
                <a:cxn ang="0">
                  <a:pos x="89970" y="413497"/>
                </a:cxn>
                <a:cxn ang="0">
                  <a:pos x="89967" y="413498"/>
                </a:cxn>
                <a:cxn ang="0">
                  <a:pos x="0" y="206855"/>
                </a:cxn>
                <a:cxn ang="0">
                  <a:pos x="71836" y="4411"/>
                </a:cxn>
                <a:cxn ang="0">
                  <a:pos x="89967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任意多边形 11"/>
            <p:cNvSpPr/>
            <p:nvPr/>
          </p:nvSpPr>
          <p:spPr>
            <a:xfrm>
              <a:off x="993621" y="0"/>
              <a:ext cx="2192041" cy="1291579"/>
            </a:xfrm>
            <a:custGeom>
              <a:avLst/>
              <a:gdLst/>
              <a:ahLst/>
              <a:cxnLst>
                <a:cxn ang="0">
                  <a:pos x="360499" y="0"/>
                </a:cxn>
                <a:cxn ang="0">
                  <a:pos x="1143672" y="0"/>
                </a:cxn>
                <a:cxn ang="0">
                  <a:pos x="1143672" y="243"/>
                </a:cxn>
                <a:cxn ang="0">
                  <a:pos x="1177361" y="5042"/>
                </a:cxn>
                <a:cxn ang="0">
                  <a:pos x="1189791" y="10494"/>
                </a:cxn>
                <a:cxn ang="0">
                  <a:pos x="1223418" y="11668"/>
                </a:cxn>
                <a:cxn ang="0">
                  <a:pos x="1296343" y="45658"/>
                </a:cxn>
                <a:cxn ang="0">
                  <a:pos x="1296768" y="45223"/>
                </a:cxn>
                <a:cxn ang="0">
                  <a:pos x="2153621" y="878992"/>
                </a:cxn>
                <a:cxn ang="0">
                  <a:pos x="2153195" y="879426"/>
                </a:cxn>
                <a:cxn ang="0">
                  <a:pos x="2181674" y="923846"/>
                </a:cxn>
                <a:cxn ang="0">
                  <a:pos x="2104726" y="1245286"/>
                </a:cxn>
                <a:cxn ang="0">
                  <a:pos x="2074688" y="1291579"/>
                </a:cxn>
                <a:cxn ang="0">
                  <a:pos x="1211696" y="451835"/>
                </a:cxn>
                <a:cxn ang="0">
                  <a:pos x="1208739" y="454103"/>
                </a:cxn>
                <a:cxn ang="0">
                  <a:pos x="1143672" y="472665"/>
                </a:cxn>
                <a:cxn ang="0">
                  <a:pos x="1143669" y="472665"/>
                </a:cxn>
                <a:cxn ang="0">
                  <a:pos x="578245" y="472665"/>
                </a:cxn>
                <a:cxn ang="0">
                  <a:pos x="437658" y="934706"/>
                </a:cxn>
                <a:cxn ang="0">
                  <a:pos x="437657" y="934709"/>
                </a:cxn>
                <a:cxn ang="0">
                  <a:pos x="183826" y="988858"/>
                </a:cxn>
                <a:cxn ang="0">
                  <a:pos x="0" y="828782"/>
                </a:cxn>
                <a:cxn ang="0">
                  <a:pos x="2933" y="803292"/>
                </a:cxn>
                <a:cxn ang="0">
                  <a:pos x="2709" y="803224"/>
                </a:cxn>
                <a:cxn ang="0">
                  <a:pos x="42790" y="671499"/>
                </a:cxn>
                <a:cxn ang="0">
                  <a:pos x="45560" y="647434"/>
                </a:cxn>
                <a:cxn ang="0">
                  <a:pos x="45336" y="647366"/>
                </a:cxn>
                <a:cxn ang="0">
                  <a:pos x="216202" y="85812"/>
                </a:cxn>
                <a:cxn ang="0">
                  <a:pos x="216426" y="85880"/>
                </a:cxn>
                <a:cxn ang="0">
                  <a:pos x="247703" y="44389"/>
                </a:cxn>
                <a:cxn ang="0">
                  <a:pos x="276704" y="32417"/>
                </a:cxn>
                <a:cxn ang="0">
                  <a:pos x="299206" y="16627"/>
                </a:cxn>
                <a:cxn ang="0">
                  <a:pos x="326811" y="5042"/>
                </a:cxn>
                <a:cxn ang="0">
                  <a:pos x="360499" y="243"/>
                </a:cxn>
              </a:cxnLst>
              <a:rect l="0" t="0" r="0" b="0"/>
              <a:pathLst>
                <a:path w="3138701" h="1855387">
                  <a:moveTo>
                    <a:pt x="516185" y="0"/>
                  </a:moveTo>
                  <a:lnTo>
                    <a:pt x="1637582" y="0"/>
                  </a:lnTo>
                  <a:lnTo>
                    <a:pt x="1637582" y="350"/>
                  </a:lnTo>
                  <a:cubicBezTo>
                    <a:pt x="1654106" y="350"/>
                    <a:pt x="1670239" y="2723"/>
                    <a:pt x="1685820" y="7244"/>
                  </a:cubicBezTo>
                  <a:lnTo>
                    <a:pt x="1703618" y="15076"/>
                  </a:lnTo>
                  <a:lnTo>
                    <a:pt x="1751767" y="16762"/>
                  </a:lnTo>
                  <a:cubicBezTo>
                    <a:pt x="1793619" y="23104"/>
                    <a:pt x="1829069" y="39116"/>
                    <a:pt x="1856186" y="65589"/>
                  </a:cubicBezTo>
                  <a:lnTo>
                    <a:pt x="1856794" y="64965"/>
                  </a:lnTo>
                  <a:lnTo>
                    <a:pt x="3083689" y="1262696"/>
                  </a:lnTo>
                  <a:lnTo>
                    <a:pt x="3083080" y="1263319"/>
                  </a:lnTo>
                  <a:lnTo>
                    <a:pt x="3123858" y="1327129"/>
                  </a:lnTo>
                  <a:cubicBezTo>
                    <a:pt x="3164025" y="1435188"/>
                    <a:pt x="3121150" y="1605205"/>
                    <a:pt x="3013679" y="1788886"/>
                  </a:cubicBezTo>
                  <a:lnTo>
                    <a:pt x="2970669" y="1855387"/>
                  </a:lnTo>
                  <a:lnTo>
                    <a:pt x="1734982" y="649073"/>
                  </a:lnTo>
                  <a:lnTo>
                    <a:pt x="1730748" y="652331"/>
                  </a:lnTo>
                  <a:cubicBezTo>
                    <a:pt x="1702113" y="669502"/>
                    <a:pt x="1670630" y="678997"/>
                    <a:pt x="1637582" y="678997"/>
                  </a:cubicBezTo>
                  <a:lnTo>
                    <a:pt x="1637577" y="678996"/>
                  </a:lnTo>
                  <a:lnTo>
                    <a:pt x="827968" y="678996"/>
                  </a:lnTo>
                  <a:lnTo>
                    <a:pt x="626667" y="1342730"/>
                  </a:lnTo>
                  <a:lnTo>
                    <a:pt x="626666" y="1342734"/>
                  </a:lnTo>
                  <a:cubicBezTo>
                    <a:pt x="597826" y="1437826"/>
                    <a:pt x="435104" y="1472652"/>
                    <a:pt x="263214" y="1420521"/>
                  </a:cubicBezTo>
                  <a:cubicBezTo>
                    <a:pt x="112811" y="1374905"/>
                    <a:pt x="5226" y="1277828"/>
                    <a:pt x="0" y="1190568"/>
                  </a:cubicBezTo>
                  <a:lnTo>
                    <a:pt x="4201" y="1153950"/>
                  </a:lnTo>
                  <a:lnTo>
                    <a:pt x="3880" y="1153853"/>
                  </a:lnTo>
                  <a:lnTo>
                    <a:pt x="61270" y="964626"/>
                  </a:lnTo>
                  <a:lnTo>
                    <a:pt x="65236" y="930056"/>
                  </a:lnTo>
                  <a:lnTo>
                    <a:pt x="64915" y="929959"/>
                  </a:lnTo>
                  <a:lnTo>
                    <a:pt x="309572" y="123272"/>
                  </a:lnTo>
                  <a:lnTo>
                    <a:pt x="309893" y="123369"/>
                  </a:lnTo>
                  <a:cubicBezTo>
                    <a:pt x="317103" y="99596"/>
                    <a:pt x="332680" y="79590"/>
                    <a:pt x="354677" y="63767"/>
                  </a:cubicBezTo>
                  <a:lnTo>
                    <a:pt x="396203" y="46568"/>
                  </a:lnTo>
                  <a:lnTo>
                    <a:pt x="428422" y="23886"/>
                  </a:lnTo>
                  <a:cubicBezTo>
                    <a:pt x="441104" y="16797"/>
                    <a:pt x="454315" y="11199"/>
                    <a:pt x="467949" y="7244"/>
                  </a:cubicBezTo>
                  <a:lnTo>
                    <a:pt x="516185" y="350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任意多边形 12"/>
            <p:cNvSpPr/>
            <p:nvPr/>
          </p:nvSpPr>
          <p:spPr>
            <a:xfrm rot="-2721196">
              <a:off x="996728" y="-14503"/>
              <a:ext cx="1718892" cy="2632744"/>
            </a:xfrm>
            <a:custGeom>
              <a:avLst/>
              <a:gdLst/>
              <a:ahLst/>
              <a:cxnLst/>
              <a:rect l="0" t="0" r="0" b="0"/>
              <a:pathLst>
                <a:path w="2469232" h="3782005">
                  <a:moveTo>
                    <a:pt x="2452764" y="2967790"/>
                  </a:moveTo>
                  <a:lnTo>
                    <a:pt x="2469232" y="3022027"/>
                  </a:lnTo>
                  <a:lnTo>
                    <a:pt x="2453094" y="3024524"/>
                  </a:lnTo>
                  <a:close/>
                  <a:moveTo>
                    <a:pt x="1692777" y="15340"/>
                  </a:moveTo>
                  <a:lnTo>
                    <a:pt x="1315571" y="213215"/>
                  </a:lnTo>
                  <a:lnTo>
                    <a:pt x="1321320" y="213998"/>
                  </a:lnTo>
                  <a:lnTo>
                    <a:pt x="1191916" y="278081"/>
                  </a:lnTo>
                  <a:lnTo>
                    <a:pt x="930176" y="415384"/>
                  </a:lnTo>
                  <a:lnTo>
                    <a:pt x="926185" y="409676"/>
                  </a:lnTo>
                  <a:lnTo>
                    <a:pt x="836676" y="454002"/>
                  </a:lnTo>
                  <a:lnTo>
                    <a:pt x="836843" y="454346"/>
                  </a:lnTo>
                  <a:cubicBezTo>
                    <a:pt x="811853" y="466722"/>
                    <a:pt x="792600" y="487843"/>
                    <a:pt x="779181" y="515443"/>
                  </a:cubicBezTo>
                  <a:lnTo>
                    <a:pt x="778615" y="517096"/>
                  </a:lnTo>
                  <a:lnTo>
                    <a:pt x="768033" y="573970"/>
                  </a:lnTo>
                  <a:cubicBezTo>
                    <a:pt x="765169" y="595177"/>
                    <a:pt x="763142" y="617653"/>
                    <a:pt x="761955" y="641195"/>
                  </a:cubicBezTo>
                  <a:lnTo>
                    <a:pt x="761245" y="691889"/>
                  </a:lnTo>
                  <a:lnTo>
                    <a:pt x="769471" y="740622"/>
                  </a:lnTo>
                  <a:cubicBezTo>
                    <a:pt x="779783" y="785057"/>
                    <a:pt x="796126" y="831432"/>
                    <a:pt x="818597" y="877479"/>
                  </a:cubicBezTo>
                  <a:cubicBezTo>
                    <a:pt x="829832" y="900503"/>
                    <a:pt x="842068" y="922354"/>
                    <a:pt x="855074" y="942870"/>
                  </a:cubicBezTo>
                  <a:lnTo>
                    <a:pt x="888764" y="989910"/>
                  </a:lnTo>
                  <a:lnTo>
                    <a:pt x="893520" y="998448"/>
                  </a:lnTo>
                  <a:cubicBezTo>
                    <a:pt x="979108" y="1133883"/>
                    <a:pt x="1099571" y="1207991"/>
                    <a:pt x="1180942" y="1167694"/>
                  </a:cubicBezTo>
                  <a:lnTo>
                    <a:pt x="1180947" y="1167691"/>
                  </a:lnTo>
                  <a:lnTo>
                    <a:pt x="1761861" y="880013"/>
                  </a:lnTo>
                  <a:lnTo>
                    <a:pt x="1775774" y="894203"/>
                  </a:lnTo>
                  <a:lnTo>
                    <a:pt x="1781024" y="891688"/>
                  </a:lnTo>
                  <a:cubicBezTo>
                    <a:pt x="1807904" y="887635"/>
                    <a:pt x="1845228" y="903621"/>
                    <a:pt x="1875959" y="934962"/>
                  </a:cubicBezTo>
                  <a:lnTo>
                    <a:pt x="2311367" y="1379019"/>
                  </a:lnTo>
                  <a:cubicBezTo>
                    <a:pt x="2331854" y="1399913"/>
                    <a:pt x="2345531" y="1423674"/>
                    <a:pt x="2351084" y="1445202"/>
                  </a:cubicBezTo>
                  <a:lnTo>
                    <a:pt x="2351257" y="1447721"/>
                  </a:lnTo>
                  <a:lnTo>
                    <a:pt x="2356189" y="1455140"/>
                  </a:lnTo>
                  <a:cubicBezTo>
                    <a:pt x="2387563" y="1512712"/>
                    <a:pt x="2406090" y="1582230"/>
                    <a:pt x="2406526" y="1657177"/>
                  </a:cubicBezTo>
                  <a:lnTo>
                    <a:pt x="2406822" y="1657175"/>
                  </a:lnTo>
                  <a:lnTo>
                    <a:pt x="2416688" y="3352611"/>
                  </a:lnTo>
                  <a:lnTo>
                    <a:pt x="2416392" y="3352613"/>
                  </a:lnTo>
                  <a:lnTo>
                    <a:pt x="2410969" y="3425576"/>
                  </a:lnTo>
                  <a:cubicBezTo>
                    <a:pt x="2385088" y="3590634"/>
                    <a:pt x="2269753" y="3715362"/>
                    <a:pt x="2130652" y="3716183"/>
                  </a:cubicBezTo>
                  <a:cubicBezTo>
                    <a:pt x="1971678" y="3717123"/>
                    <a:pt x="1841862" y="3555868"/>
                    <a:pt x="1840698" y="3356012"/>
                  </a:cubicBezTo>
                  <a:lnTo>
                    <a:pt x="1840700" y="3356003"/>
                  </a:lnTo>
                  <a:lnTo>
                    <a:pt x="1831887" y="1841678"/>
                  </a:lnTo>
                  <a:lnTo>
                    <a:pt x="1780315" y="1841678"/>
                  </a:lnTo>
                  <a:lnTo>
                    <a:pt x="1789358" y="3395533"/>
                  </a:lnTo>
                  <a:lnTo>
                    <a:pt x="1789061" y="3395534"/>
                  </a:lnTo>
                  <a:lnTo>
                    <a:pt x="1783613" y="3464442"/>
                  </a:lnTo>
                  <a:cubicBezTo>
                    <a:pt x="1757680" y="3620331"/>
                    <a:pt x="1642305" y="3738162"/>
                    <a:pt x="1503203" y="3738983"/>
                  </a:cubicBezTo>
                  <a:cubicBezTo>
                    <a:pt x="1344229" y="3739922"/>
                    <a:pt x="1214466" y="3587676"/>
                    <a:pt x="1213367" y="3398933"/>
                  </a:cubicBezTo>
                  <a:lnTo>
                    <a:pt x="1213367" y="3398925"/>
                  </a:lnTo>
                  <a:lnTo>
                    <a:pt x="1204306" y="1841678"/>
                  </a:lnTo>
                  <a:lnTo>
                    <a:pt x="1157101" y="1841678"/>
                  </a:lnTo>
                  <a:lnTo>
                    <a:pt x="1166389" y="3437667"/>
                  </a:lnTo>
                  <a:lnTo>
                    <a:pt x="1166091" y="3437669"/>
                  </a:lnTo>
                  <a:lnTo>
                    <a:pt x="1160645" y="3506576"/>
                  </a:lnTo>
                  <a:cubicBezTo>
                    <a:pt x="1134711" y="3662465"/>
                    <a:pt x="1019336" y="3780296"/>
                    <a:pt x="880233" y="3781117"/>
                  </a:cubicBezTo>
                  <a:cubicBezTo>
                    <a:pt x="721260" y="3782056"/>
                    <a:pt x="591496" y="3629810"/>
                    <a:pt x="590398" y="3441066"/>
                  </a:cubicBezTo>
                  <a:lnTo>
                    <a:pt x="590398" y="3441059"/>
                  </a:lnTo>
                  <a:lnTo>
                    <a:pt x="581091" y="1841678"/>
                  </a:lnTo>
                  <a:lnTo>
                    <a:pt x="535380" y="1841678"/>
                  </a:lnTo>
                  <a:lnTo>
                    <a:pt x="544673" y="3438653"/>
                  </a:lnTo>
                  <a:lnTo>
                    <a:pt x="544394" y="3438654"/>
                  </a:lnTo>
                  <a:lnTo>
                    <a:pt x="539294" y="3507561"/>
                  </a:lnTo>
                  <a:cubicBezTo>
                    <a:pt x="514953" y="3663440"/>
                    <a:pt x="406469" y="3781230"/>
                    <a:pt x="275626" y="3782002"/>
                  </a:cubicBezTo>
                  <a:cubicBezTo>
                    <a:pt x="126091" y="3782885"/>
                    <a:pt x="3979" y="3630595"/>
                    <a:pt x="2881" y="3441851"/>
                  </a:cubicBezTo>
                  <a:lnTo>
                    <a:pt x="2883" y="3441842"/>
                  </a:lnTo>
                  <a:lnTo>
                    <a:pt x="1716" y="3241460"/>
                  </a:lnTo>
                  <a:lnTo>
                    <a:pt x="192102" y="3232591"/>
                  </a:lnTo>
                  <a:lnTo>
                    <a:pt x="192087" y="3232275"/>
                  </a:lnTo>
                  <a:cubicBezTo>
                    <a:pt x="201001" y="3231860"/>
                    <a:pt x="209605" y="3229304"/>
                    <a:pt x="217823" y="3224818"/>
                  </a:cubicBezTo>
                  <a:lnTo>
                    <a:pt x="229277" y="3215506"/>
                  </a:lnTo>
                  <a:lnTo>
                    <a:pt x="229596" y="3215405"/>
                  </a:lnTo>
                  <a:lnTo>
                    <a:pt x="231354" y="3213817"/>
                  </a:lnTo>
                  <a:lnTo>
                    <a:pt x="241238" y="3205780"/>
                  </a:lnTo>
                  <a:lnTo>
                    <a:pt x="242948" y="3203347"/>
                  </a:lnTo>
                  <a:lnTo>
                    <a:pt x="252911" y="3194350"/>
                  </a:lnTo>
                  <a:cubicBezTo>
                    <a:pt x="296853" y="3140275"/>
                    <a:pt x="323749" y="3017193"/>
                    <a:pt x="317196" y="2875493"/>
                  </a:cubicBezTo>
                  <a:cubicBezTo>
                    <a:pt x="309550" y="2710176"/>
                    <a:pt x="258912" y="2574295"/>
                    <a:pt x="198598" y="2545117"/>
                  </a:cubicBezTo>
                  <a:lnTo>
                    <a:pt x="186069" y="2542384"/>
                  </a:lnTo>
                  <a:lnTo>
                    <a:pt x="187165" y="2542067"/>
                  </a:lnTo>
                  <a:cubicBezTo>
                    <a:pt x="244687" y="2510667"/>
                    <a:pt x="283259" y="2384686"/>
                    <a:pt x="276440" y="2236160"/>
                  </a:cubicBezTo>
                  <a:cubicBezTo>
                    <a:pt x="269622" y="2087635"/>
                    <a:pt x="219673" y="1965778"/>
                    <a:pt x="159519" y="1939860"/>
                  </a:cubicBezTo>
                  <a:lnTo>
                    <a:pt x="152340" y="1938487"/>
                  </a:lnTo>
                  <a:lnTo>
                    <a:pt x="166888" y="1933872"/>
                  </a:lnTo>
                  <a:cubicBezTo>
                    <a:pt x="224252" y="1899252"/>
                    <a:pt x="262134" y="1759277"/>
                    <a:pt x="254489" y="1593960"/>
                  </a:cubicBezTo>
                  <a:cubicBezTo>
                    <a:pt x="252304" y="1546726"/>
                    <a:pt x="246610" y="1501896"/>
                    <a:pt x="238184" y="1461271"/>
                  </a:cubicBezTo>
                  <a:lnTo>
                    <a:pt x="232157" y="1437501"/>
                  </a:lnTo>
                  <a:lnTo>
                    <a:pt x="231266" y="1430706"/>
                  </a:lnTo>
                  <a:cubicBezTo>
                    <a:pt x="212766" y="1348657"/>
                    <a:pt x="180330" y="1285808"/>
                    <a:pt x="142704" y="1260563"/>
                  </a:cubicBezTo>
                  <a:lnTo>
                    <a:pt x="121262" y="1253955"/>
                  </a:lnTo>
                  <a:lnTo>
                    <a:pt x="156538" y="1252323"/>
                  </a:lnTo>
                  <a:lnTo>
                    <a:pt x="156522" y="1251971"/>
                  </a:lnTo>
                  <a:cubicBezTo>
                    <a:pt x="227833" y="1248673"/>
                    <a:pt x="278560" y="1092839"/>
                    <a:pt x="269823" y="903906"/>
                  </a:cubicBezTo>
                  <a:cubicBezTo>
                    <a:pt x="261085" y="714973"/>
                    <a:pt x="196193" y="564485"/>
                    <a:pt x="124881" y="567783"/>
                  </a:cubicBezTo>
                  <a:lnTo>
                    <a:pt x="124878" y="567784"/>
                  </a:lnTo>
                  <a:lnTo>
                    <a:pt x="0" y="573559"/>
                  </a:lnTo>
                  <a:lnTo>
                    <a:pt x="0" y="456392"/>
                  </a:lnTo>
                  <a:cubicBezTo>
                    <a:pt x="0" y="204739"/>
                    <a:pt x="121216" y="735"/>
                    <a:pt x="270743" y="735"/>
                  </a:cubicBezTo>
                  <a:lnTo>
                    <a:pt x="640213" y="735"/>
                  </a:lnTo>
                  <a:lnTo>
                    <a:pt x="639699" y="0"/>
                  </a:lnTo>
                  <a:lnTo>
                    <a:pt x="690147" y="735"/>
                  </a:lnTo>
                  <a:lnTo>
                    <a:pt x="967204" y="735"/>
                  </a:lnTo>
                  <a:lnTo>
                    <a:pt x="1308256" y="6941"/>
                  </a:lnTo>
                  <a:lnTo>
                    <a:pt x="1304933" y="9691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任意多边形 13"/>
            <p:cNvSpPr/>
            <p:nvPr/>
          </p:nvSpPr>
          <p:spPr>
            <a:xfrm rot="-2658651">
              <a:off x="0" y="120992"/>
              <a:ext cx="1154466" cy="412675"/>
            </a:xfrm>
            <a:custGeom>
              <a:avLst/>
              <a:gdLst/>
              <a:ahLst/>
              <a:cxnLst>
                <a:cxn ang="0">
                  <a:pos x="172689" y="0"/>
                </a:cxn>
                <a:cxn ang="0">
                  <a:pos x="981775" y="0"/>
                </a:cxn>
                <a:cxn ang="0">
                  <a:pos x="981775" y="212"/>
                </a:cxn>
                <a:cxn ang="0">
                  <a:pos x="1154466" y="206443"/>
                </a:cxn>
                <a:cxn ang="0">
                  <a:pos x="981775" y="412675"/>
                </a:cxn>
                <a:cxn ang="0">
                  <a:pos x="981771" y="412674"/>
                </a:cxn>
                <a:cxn ang="0">
                  <a:pos x="172694" y="412674"/>
                </a:cxn>
                <a:cxn ang="0">
                  <a:pos x="172690" y="412675"/>
                </a:cxn>
                <a:cxn ang="0">
                  <a:pos x="0" y="206443"/>
                </a:cxn>
                <a:cxn ang="0">
                  <a:pos x="137887" y="4402"/>
                </a:cxn>
                <a:cxn ang="0">
                  <a:pos x="172689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任意多边形 14"/>
            <p:cNvSpPr/>
            <p:nvPr/>
          </p:nvSpPr>
          <p:spPr>
            <a:xfrm rot="7919936" flipH="1">
              <a:off x="1028920" y="1988842"/>
              <a:ext cx="601451" cy="413498"/>
            </a:xfrm>
            <a:custGeom>
              <a:avLst/>
              <a:gdLst/>
              <a:ahLst/>
              <a:cxnLst>
                <a:cxn ang="0">
                  <a:pos x="89967" y="0"/>
                </a:cxn>
                <a:cxn ang="0">
                  <a:pos x="511483" y="0"/>
                </a:cxn>
                <a:cxn ang="0">
                  <a:pos x="511483" y="212"/>
                </a:cxn>
                <a:cxn ang="0">
                  <a:pos x="601451" y="206855"/>
                </a:cxn>
                <a:cxn ang="0">
                  <a:pos x="511483" y="413498"/>
                </a:cxn>
                <a:cxn ang="0">
                  <a:pos x="511480" y="413497"/>
                </a:cxn>
                <a:cxn ang="0">
                  <a:pos x="89970" y="413497"/>
                </a:cxn>
                <a:cxn ang="0">
                  <a:pos x="89967" y="413498"/>
                </a:cxn>
                <a:cxn ang="0">
                  <a:pos x="0" y="206855"/>
                </a:cxn>
                <a:cxn ang="0">
                  <a:pos x="71836" y="4411"/>
                </a:cxn>
                <a:cxn ang="0">
                  <a:pos x="89967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任意多边形 15"/>
            <p:cNvSpPr/>
            <p:nvPr/>
          </p:nvSpPr>
          <p:spPr>
            <a:xfrm rot="7919936" flipH="1">
              <a:off x="695063" y="1677715"/>
              <a:ext cx="601451" cy="413498"/>
            </a:xfrm>
            <a:custGeom>
              <a:avLst/>
              <a:gdLst/>
              <a:ahLst/>
              <a:cxnLst>
                <a:cxn ang="0">
                  <a:pos x="89967" y="0"/>
                </a:cxn>
                <a:cxn ang="0">
                  <a:pos x="511483" y="0"/>
                </a:cxn>
                <a:cxn ang="0">
                  <a:pos x="511483" y="212"/>
                </a:cxn>
                <a:cxn ang="0">
                  <a:pos x="601451" y="206855"/>
                </a:cxn>
                <a:cxn ang="0">
                  <a:pos x="511483" y="413498"/>
                </a:cxn>
                <a:cxn ang="0">
                  <a:pos x="511480" y="413497"/>
                </a:cxn>
                <a:cxn ang="0">
                  <a:pos x="89970" y="413497"/>
                </a:cxn>
                <a:cxn ang="0">
                  <a:pos x="89967" y="413498"/>
                </a:cxn>
                <a:cxn ang="0">
                  <a:pos x="0" y="206855"/>
                </a:cxn>
                <a:cxn ang="0">
                  <a:pos x="71836" y="4411"/>
                </a:cxn>
                <a:cxn ang="0">
                  <a:pos x="89967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任意多边形 16"/>
            <p:cNvSpPr/>
            <p:nvPr/>
          </p:nvSpPr>
          <p:spPr>
            <a:xfrm rot="7919936" flipH="1">
              <a:off x="375022" y="1344407"/>
              <a:ext cx="601451" cy="413498"/>
            </a:xfrm>
            <a:custGeom>
              <a:avLst/>
              <a:gdLst/>
              <a:ahLst/>
              <a:cxnLst>
                <a:cxn ang="0">
                  <a:pos x="89967" y="0"/>
                </a:cxn>
                <a:cxn ang="0">
                  <a:pos x="511483" y="0"/>
                </a:cxn>
                <a:cxn ang="0">
                  <a:pos x="511483" y="212"/>
                </a:cxn>
                <a:cxn ang="0">
                  <a:pos x="601451" y="206855"/>
                </a:cxn>
                <a:cxn ang="0">
                  <a:pos x="511483" y="413498"/>
                </a:cxn>
                <a:cxn ang="0">
                  <a:pos x="511480" y="413497"/>
                </a:cxn>
                <a:cxn ang="0">
                  <a:pos x="89970" y="413497"/>
                </a:cxn>
                <a:cxn ang="0">
                  <a:pos x="89967" y="413498"/>
                </a:cxn>
                <a:cxn ang="0">
                  <a:pos x="0" y="206855"/>
                </a:cxn>
                <a:cxn ang="0">
                  <a:pos x="71836" y="4411"/>
                </a:cxn>
                <a:cxn ang="0">
                  <a:pos x="89967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任意多边形 17"/>
            <p:cNvSpPr/>
            <p:nvPr/>
          </p:nvSpPr>
          <p:spPr>
            <a:xfrm rot="2658651" flipH="1">
              <a:off x="2356878" y="71960"/>
              <a:ext cx="1154466" cy="412675"/>
            </a:xfrm>
            <a:custGeom>
              <a:avLst/>
              <a:gdLst/>
              <a:ahLst/>
              <a:cxnLst>
                <a:cxn ang="0">
                  <a:pos x="172689" y="0"/>
                </a:cxn>
                <a:cxn ang="0">
                  <a:pos x="981775" y="0"/>
                </a:cxn>
                <a:cxn ang="0">
                  <a:pos x="981775" y="212"/>
                </a:cxn>
                <a:cxn ang="0">
                  <a:pos x="1154466" y="206443"/>
                </a:cxn>
                <a:cxn ang="0">
                  <a:pos x="981775" y="412675"/>
                </a:cxn>
                <a:cxn ang="0">
                  <a:pos x="981771" y="412674"/>
                </a:cxn>
                <a:cxn ang="0">
                  <a:pos x="172694" y="412674"/>
                </a:cxn>
                <a:cxn ang="0">
                  <a:pos x="172690" y="412675"/>
                </a:cxn>
                <a:cxn ang="0">
                  <a:pos x="0" y="206443"/>
                </a:cxn>
                <a:cxn ang="0">
                  <a:pos x="137887" y="4402"/>
                </a:cxn>
                <a:cxn ang="0">
                  <a:pos x="172689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1" name="组合 33"/>
          <p:cNvGrpSpPr/>
          <p:nvPr/>
        </p:nvGrpSpPr>
        <p:grpSpPr>
          <a:xfrm>
            <a:off x="4346972" y="2690812"/>
            <a:ext cx="4185047" cy="53579"/>
            <a:chOff x="0" y="0"/>
            <a:chExt cx="3149600" cy="1117600"/>
          </a:xfrm>
        </p:grpSpPr>
        <p:sp>
          <p:nvSpPr>
            <p:cNvPr id="16402" name="矩形 34"/>
            <p:cNvSpPr/>
            <p:nvPr/>
          </p:nvSpPr>
          <p:spPr>
            <a:xfrm>
              <a:off x="0" y="0"/>
              <a:ext cx="787400" cy="1117600"/>
            </a:xfrm>
            <a:prstGeom prst="rect">
              <a:avLst/>
            </a:prstGeom>
            <a:solidFill>
              <a:srgbClr val="148CB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6403" name="矩形 35"/>
            <p:cNvSpPr/>
            <p:nvPr/>
          </p:nvSpPr>
          <p:spPr>
            <a:xfrm>
              <a:off x="787400" y="0"/>
              <a:ext cx="787400" cy="1117600"/>
            </a:xfrm>
            <a:prstGeom prst="rect">
              <a:avLst/>
            </a:prstGeom>
            <a:solidFill>
              <a:srgbClr val="00A0A0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6404" name="矩形 36"/>
            <p:cNvSpPr/>
            <p:nvPr/>
          </p:nvSpPr>
          <p:spPr>
            <a:xfrm>
              <a:off x="1574800" y="0"/>
              <a:ext cx="787400" cy="1117600"/>
            </a:xfrm>
            <a:prstGeom prst="rect">
              <a:avLst/>
            </a:prstGeom>
            <a:solidFill>
              <a:srgbClr val="F0AF47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6405" name="矩形 37"/>
            <p:cNvSpPr/>
            <p:nvPr/>
          </p:nvSpPr>
          <p:spPr>
            <a:xfrm>
              <a:off x="2362200" y="0"/>
              <a:ext cx="787400" cy="1117600"/>
            </a:xfrm>
            <a:prstGeom prst="rect">
              <a:avLst/>
            </a:prstGeom>
            <a:solidFill>
              <a:srgbClr val="D2501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022955" y="1352550"/>
            <a:ext cx="4827131" cy="1286117"/>
          </a:xfrm>
        </p:spPr>
        <p:txBody>
          <a:bodyPr anchor="b"/>
          <a:lstStyle>
            <a:lvl1pPr algn="ctr">
              <a:defRPr sz="41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22954" y="2792853"/>
            <a:ext cx="4827131" cy="89332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396801"/>
            <a:ext cx="7886700" cy="418132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40"/>
          <p:cNvSpPr/>
          <p:nvPr/>
        </p:nvSpPr>
        <p:spPr>
          <a:xfrm>
            <a:off x="0" y="0"/>
            <a:ext cx="4579144" cy="51435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2" name="矩形 41"/>
          <p:cNvSpPr/>
          <p:nvPr/>
        </p:nvSpPr>
        <p:spPr>
          <a:xfrm>
            <a:off x="4660106" y="0"/>
            <a:ext cx="85725" cy="51435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3" name="椭圆 45"/>
          <p:cNvSpPr/>
          <p:nvPr/>
        </p:nvSpPr>
        <p:spPr>
          <a:xfrm>
            <a:off x="5470923" y="2163367"/>
            <a:ext cx="812006" cy="810815"/>
          </a:xfrm>
          <a:prstGeom prst="ellipse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4" name="椭圆 63"/>
          <p:cNvSpPr/>
          <p:nvPr/>
        </p:nvSpPr>
        <p:spPr>
          <a:xfrm>
            <a:off x="6588919" y="2163367"/>
            <a:ext cx="810816" cy="810815"/>
          </a:xfrm>
          <a:prstGeom prst="ellipse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5" name="椭圆 64"/>
          <p:cNvSpPr/>
          <p:nvPr/>
        </p:nvSpPr>
        <p:spPr>
          <a:xfrm>
            <a:off x="7705726" y="2163367"/>
            <a:ext cx="812006" cy="810815"/>
          </a:xfrm>
          <a:prstGeom prst="ellipse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7416" name="组合 81"/>
          <p:cNvGrpSpPr/>
          <p:nvPr/>
        </p:nvGrpSpPr>
        <p:grpSpPr>
          <a:xfrm>
            <a:off x="6748463" y="2396729"/>
            <a:ext cx="517922" cy="392906"/>
            <a:chOff x="0" y="0"/>
            <a:chExt cx="509646" cy="387231"/>
          </a:xfrm>
        </p:grpSpPr>
        <p:sp>
          <p:nvSpPr>
            <p:cNvPr id="17417" name="Freeform 20"/>
            <p:cNvSpPr>
              <a:spLocks noEditPoints="1"/>
            </p:cNvSpPr>
            <p:nvPr/>
          </p:nvSpPr>
          <p:spPr>
            <a:xfrm>
              <a:off x="0" y="51839"/>
              <a:ext cx="337890" cy="335392"/>
            </a:xfrm>
            <a:custGeom>
              <a:avLst/>
              <a:gdLst/>
              <a:ahLst/>
              <a:cxnLst>
                <a:cxn ang="0">
                  <a:pos x="337890" y="189119"/>
                </a:cxn>
                <a:cxn ang="0">
                  <a:pos x="337890" y="144794"/>
                </a:cxn>
                <a:cxn ang="0">
                  <a:pos x="303953" y="137407"/>
                </a:cxn>
                <a:cxn ang="0">
                  <a:pos x="295100" y="112289"/>
                </a:cxn>
                <a:cxn ang="0">
                  <a:pos x="318708" y="85694"/>
                </a:cxn>
                <a:cxn ang="0">
                  <a:pos x="292149" y="50234"/>
                </a:cxn>
                <a:cxn ang="0">
                  <a:pos x="259688" y="65009"/>
                </a:cxn>
                <a:cxn ang="0">
                  <a:pos x="237555" y="48757"/>
                </a:cxn>
                <a:cxn ang="0">
                  <a:pos x="241982" y="13297"/>
                </a:cxn>
                <a:cxn ang="0">
                  <a:pos x="199192" y="0"/>
                </a:cxn>
                <a:cxn ang="0">
                  <a:pos x="181486" y="29549"/>
                </a:cxn>
                <a:cxn ang="0">
                  <a:pos x="168207" y="29549"/>
                </a:cxn>
                <a:cxn ang="0">
                  <a:pos x="154927" y="29549"/>
                </a:cxn>
                <a:cxn ang="0">
                  <a:pos x="137221" y="0"/>
                </a:cxn>
                <a:cxn ang="0">
                  <a:pos x="95907" y="13297"/>
                </a:cxn>
                <a:cxn ang="0">
                  <a:pos x="98858" y="48757"/>
                </a:cxn>
                <a:cxn ang="0">
                  <a:pos x="76726" y="65009"/>
                </a:cxn>
                <a:cxn ang="0">
                  <a:pos x="44265" y="50234"/>
                </a:cxn>
                <a:cxn ang="0">
                  <a:pos x="19181" y="85694"/>
                </a:cxn>
                <a:cxn ang="0">
                  <a:pos x="42789" y="112289"/>
                </a:cxn>
                <a:cxn ang="0">
                  <a:pos x="33936" y="138884"/>
                </a:cxn>
                <a:cxn ang="0">
                  <a:pos x="0" y="144794"/>
                </a:cxn>
                <a:cxn ang="0">
                  <a:pos x="0" y="189119"/>
                </a:cxn>
                <a:cxn ang="0">
                  <a:pos x="33936" y="196507"/>
                </a:cxn>
                <a:cxn ang="0">
                  <a:pos x="42789" y="223102"/>
                </a:cxn>
                <a:cxn ang="0">
                  <a:pos x="19181" y="249697"/>
                </a:cxn>
                <a:cxn ang="0">
                  <a:pos x="45740" y="285157"/>
                </a:cxn>
                <a:cxn ang="0">
                  <a:pos x="76726" y="270382"/>
                </a:cxn>
                <a:cxn ang="0">
                  <a:pos x="98858" y="286634"/>
                </a:cxn>
                <a:cxn ang="0">
                  <a:pos x="95907" y="322094"/>
                </a:cxn>
                <a:cxn ang="0">
                  <a:pos x="137221" y="335392"/>
                </a:cxn>
                <a:cxn ang="0">
                  <a:pos x="154927" y="304364"/>
                </a:cxn>
                <a:cxn ang="0">
                  <a:pos x="168207" y="305842"/>
                </a:cxn>
                <a:cxn ang="0">
                  <a:pos x="182962" y="304364"/>
                </a:cxn>
                <a:cxn ang="0">
                  <a:pos x="199192" y="335392"/>
                </a:cxn>
                <a:cxn ang="0">
                  <a:pos x="241982" y="320617"/>
                </a:cxn>
                <a:cxn ang="0">
                  <a:pos x="237555" y="286634"/>
                </a:cxn>
                <a:cxn ang="0">
                  <a:pos x="259688" y="270382"/>
                </a:cxn>
                <a:cxn ang="0">
                  <a:pos x="292149" y="285157"/>
                </a:cxn>
                <a:cxn ang="0">
                  <a:pos x="318708" y="248219"/>
                </a:cxn>
                <a:cxn ang="0">
                  <a:pos x="295100" y="223102"/>
                </a:cxn>
                <a:cxn ang="0">
                  <a:pos x="303953" y="196507"/>
                </a:cxn>
                <a:cxn ang="0">
                  <a:pos x="337890" y="189119"/>
                </a:cxn>
                <a:cxn ang="0">
                  <a:pos x="168207" y="265949"/>
                </a:cxn>
                <a:cxn ang="0">
                  <a:pos x="69348" y="166957"/>
                </a:cxn>
                <a:cxn ang="0">
                  <a:pos x="168207" y="67964"/>
                </a:cxn>
                <a:cxn ang="0">
                  <a:pos x="267065" y="166957"/>
                </a:cxn>
                <a:cxn ang="0">
                  <a:pos x="168207" y="265949"/>
                </a:cxn>
              </a:cxnLst>
              <a:rect l="0" t="0" r="0" b="0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Freeform 21"/>
            <p:cNvSpPr>
              <a:spLocks noEditPoints="1"/>
            </p:cNvSpPr>
            <p:nvPr/>
          </p:nvSpPr>
          <p:spPr>
            <a:xfrm>
              <a:off x="309785" y="0"/>
              <a:ext cx="199861" cy="199861"/>
            </a:xfrm>
            <a:custGeom>
              <a:avLst/>
              <a:gdLst/>
              <a:ahLst/>
              <a:cxnLst>
                <a:cxn ang="0">
                  <a:pos x="199861" y="112514"/>
                </a:cxn>
                <a:cxn ang="0">
                  <a:pos x="199861" y="85866"/>
                </a:cxn>
                <a:cxn ang="0">
                  <a:pos x="180615" y="81424"/>
                </a:cxn>
                <a:cxn ang="0">
                  <a:pos x="174693" y="66620"/>
                </a:cxn>
                <a:cxn ang="0">
                  <a:pos x="189497" y="50335"/>
                </a:cxn>
                <a:cxn ang="0">
                  <a:pos x="173212" y="29609"/>
                </a:cxn>
                <a:cxn ang="0">
                  <a:pos x="153966" y="38491"/>
                </a:cxn>
                <a:cxn ang="0">
                  <a:pos x="142123" y="28128"/>
                </a:cxn>
                <a:cxn ang="0">
                  <a:pos x="143603" y="7402"/>
                </a:cxn>
                <a:cxn ang="0">
                  <a:pos x="118436" y="0"/>
                </a:cxn>
                <a:cxn ang="0">
                  <a:pos x="108072" y="17765"/>
                </a:cxn>
                <a:cxn ang="0">
                  <a:pos x="99190" y="17765"/>
                </a:cxn>
                <a:cxn ang="0">
                  <a:pos x="91788" y="17765"/>
                </a:cxn>
                <a:cxn ang="0">
                  <a:pos x="81424" y="0"/>
                </a:cxn>
                <a:cxn ang="0">
                  <a:pos x="56257" y="7402"/>
                </a:cxn>
                <a:cxn ang="0">
                  <a:pos x="57737" y="28128"/>
                </a:cxn>
                <a:cxn ang="0">
                  <a:pos x="44413" y="38491"/>
                </a:cxn>
                <a:cxn ang="0">
                  <a:pos x="26648" y="29609"/>
                </a:cxn>
                <a:cxn ang="0">
                  <a:pos x="10363" y="50335"/>
                </a:cxn>
                <a:cxn ang="0">
                  <a:pos x="25167" y="66620"/>
                </a:cxn>
                <a:cxn ang="0">
                  <a:pos x="19245" y="81424"/>
                </a:cxn>
                <a:cxn ang="0">
                  <a:pos x="0" y="85866"/>
                </a:cxn>
                <a:cxn ang="0">
                  <a:pos x="0" y="112514"/>
                </a:cxn>
                <a:cxn ang="0">
                  <a:pos x="19245" y="116955"/>
                </a:cxn>
                <a:cxn ang="0">
                  <a:pos x="25167" y="133240"/>
                </a:cxn>
                <a:cxn ang="0">
                  <a:pos x="10363" y="148045"/>
                </a:cxn>
                <a:cxn ang="0">
                  <a:pos x="26648" y="168771"/>
                </a:cxn>
                <a:cxn ang="0">
                  <a:pos x="45894" y="161369"/>
                </a:cxn>
                <a:cxn ang="0">
                  <a:pos x="57737" y="170251"/>
                </a:cxn>
                <a:cxn ang="0">
                  <a:pos x="56257" y="190978"/>
                </a:cxn>
                <a:cxn ang="0">
                  <a:pos x="81424" y="199861"/>
                </a:cxn>
                <a:cxn ang="0">
                  <a:pos x="91788" y="180615"/>
                </a:cxn>
                <a:cxn ang="0">
                  <a:pos x="100670" y="182095"/>
                </a:cxn>
                <a:cxn ang="0">
                  <a:pos x="108072" y="180615"/>
                </a:cxn>
                <a:cxn ang="0">
                  <a:pos x="118436" y="199861"/>
                </a:cxn>
                <a:cxn ang="0">
                  <a:pos x="143603" y="190978"/>
                </a:cxn>
                <a:cxn ang="0">
                  <a:pos x="142123" y="170251"/>
                </a:cxn>
                <a:cxn ang="0">
                  <a:pos x="153966" y="161369"/>
                </a:cxn>
                <a:cxn ang="0">
                  <a:pos x="173212" y="168771"/>
                </a:cxn>
                <a:cxn ang="0">
                  <a:pos x="189497" y="148045"/>
                </a:cxn>
                <a:cxn ang="0">
                  <a:pos x="174693" y="131760"/>
                </a:cxn>
                <a:cxn ang="0">
                  <a:pos x="180615" y="116955"/>
                </a:cxn>
                <a:cxn ang="0">
                  <a:pos x="199861" y="112514"/>
                </a:cxn>
                <a:cxn ang="0">
                  <a:pos x="99190" y="158408"/>
                </a:cxn>
                <a:cxn ang="0">
                  <a:pos x="41452" y="99190"/>
                </a:cxn>
                <a:cxn ang="0">
                  <a:pos x="99190" y="39972"/>
                </a:cxn>
                <a:cxn ang="0">
                  <a:pos x="158408" y="99190"/>
                </a:cxn>
                <a:cxn ang="0">
                  <a:pos x="99190" y="158408"/>
                </a:cxn>
              </a:cxnLst>
              <a:rect l="0" t="0" r="0" b="0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9" name="组合 84"/>
          <p:cNvGrpSpPr/>
          <p:nvPr/>
        </p:nvGrpSpPr>
        <p:grpSpPr>
          <a:xfrm>
            <a:off x="5691187" y="2419350"/>
            <a:ext cx="386954" cy="370285"/>
            <a:chOff x="0" y="0"/>
            <a:chExt cx="2438400" cy="2332038"/>
          </a:xfrm>
        </p:grpSpPr>
        <p:sp>
          <p:nvSpPr>
            <p:cNvPr id="17420" name="Freeform 25"/>
            <p:cNvSpPr/>
            <p:nvPr/>
          </p:nvSpPr>
          <p:spPr>
            <a:xfrm>
              <a:off x="893763" y="1676400"/>
              <a:ext cx="655638" cy="655638"/>
            </a:xfrm>
            <a:custGeom>
              <a:avLst/>
              <a:gdLst/>
              <a:ahLst/>
              <a:cxnLst>
                <a:cxn ang="0">
                  <a:pos x="327025" y="655638"/>
                </a:cxn>
                <a:cxn ang="0">
                  <a:pos x="0" y="0"/>
                </a:cxn>
                <a:cxn ang="0">
                  <a:pos x="655638" y="0"/>
                </a:cxn>
                <a:cxn ang="0">
                  <a:pos x="327025" y="655638"/>
                </a:cxn>
              </a:cxnLst>
              <a:rect l="0" t="0" r="0" b="0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任意多边形 86"/>
            <p:cNvSpPr/>
            <p:nvPr/>
          </p:nvSpPr>
          <p:spPr>
            <a:xfrm>
              <a:off x="0" y="0"/>
              <a:ext cx="2438400" cy="1774825"/>
            </a:xfrm>
            <a:custGeom>
              <a:avLst/>
              <a:gdLst/>
              <a:ahLst/>
              <a:cxnLst>
                <a:cxn ang="0">
                  <a:pos x="290196" y="0"/>
                </a:cxn>
                <a:cxn ang="0">
                  <a:pos x="2151973" y="0"/>
                </a:cxn>
                <a:cxn ang="0">
                  <a:pos x="2438400" y="286384"/>
                </a:cxn>
                <a:cxn ang="0">
                  <a:pos x="2438400" y="1484673"/>
                </a:cxn>
                <a:cxn ang="0">
                  <a:pos x="2151973" y="1774825"/>
                </a:cxn>
                <a:cxn ang="0">
                  <a:pos x="290196" y="1774825"/>
                </a:cxn>
                <a:cxn ang="0">
                  <a:pos x="0" y="1484673"/>
                </a:cxn>
                <a:cxn ang="0">
                  <a:pos x="0" y="286384"/>
                </a:cxn>
                <a:cxn ang="0">
                  <a:pos x="290196" y="0"/>
                </a:cxn>
                <a:cxn ang="0">
                  <a:pos x="471488" y="425450"/>
                </a:cxn>
                <a:cxn ang="0">
                  <a:pos x="471488" y="598488"/>
                </a:cxn>
                <a:cxn ang="0">
                  <a:pos x="1971676" y="598488"/>
                </a:cxn>
                <a:cxn ang="0">
                  <a:pos x="1971676" y="425450"/>
                </a:cxn>
                <a:cxn ang="0">
                  <a:pos x="471488" y="425450"/>
                </a:cxn>
                <a:cxn ang="0">
                  <a:pos x="471488" y="801688"/>
                </a:cxn>
                <a:cxn ang="0">
                  <a:pos x="471488" y="971551"/>
                </a:cxn>
                <a:cxn ang="0">
                  <a:pos x="1971676" y="971551"/>
                </a:cxn>
                <a:cxn ang="0">
                  <a:pos x="1971676" y="801688"/>
                </a:cxn>
                <a:cxn ang="0">
                  <a:pos x="471488" y="801688"/>
                </a:cxn>
                <a:cxn ang="0">
                  <a:pos x="471488" y="1174750"/>
                </a:cxn>
                <a:cxn ang="0">
                  <a:pos x="471488" y="1347788"/>
                </a:cxn>
                <a:cxn ang="0">
                  <a:pos x="1971676" y="1347788"/>
                </a:cxn>
                <a:cxn ang="0">
                  <a:pos x="1971676" y="1174750"/>
                </a:cxn>
                <a:cxn ang="0">
                  <a:pos x="471488" y="1174750"/>
                </a:cxn>
              </a:cxnLst>
              <a:rect l="0" t="0" r="0" b="0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组合 87"/>
          <p:cNvGrpSpPr/>
          <p:nvPr/>
        </p:nvGrpSpPr>
        <p:grpSpPr>
          <a:xfrm>
            <a:off x="7943851" y="2339579"/>
            <a:ext cx="335756" cy="429815"/>
            <a:chOff x="0" y="0"/>
            <a:chExt cx="563562" cy="720725"/>
          </a:xfrm>
        </p:grpSpPr>
        <p:sp>
          <p:nvSpPr>
            <p:cNvPr id="17423" name="Freeform 32"/>
            <p:cNvSpPr/>
            <p:nvPr/>
          </p:nvSpPr>
          <p:spPr>
            <a:xfrm>
              <a:off x="209550" y="0"/>
              <a:ext cx="142875" cy="720725"/>
            </a:xfrm>
            <a:custGeom>
              <a:avLst/>
              <a:gdLst/>
              <a:ahLst/>
              <a:cxnLst>
                <a:cxn ang="0">
                  <a:pos x="142875" y="648877"/>
                </a:cxn>
                <a:cxn ang="0">
                  <a:pos x="71437" y="720725"/>
                </a:cxn>
                <a:cxn ang="0">
                  <a:pos x="0" y="648877"/>
                </a:cxn>
                <a:cxn ang="0">
                  <a:pos x="0" y="71847"/>
                </a:cxn>
                <a:cxn ang="0">
                  <a:pos x="71437" y="0"/>
                </a:cxn>
                <a:cxn ang="0">
                  <a:pos x="142875" y="71847"/>
                </a:cxn>
                <a:cxn ang="0">
                  <a:pos x="142875" y="648877"/>
                </a:cxn>
              </a:cxnLst>
              <a:rect l="0" t="0" r="0" b="0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Freeform 33"/>
            <p:cNvSpPr/>
            <p:nvPr/>
          </p:nvSpPr>
          <p:spPr>
            <a:xfrm>
              <a:off x="0" y="439737"/>
              <a:ext cx="141288" cy="280988"/>
            </a:xfrm>
            <a:custGeom>
              <a:avLst/>
              <a:gdLst/>
              <a:ahLst/>
              <a:cxnLst>
                <a:cxn ang="0">
                  <a:pos x="141288" y="209055"/>
                </a:cxn>
                <a:cxn ang="0">
                  <a:pos x="71765" y="280988"/>
                </a:cxn>
                <a:cxn ang="0">
                  <a:pos x="0" y="209055"/>
                </a:cxn>
                <a:cxn ang="0">
                  <a:pos x="0" y="71932"/>
                </a:cxn>
                <a:cxn ang="0">
                  <a:pos x="71765" y="0"/>
                </a:cxn>
                <a:cxn ang="0">
                  <a:pos x="141288" y="71932"/>
                </a:cxn>
                <a:cxn ang="0">
                  <a:pos x="141288" y="209055"/>
                </a:cxn>
              </a:cxnLst>
              <a:rect l="0" t="0" r="0" b="0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Freeform 34"/>
            <p:cNvSpPr/>
            <p:nvPr/>
          </p:nvSpPr>
          <p:spPr>
            <a:xfrm>
              <a:off x="420687" y="231775"/>
              <a:ext cx="142875" cy="488950"/>
            </a:xfrm>
            <a:custGeom>
              <a:avLst/>
              <a:gdLst/>
              <a:ahLst/>
              <a:cxnLst>
                <a:cxn ang="0">
                  <a:pos x="142875" y="417177"/>
                </a:cxn>
                <a:cxn ang="0">
                  <a:pos x="71437" y="488950"/>
                </a:cxn>
                <a:cxn ang="0">
                  <a:pos x="0" y="417177"/>
                </a:cxn>
                <a:cxn ang="0">
                  <a:pos x="0" y="71772"/>
                </a:cxn>
                <a:cxn ang="0">
                  <a:pos x="71437" y="0"/>
                </a:cxn>
                <a:cxn ang="0">
                  <a:pos x="142875" y="71772"/>
                </a:cxn>
                <a:cxn ang="0">
                  <a:pos x="142875" y="417177"/>
                </a:cxn>
              </a:cxnLst>
              <a:rect l="0" t="0" r="0" b="0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6" name="直接连接符 93"/>
          <p:cNvSpPr/>
          <p:nvPr/>
        </p:nvSpPr>
        <p:spPr>
          <a:xfrm rot="5400000">
            <a:off x="2405063" y="2018110"/>
            <a:ext cx="0" cy="2700338"/>
          </a:xfrm>
          <a:prstGeom prst="line">
            <a:avLst/>
          </a:prstGeom>
          <a:ln w="12700" cap="flat" cmpd="sng">
            <a:solidFill>
              <a:schemeClr val="bg1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lvl="0" indent="0"/>
            <a:endParaRPr lang="zh-CN" altLang="en-US" sz="14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4564" y="2477801"/>
            <a:ext cx="4160997" cy="800756"/>
          </a:xfrm>
        </p:spPr>
        <p:txBody>
          <a:bodyPr anchor="b"/>
          <a:lstStyle>
            <a:lvl1pPr algn="ctr">
              <a:defRPr sz="27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4564" y="3473565"/>
            <a:ext cx="4160997" cy="869836"/>
          </a:xfr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27547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90725"/>
            <a:ext cx="3868340" cy="265152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27547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90725"/>
            <a:ext cx="3887391" cy="265152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5" name="组合 1"/>
          <p:cNvGrpSpPr/>
          <p:nvPr/>
        </p:nvGrpSpPr>
        <p:grpSpPr>
          <a:xfrm>
            <a:off x="2437210" y="3662362"/>
            <a:ext cx="4310063" cy="1481138"/>
            <a:chOff x="0" y="0"/>
            <a:chExt cx="4651016" cy="1975760"/>
          </a:xfrm>
        </p:grpSpPr>
        <p:sp>
          <p:nvSpPr>
            <p:cNvPr id="18436" name="矩形 69"/>
            <p:cNvSpPr/>
            <p:nvPr/>
          </p:nvSpPr>
          <p:spPr>
            <a:xfrm>
              <a:off x="0" y="2"/>
              <a:ext cx="1162754" cy="1975757"/>
            </a:xfrm>
            <a:prstGeom prst="rect">
              <a:avLst/>
            </a:prstGeom>
            <a:solidFill>
              <a:srgbClr val="148CB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37" name="矩形 70"/>
            <p:cNvSpPr/>
            <p:nvPr/>
          </p:nvSpPr>
          <p:spPr>
            <a:xfrm>
              <a:off x="1162754" y="1"/>
              <a:ext cx="1162754" cy="1975757"/>
            </a:xfrm>
            <a:prstGeom prst="rect">
              <a:avLst/>
            </a:prstGeom>
            <a:solidFill>
              <a:srgbClr val="00A0A0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38" name="矩形 71"/>
            <p:cNvSpPr/>
            <p:nvPr/>
          </p:nvSpPr>
          <p:spPr>
            <a:xfrm>
              <a:off x="2325508" y="0"/>
              <a:ext cx="1162754" cy="1975757"/>
            </a:xfrm>
            <a:prstGeom prst="rect">
              <a:avLst/>
            </a:prstGeom>
            <a:solidFill>
              <a:srgbClr val="F0AF47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39" name="矩形 72"/>
            <p:cNvSpPr/>
            <p:nvPr/>
          </p:nvSpPr>
          <p:spPr>
            <a:xfrm>
              <a:off x="3488262" y="3"/>
              <a:ext cx="1162754" cy="1975757"/>
            </a:xfrm>
            <a:prstGeom prst="rect">
              <a:avLst/>
            </a:prstGeom>
            <a:solidFill>
              <a:srgbClr val="D2501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440" name="组合 73"/>
          <p:cNvGrpSpPr/>
          <p:nvPr/>
        </p:nvGrpSpPr>
        <p:grpSpPr>
          <a:xfrm>
            <a:off x="2437210" y="0"/>
            <a:ext cx="4310063" cy="1481138"/>
            <a:chOff x="0" y="0"/>
            <a:chExt cx="4651016" cy="1975760"/>
          </a:xfrm>
        </p:grpSpPr>
        <p:sp>
          <p:nvSpPr>
            <p:cNvPr id="18441" name="矩形 74"/>
            <p:cNvSpPr/>
            <p:nvPr/>
          </p:nvSpPr>
          <p:spPr>
            <a:xfrm>
              <a:off x="0" y="2"/>
              <a:ext cx="1162754" cy="1975757"/>
            </a:xfrm>
            <a:prstGeom prst="rect">
              <a:avLst/>
            </a:prstGeom>
            <a:solidFill>
              <a:srgbClr val="148CB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42" name="矩形 75"/>
            <p:cNvSpPr/>
            <p:nvPr/>
          </p:nvSpPr>
          <p:spPr>
            <a:xfrm>
              <a:off x="1162754" y="1"/>
              <a:ext cx="1162754" cy="1975757"/>
            </a:xfrm>
            <a:prstGeom prst="rect">
              <a:avLst/>
            </a:prstGeom>
            <a:solidFill>
              <a:srgbClr val="00A0A0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43" name="矩形 76"/>
            <p:cNvSpPr/>
            <p:nvPr/>
          </p:nvSpPr>
          <p:spPr>
            <a:xfrm>
              <a:off x="2325508" y="0"/>
              <a:ext cx="1162754" cy="1975757"/>
            </a:xfrm>
            <a:prstGeom prst="rect">
              <a:avLst/>
            </a:prstGeom>
            <a:solidFill>
              <a:srgbClr val="F0AF47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44" name="矩形 77"/>
            <p:cNvSpPr/>
            <p:nvPr/>
          </p:nvSpPr>
          <p:spPr>
            <a:xfrm>
              <a:off x="3488262" y="3"/>
              <a:ext cx="1162754" cy="1975757"/>
            </a:xfrm>
            <a:prstGeom prst="rect">
              <a:avLst/>
            </a:prstGeom>
            <a:solidFill>
              <a:srgbClr val="D2501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396727" y="1757363"/>
            <a:ext cx="4350546" cy="1628769"/>
          </a:xfrm>
        </p:spPr>
        <p:txBody>
          <a:bodyPr/>
          <a:lstStyle>
            <a:lvl1pPr algn="ctr">
              <a:defRPr sz="54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55"/>
          <p:cNvSpPr/>
          <p:nvPr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0" name="矩形 56"/>
          <p:cNvSpPr/>
          <p:nvPr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1" name="矩形 57"/>
          <p:cNvSpPr/>
          <p:nvPr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2" name="矩形 58"/>
          <p:cNvSpPr/>
          <p:nvPr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3" name="矩形 59"/>
          <p:cNvSpPr/>
          <p:nvPr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4" name="矩形 60"/>
          <p:cNvSpPr/>
          <p:nvPr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5" name="矩形 61"/>
          <p:cNvSpPr/>
          <p:nvPr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6" name="矩形 62"/>
          <p:cNvSpPr/>
          <p:nvPr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t" anchorCtr="0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342900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r>
              <a:rPr lang="zh-CN" altLang="en-US" strike="noStrike" noProof="1" smtClean="0"/>
              <a:t>单击图标添加图片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1543050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5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22028" y="273844"/>
            <a:ext cx="993322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740978" cy="4358879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tags" Target="../tags/tag3.xml"/><Relationship Id="rId36" Type="http://schemas.openxmlformats.org/officeDocument/2006/relationships/tags" Target="../tags/tag2.xml"/><Relationship Id="rId35" Type="http://schemas.openxmlformats.org/officeDocument/2006/relationships/tags" Target="../tags/tag1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  <p:custDataLst>
              <p:tags r:id="rId35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/>
          <a:lstStyle/>
          <a:p>
            <a:pPr lvl="0" indent="-68580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  <p:custDataLst>
              <p:tags r:id="rId36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lvl="0" indent="-17145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171450"/>
            <a:r>
              <a:rPr lang="zh-CN" altLang="zh-CN" dirty="0"/>
              <a:t>第二级</a:t>
            </a:r>
            <a:endParaRPr lang="zh-CN" altLang="zh-CN" dirty="0"/>
          </a:p>
          <a:p>
            <a:pPr lvl="2" indent="-171450"/>
            <a:r>
              <a:rPr lang="zh-CN" altLang="zh-CN" dirty="0"/>
              <a:t>第三级</a:t>
            </a:r>
            <a:endParaRPr lang="zh-CN" altLang="zh-CN" dirty="0"/>
          </a:p>
          <a:p>
            <a:pPr lvl="3" indent="-171450"/>
            <a:r>
              <a:rPr lang="zh-CN" altLang="zh-CN" dirty="0"/>
              <a:t>第四级</a:t>
            </a:r>
            <a:endParaRPr lang="zh-CN" altLang="zh-CN" dirty="0"/>
          </a:p>
          <a:p>
            <a:pPr lvl="4" indent="-17145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103" name="KSO_TEMPLATE" hidden="1"/>
          <p:cNvSpPr/>
          <p:nvPr>
            <p:custDataLst>
              <p:tags r:id="rId3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/>
          <a:lstStyle/>
          <a:p>
            <a:pPr lvl="0" indent="0" defTabSz="685800">
              <a:buFont typeface="Arial" panose="020B0604020202020204" pitchFamily="34" charset="0"/>
              <a:buNone/>
            </a:pPr>
            <a:endParaRPr lang="zh-CN" altLang="zh-CN" sz="1400" u="none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charset="0"/>
        </a:defRPr>
      </a:lvl1pPr>
      <a:lvl2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2pPr>
      <a:lvl3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3pPr>
      <a:lvl4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4pPr>
      <a:lvl5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5pPr>
      <a:lvl6pPr marL="10287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6pPr>
      <a:lvl7pPr marL="13716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7pPr>
      <a:lvl8pPr marL="17145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8pPr>
      <a:lvl9pPr marL="20574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image" Target="../media/image34.pn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png"/><Relationship Id="rId8" Type="http://schemas.openxmlformats.org/officeDocument/2006/relationships/image" Target="../media/image42.png"/><Relationship Id="rId7" Type="http://schemas.openxmlformats.org/officeDocument/2006/relationships/image" Target="../media/image41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2" Type="http://schemas.openxmlformats.org/officeDocument/2006/relationships/slideLayout" Target="../slideLayouts/slideLayout34.xml"/><Relationship Id="rId11" Type="http://schemas.openxmlformats.org/officeDocument/2006/relationships/image" Target="../media/image45.png"/><Relationship Id="rId10" Type="http://schemas.openxmlformats.org/officeDocument/2006/relationships/image" Target="../media/image4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429916"/>
            <a:ext cx="9144000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数据收集整理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2621259"/>
            <a:ext cx="9144000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 不同方法整理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</a:t>
            </a:r>
            <a:endParaRPr lang="zh-CN" altLang="en-US" sz="2000" dirty="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3447314" y="1236234"/>
            <a:ext cx="13856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66212" y="505472"/>
            <a:ext cx="8706326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     </a:t>
            </a:r>
            <a:r>
              <a:rPr lang="zh-CN" altLang="en-US" sz="2100" dirty="0"/>
              <a:t>几个同学正在统计一个路口</a:t>
            </a:r>
            <a:r>
              <a:rPr lang="en-US" altLang="zh-CN" sz="2100" dirty="0"/>
              <a:t>10</a:t>
            </a:r>
            <a:r>
              <a:rPr lang="zh-CN" altLang="en-US" sz="2100" dirty="0"/>
              <a:t>分钟内所通过的各种交通工具的数量。</a:t>
            </a:r>
            <a:endParaRPr lang="zh-CN" altLang="en-US" sz="2100" dirty="0"/>
          </a:p>
        </p:txBody>
      </p:sp>
      <p:pic>
        <p:nvPicPr>
          <p:cNvPr id="4" name="图片 3" descr="QQ截图201808010842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31958" y="1134415"/>
            <a:ext cx="3458052" cy="1713722"/>
          </a:xfrm>
          <a:prstGeom prst="round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4162" y="2869764"/>
            <a:ext cx="4572000" cy="392415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lvl="0"/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1</a:t>
            </a:r>
            <a:r>
              <a:rPr lang="zh-CN" altLang="en-US" sz="2100" dirty="0">
                <a:solidFill>
                  <a:prstClr val="black"/>
                </a:solidFill>
              </a:rPr>
              <a:t>）把他们统计的结果填在下表中</a:t>
            </a:r>
            <a:r>
              <a:rPr lang="zh-CN" altLang="en-US" sz="2100" dirty="0">
                <a:solidFill>
                  <a:prstClr val="black"/>
                </a:solidFill>
              </a:rPr>
              <a:t>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graphicFrame>
        <p:nvGraphicFramePr>
          <p:cNvPr id="12" name="表格 11"/>
          <p:cNvGraphicFramePr/>
          <p:nvPr/>
        </p:nvGraphicFramePr>
        <p:xfrm>
          <a:off x="1539716" y="3323527"/>
          <a:ext cx="5800725" cy="9953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0145"/>
                <a:gridCol w="1160145"/>
                <a:gridCol w="1160145"/>
                <a:gridCol w="1160145"/>
                <a:gridCol w="1160145"/>
              </a:tblGrid>
              <a:tr h="57578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种类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</a:tr>
              <a:tr h="41957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ym typeface="+mn-ea"/>
                        </a:rPr>
                        <a:t>辆数</a:t>
                      </a:r>
                      <a:endParaRPr lang="zh-CN" altLang="en-US" sz="2100">
                        <a:sym typeface="+mn-ea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917507" y="3369247"/>
            <a:ext cx="760095" cy="476250"/>
          </a:xfrm>
          <a:prstGeom prst="round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103846" y="3337338"/>
            <a:ext cx="672465" cy="531495"/>
          </a:xfrm>
          <a:prstGeom prst="round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05413" y="3360198"/>
            <a:ext cx="749141" cy="485299"/>
          </a:xfrm>
          <a:prstGeom prst="round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383655" y="3369247"/>
            <a:ext cx="778669" cy="521494"/>
          </a:xfrm>
          <a:prstGeom prst="round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39440" y="3927412"/>
            <a:ext cx="72866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6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17207" y="3927412"/>
            <a:ext cx="36433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8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63052" y="3927412"/>
            <a:ext cx="82248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96526" y="3927412"/>
            <a:ext cx="5524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12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8171" y="4430124"/>
            <a:ext cx="7418070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这个路口</a:t>
            </a:r>
            <a:r>
              <a:rPr lang="en-US" altLang="zh-CN" sz="2100" dirty="0">
                <a:solidFill>
                  <a:prstClr val="black"/>
                </a:solidFill>
              </a:rPr>
              <a:t>10</a:t>
            </a:r>
            <a:r>
              <a:rPr lang="zh-CN" altLang="en-US" sz="2100" dirty="0">
                <a:solidFill>
                  <a:prstClr val="black"/>
                </a:solidFill>
              </a:rPr>
              <a:t>分钟内所通过的哪种车最多</a:t>
            </a:r>
            <a:r>
              <a:rPr lang="en-US" altLang="zh-CN" sz="2100" dirty="0">
                <a:solidFill>
                  <a:prstClr val="black"/>
                </a:solidFill>
              </a:rPr>
              <a:t>?             </a:t>
            </a:r>
            <a:r>
              <a:rPr lang="zh-CN" altLang="en-US" sz="2100" dirty="0">
                <a:solidFill>
                  <a:prstClr val="black"/>
                </a:solidFill>
              </a:rPr>
              <a:t>哪种车最少？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08295" y="4546329"/>
            <a:ext cx="97536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小轿车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34325" y="4546329"/>
            <a:ext cx="102298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面包车</a:t>
            </a:r>
            <a:endParaRPr lang="zh-CN" altLang="en-US" sz="21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380047" y="3307665"/>
            <a:ext cx="8015288" cy="8771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2100" dirty="0"/>
          </a:p>
          <a:p>
            <a:pPr fontAlgn="auto">
              <a:lnSpc>
                <a:spcPct val="150000"/>
              </a:lnSpc>
            </a:pPr>
            <a:r>
              <a:rPr lang="zh-CN" altLang="en-US" sz="2100" dirty="0"/>
              <a:t>（</a:t>
            </a:r>
            <a:r>
              <a:rPr lang="en-US" altLang="zh-CN" sz="2100" dirty="0"/>
              <a:t>2</a:t>
            </a:r>
            <a:r>
              <a:rPr lang="zh-CN" altLang="en-US" sz="2100" dirty="0"/>
              <a:t>）如果再观察</a:t>
            </a:r>
            <a:r>
              <a:rPr lang="en-US" altLang="zh-CN" sz="2100" dirty="0"/>
              <a:t>10</a:t>
            </a:r>
            <a:r>
              <a:rPr lang="zh-CN" altLang="en-US" sz="2100" dirty="0"/>
              <a:t>分钟，哪种车通过的数量可能最多？</a:t>
            </a:r>
            <a:endParaRPr lang="zh-CN" altLang="en-US" sz="2100" dirty="0"/>
          </a:p>
        </p:txBody>
      </p:sp>
      <p:sp>
        <p:nvSpPr>
          <p:cNvPr id="18" name="文本框 17"/>
          <p:cNvSpPr txBox="1"/>
          <p:nvPr/>
        </p:nvSpPr>
        <p:spPr>
          <a:xfrm>
            <a:off x="3459242" y="4353487"/>
            <a:ext cx="185689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小轿车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pic>
        <p:nvPicPr>
          <p:cNvPr id="19" name="图片 18" descr="QQ截图201808010842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62212" y="1268711"/>
            <a:ext cx="4114324" cy="2038954"/>
          </a:xfrm>
          <a:prstGeom prst="round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66212" y="505472"/>
            <a:ext cx="8706326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     </a:t>
            </a:r>
            <a:r>
              <a:rPr lang="zh-CN" altLang="en-US" sz="2100" dirty="0"/>
              <a:t>几个同学正在统计一个路口</a:t>
            </a:r>
            <a:r>
              <a:rPr lang="en-US" altLang="zh-CN" sz="2100" dirty="0"/>
              <a:t>10</a:t>
            </a:r>
            <a:r>
              <a:rPr lang="zh-CN" altLang="en-US" sz="2100" dirty="0"/>
              <a:t>分钟内所通过的各种交通工具的数量。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5003483" y="1084897"/>
            <a:ext cx="32575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/>
              <a:t>《</a:t>
            </a:r>
            <a:r>
              <a:rPr lang="zh-CN" altLang="en-US" sz="2100" dirty="0"/>
              <a:t>电视报</a:t>
            </a:r>
            <a:r>
              <a:rPr lang="en-US" altLang="zh-CN" sz="2100" dirty="0"/>
              <a:t>》</a:t>
            </a:r>
            <a:r>
              <a:rPr lang="zh-CN" altLang="en-US" sz="2100" dirty="0"/>
              <a:t>销售</a:t>
            </a:r>
            <a:r>
              <a:rPr lang="zh-CN" altLang="en-US" sz="2100" dirty="0"/>
              <a:t>情况</a:t>
            </a:r>
            <a:endParaRPr lang="zh-CN" altLang="en-US" sz="21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t="-3297" r="-1533"/>
          <a:stretch>
            <a:fillRect/>
          </a:stretch>
        </p:blipFill>
        <p:spPr>
          <a:xfrm>
            <a:off x="740426" y="1354249"/>
            <a:ext cx="2309415" cy="2989421"/>
          </a:xfrm>
          <a:prstGeom prst="round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608305" y="534460"/>
            <a:ext cx="1286828" cy="44481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练一练。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pic>
        <p:nvPicPr>
          <p:cNvPr id="5" name="图片 4" descr="QQ截图2018080109055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792855" y="1768317"/>
            <a:ext cx="4598670" cy="2981801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3580614" y="1050322"/>
            <a:ext cx="5409150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）哪天卖出《电视报》的数量最多</a:t>
            </a:r>
            <a:r>
              <a:rPr lang="zh-CN" altLang="en-US" sz="2100" dirty="0">
                <a:latin typeface="+mn-ea"/>
                <a:cs typeface="+mn-ea"/>
              </a:rPr>
              <a:t>？                           </a:t>
            </a:r>
            <a:endParaRPr lang="en-US" altLang="zh-CN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</a:rPr>
              <a:t> </a:t>
            </a:r>
            <a:r>
              <a:rPr lang="en-US" altLang="zh-CN" sz="2100" dirty="0">
                <a:latin typeface="+mn-ea"/>
                <a:cs typeface="+mn-ea"/>
              </a:rPr>
              <a:t>                     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2315" y="1574832"/>
            <a:ext cx="109108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星期六         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94859" y="2088315"/>
            <a:ext cx="130444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星期一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pic>
        <p:nvPicPr>
          <p:cNvPr id="10" name="图片 9" descr="QQ截图2018080109055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0020" y="1472565"/>
            <a:ext cx="3272314" cy="2521744"/>
          </a:xfrm>
          <a:prstGeom prst="roundRect">
            <a:avLst/>
          </a:prstGeom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092416" y="2913405"/>
            <a:ext cx="4602480" cy="200739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我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发现星期六、星期日卖出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《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电视报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》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的数量比较多。我建议星期六、星期日多进一些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《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电视报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》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，其他时间少进一些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《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电视报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》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lt"/>
                <a:sym typeface="宋体" panose="02010600030101010101" pitchFamily="2" charset="-122"/>
              </a:rPr>
              <a:t>。（答案不唯一）</a:t>
            </a:r>
            <a:endParaRPr lang="zh-CN" altLang="en-US" sz="2100" dirty="0">
              <a:solidFill>
                <a:srgbClr val="FF0000"/>
              </a:solidFill>
              <a:latin typeface="+mn-ea"/>
              <a:cs typeface="+mn-lt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57600" y="2333079"/>
            <a:ext cx="6067540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cs typeface="+mn-ea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cs typeface="+mn-ea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cs typeface="+mn-ea"/>
              </a:rPr>
              <a:t>）你还能发现什么？你能提出什么建议？</a:t>
            </a:r>
            <a:endParaRPr lang="zh-CN" altLang="en-US" sz="2100" dirty="0">
              <a:solidFill>
                <a:prstClr val="black"/>
              </a:solidFill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61557" y="1934075"/>
            <a:ext cx="1485022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cs typeface="+mn-ea"/>
              </a:rPr>
              <a:t>哪天最少？</a:t>
            </a:r>
            <a:endParaRPr lang="zh-CN" altLang="en-US" sz="2100" dirty="0">
              <a:solidFill>
                <a:prstClr val="black"/>
              </a:solidFill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493521" y="500837"/>
            <a:ext cx="8541544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）如果每个     表示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份《电视报》，上面的数据应该怎样表示？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78869" y="672108"/>
            <a:ext cx="270034" cy="211455"/>
          </a:xfrm>
          <a:prstGeom prst="rect">
            <a:avLst/>
          </a:prstGeom>
          <a:solidFill>
            <a:srgbClr val="00B0F0"/>
          </a:solidFill>
          <a:ln>
            <a:solidFill>
              <a:srgbClr val="E919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706303" y="4325782"/>
            <a:ext cx="3486626" cy="387192"/>
            <a:chOff x="4003" y="8821"/>
            <a:chExt cx="6285" cy="813"/>
          </a:xfrm>
        </p:grpSpPr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4003" y="8859"/>
              <a:ext cx="6285" cy="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宋体" panose="02010600030101010101" pitchFamily="2" charset="-122"/>
                </a:rPr>
                <a:t>每个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宋体" panose="02010600030101010101" pitchFamily="2" charset="-122"/>
                </a:rPr>
                <a:t>       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宋体" panose="02010600030101010101" pitchFamily="2" charset="-122"/>
                </a:rPr>
                <a:t>表示</a:t>
              </a:r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宋体" panose="02010600030101010101" pitchFamily="2" charset="-122"/>
                </a:rPr>
                <a:t>2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宋体" panose="02010600030101010101" pitchFamily="2" charset="-122"/>
                </a:rPr>
                <a:t>份《电视报》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pic>
          <p:nvPicPr>
            <p:cNvPr id="2" name="图片 1" descr="QQ截图20180801090556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4897" y="8821"/>
              <a:ext cx="907" cy="794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/>
          <p:nvPr/>
        </p:nvGraphicFramePr>
        <p:xfrm>
          <a:off x="4692968" y="1534954"/>
          <a:ext cx="327660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660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319112" y="3829050"/>
            <a:ext cx="1066324" cy="3000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宋体" panose="02010600030101010101" pitchFamily="2" charset="-122"/>
              </a:rPr>
              <a:t>星期二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  <a:cs typeface="+mn-lt"/>
              <a:sym typeface="宋体" panose="02010600030101010101" pitchFamily="2" charset="-122"/>
            </a:endParaRPr>
          </a:p>
        </p:txBody>
      </p:sp>
      <p:graphicFrame>
        <p:nvGraphicFramePr>
          <p:cNvPr id="19" name="表格 18"/>
          <p:cNvGraphicFramePr/>
          <p:nvPr/>
        </p:nvGraphicFramePr>
        <p:xfrm>
          <a:off x="5444490" y="1534954"/>
          <a:ext cx="351000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000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4694873" y="3468529"/>
            <a:ext cx="345602" cy="283502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117307" y="3829050"/>
            <a:ext cx="1066324" cy="3000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宋体" panose="02010600030101010101" pitchFamily="2" charset="-122"/>
              </a:rPr>
              <a:t>星期三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  <a:cs typeface="+mn-lt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5916454" y="3832384"/>
            <a:ext cx="1066324" cy="3000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宋体" panose="02010600030101010101" pitchFamily="2" charset="-122"/>
              </a:rPr>
              <a:t>星期四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  <a:cs typeface="+mn-lt"/>
              <a:sym typeface="宋体" panose="0201060003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739890" y="3831907"/>
            <a:ext cx="1066324" cy="3000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宋体" panose="02010600030101010101" pitchFamily="2" charset="-122"/>
              </a:rPr>
              <a:t>星期五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  <a:cs typeface="+mn-lt"/>
              <a:sym typeface="宋体" panose="02010600030101010101" pitchFamily="2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7519512" y="3837622"/>
            <a:ext cx="979646" cy="3000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宋体" panose="02010600030101010101" pitchFamily="2" charset="-122"/>
              </a:rPr>
              <a:t>星期六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  <a:cs typeface="+mn-lt"/>
              <a:sym typeface="宋体" panose="02010600030101010101" pitchFamily="2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8285798" y="3820001"/>
            <a:ext cx="979646" cy="3000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宋体" panose="02010600030101010101" pitchFamily="2" charset="-122"/>
              </a:rPr>
              <a:t>星期日</a:t>
            </a:r>
            <a:endParaRPr lang="zh-CN" altLang="en-US" sz="1500" b="1" dirty="0">
              <a:ea typeface="楷体" panose="02010609060101010101" pitchFamily="49" charset="-122"/>
              <a:cs typeface="+mn-lt"/>
              <a:sym typeface="宋体" panose="02010600030101010101" pitchFamily="2" charset="-122"/>
            </a:endParaRPr>
          </a:p>
        </p:txBody>
      </p:sp>
      <p:graphicFrame>
        <p:nvGraphicFramePr>
          <p:cNvPr id="28" name="表格 27"/>
          <p:cNvGraphicFramePr/>
          <p:nvPr/>
        </p:nvGraphicFramePr>
        <p:xfrm>
          <a:off x="6196013" y="1534954"/>
          <a:ext cx="350996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/>
          <p:nvPr/>
        </p:nvGraphicFramePr>
        <p:xfrm>
          <a:off x="6947535" y="1534954"/>
          <a:ext cx="351000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000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/>
          <p:nvPr/>
        </p:nvGraphicFramePr>
        <p:xfrm>
          <a:off x="7699058" y="1534954"/>
          <a:ext cx="350996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 dirty="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/>
          <p:nvPr/>
        </p:nvGraphicFramePr>
        <p:xfrm>
          <a:off x="8450580" y="1534954"/>
          <a:ext cx="351000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000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/>
          <p:nvPr/>
        </p:nvGraphicFramePr>
        <p:xfrm>
          <a:off x="3941446" y="1534954"/>
          <a:ext cx="350996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3948113" y="3464243"/>
            <a:ext cx="351002" cy="283502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3921" y="3187066"/>
            <a:ext cx="345602" cy="283502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54016" y="2915603"/>
            <a:ext cx="351002" cy="837006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06490" y="3187541"/>
            <a:ext cx="351002" cy="553403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59918" y="2632710"/>
            <a:ext cx="351002" cy="1119664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712393" y="1809273"/>
            <a:ext cx="351002" cy="1930718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464868" y="2098357"/>
            <a:ext cx="351002" cy="1648778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3628423" y="3817620"/>
            <a:ext cx="715580" cy="5309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just"/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宋体" panose="02010600030101010101" pitchFamily="2" charset="-122"/>
              </a:rPr>
              <a:t>星期一</a:t>
            </a:r>
            <a:endParaRPr lang="zh-CN" altLang="en-US" sz="1500" b="1">
              <a:ea typeface="楷体" panose="02010609060101010101" pitchFamily="49" charset="-122"/>
              <a:cs typeface="+mn-lt"/>
              <a:sym typeface="宋体" panose="02010600030101010101" pitchFamily="2" charset="-122"/>
            </a:endParaRPr>
          </a:p>
          <a:p>
            <a:pPr algn="just"/>
            <a:endParaRPr lang="zh-CN" altLang="en-US" sz="1500"/>
          </a:p>
        </p:txBody>
      </p:sp>
      <p:pic>
        <p:nvPicPr>
          <p:cNvPr id="32" name="图片 31" descr="QQ截图2018080109055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0020" y="1472565"/>
            <a:ext cx="3272314" cy="252174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bldLvl="0" animBg="1"/>
      <p:bldP spid="21" grpId="0"/>
      <p:bldP spid="22" grpId="0"/>
      <p:bldP spid="23" grpId="0"/>
      <p:bldP spid="24" grpId="0"/>
      <p:bldP spid="27" grpId="0"/>
      <p:bldP spid="17" grpId="0" bldLvl="0" animBg="1"/>
      <p:bldP spid="4" grpId="0" bldLvl="0" animBg="1"/>
      <p:bldP spid="8" grpId="0" bldLvl="0" animBg="1"/>
      <p:bldP spid="11" grpId="0" bldLvl="0" animBg="1"/>
      <p:bldP spid="15" grpId="0" bldLvl="0" animBg="1"/>
      <p:bldP spid="25" grpId="0" bldLvl="0" animBg="1"/>
      <p:bldP spid="26" grpId="0" bldLvl="0" animBg="1"/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2132" y="1051813"/>
            <a:ext cx="8171915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同学们把自己喜欢的小动物贴在墙上，每人贴了一张。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14" name="圆角矩形 13"/>
          <p:cNvSpPr/>
          <p:nvPr/>
        </p:nvSpPr>
        <p:spPr>
          <a:xfrm>
            <a:off x="493395" y="534352"/>
            <a:ext cx="1286828" cy="44481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涂一涂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54405" y="1918336"/>
            <a:ext cx="6870859" cy="2873216"/>
            <a:chOff x="3738" y="2368"/>
            <a:chExt cx="14427" cy="603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9513" y="6098"/>
              <a:ext cx="1543" cy="14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5526" y="3098"/>
              <a:ext cx="1483" cy="138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7009" y="2368"/>
              <a:ext cx="1756" cy="161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5230" y="4741"/>
              <a:ext cx="1747" cy="179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9300" y="2874"/>
              <a:ext cx="1756" cy="161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8051" y="4486"/>
              <a:ext cx="1756" cy="161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2645" y="3098"/>
              <a:ext cx="1756" cy="161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797" y="4921"/>
              <a:ext cx="1756" cy="161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009" y="4165"/>
              <a:ext cx="1483" cy="138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0484" y="4486"/>
              <a:ext cx="1483" cy="138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4818" y="2874"/>
              <a:ext cx="1483" cy="138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3738" y="4504"/>
              <a:ext cx="1747" cy="179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2807" y="5348"/>
              <a:ext cx="1747" cy="179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1264" y="2815"/>
              <a:ext cx="1543" cy="1447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4554" y="6955"/>
              <a:ext cx="1543" cy="144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6623" y="3685"/>
              <a:ext cx="1543" cy="144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9595" y="529467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）涂</a:t>
            </a:r>
            <a:r>
              <a:rPr lang="zh-CN" altLang="en-US" sz="2100" dirty="0">
                <a:latin typeface="+mn-ea"/>
              </a:rPr>
              <a:t>一涂（每小格代表一个小动物</a:t>
            </a:r>
            <a:r>
              <a:rPr lang="zh-CN" altLang="en-US" sz="2100" dirty="0">
                <a:latin typeface="+mn-ea"/>
              </a:rPr>
              <a:t>）</a:t>
            </a:r>
            <a:r>
              <a:rPr lang="zh-CN" altLang="en-US" sz="2100" dirty="0">
                <a:latin typeface="+mn-ea"/>
              </a:rPr>
              <a:t>。</a:t>
            </a:r>
            <a:endParaRPr lang="en-US" altLang="zh-CN" sz="2100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graphicFrame>
        <p:nvGraphicFramePr>
          <p:cNvPr id="16" name="表格 15"/>
          <p:cNvGraphicFramePr/>
          <p:nvPr/>
        </p:nvGraphicFramePr>
        <p:xfrm>
          <a:off x="6050894" y="1858930"/>
          <a:ext cx="327660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660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/>
          <p:nvPr/>
        </p:nvGraphicFramePr>
        <p:xfrm>
          <a:off x="6802417" y="1858930"/>
          <a:ext cx="351000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000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6052800" y="3792505"/>
            <a:ext cx="345602" cy="283502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8" name="表格 27"/>
          <p:cNvGraphicFramePr/>
          <p:nvPr/>
        </p:nvGraphicFramePr>
        <p:xfrm>
          <a:off x="7553940" y="1858930"/>
          <a:ext cx="350996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/>
          <p:nvPr/>
        </p:nvGraphicFramePr>
        <p:xfrm>
          <a:off x="5299372" y="1858930"/>
          <a:ext cx="350996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5306040" y="2977642"/>
            <a:ext cx="350996" cy="1093946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51847" y="2676175"/>
            <a:ext cx="345758" cy="1118235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11942" y="2977641"/>
            <a:ext cx="350996" cy="1098709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64417" y="3264820"/>
            <a:ext cx="350996" cy="800100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4720252" y="4076350"/>
            <a:ext cx="3702368" cy="23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305898" y="4234530"/>
            <a:ext cx="367962" cy="50237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05173" y="4171654"/>
            <a:ext cx="418757" cy="55965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811899" y="4171600"/>
            <a:ext cx="353654" cy="48188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564590" y="4174884"/>
            <a:ext cx="416610" cy="62215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75761" y="1883722"/>
            <a:ext cx="4436745" cy="1855333"/>
            <a:chOff x="3738" y="2368"/>
            <a:chExt cx="14427" cy="6033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9513" y="6098"/>
              <a:ext cx="1543" cy="1447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5526" y="3098"/>
              <a:ext cx="1483" cy="1388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7009" y="2368"/>
              <a:ext cx="1756" cy="1612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>
            <a:xfrm>
              <a:off x="15230" y="4741"/>
              <a:ext cx="1747" cy="1792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9300" y="2874"/>
              <a:ext cx="1756" cy="1612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8051" y="4486"/>
              <a:ext cx="1756" cy="1612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12645" y="3098"/>
              <a:ext cx="1756" cy="1612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5797" y="4921"/>
              <a:ext cx="1756" cy="1612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7009" y="4165"/>
              <a:ext cx="1483" cy="1388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10484" y="4486"/>
              <a:ext cx="1483" cy="1388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14818" y="2874"/>
              <a:ext cx="1483" cy="1388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>
            <a:xfrm>
              <a:off x="3738" y="4504"/>
              <a:ext cx="1747" cy="1792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>
            <a:xfrm>
              <a:off x="12807" y="5348"/>
              <a:ext cx="1747" cy="1792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11264" y="2815"/>
              <a:ext cx="1543" cy="1447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14554" y="6955"/>
              <a:ext cx="1543" cy="1447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16623" y="3685"/>
              <a:ext cx="1543" cy="144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7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6100" y="1935775"/>
            <a:ext cx="8171915" cy="24929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endParaRPr lang="zh-CN" altLang="en-US" sz="2100" dirty="0">
              <a:latin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2100" dirty="0">
              <a:latin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2100" dirty="0">
              <a:latin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2100" dirty="0">
              <a:latin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 sz="2100" dirty="0">
              <a:latin typeface="+mn-ea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graphicFrame>
        <p:nvGraphicFramePr>
          <p:cNvPr id="4" name="表格 3"/>
          <p:cNvGraphicFramePr/>
          <p:nvPr/>
        </p:nvGraphicFramePr>
        <p:xfrm>
          <a:off x="909876" y="3546487"/>
          <a:ext cx="7452837" cy="10996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44"/>
                <a:gridCol w="1297781"/>
                <a:gridCol w="1490186"/>
                <a:gridCol w="1490663"/>
                <a:gridCol w="1490663"/>
              </a:tblGrid>
              <a:tr h="62626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/>
                        <a:t>喜欢的动物</a:t>
                      </a:r>
                      <a:endParaRPr lang="zh-CN" altLang="en-US" sz="2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  <a:tr h="47339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喜欢的人数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3083481" y="4240383"/>
            <a:ext cx="78724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4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83180" y="4243240"/>
            <a:ext cx="83486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5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53363" y="4254670"/>
            <a:ext cx="5524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4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18321" y="4263719"/>
            <a:ext cx="47005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28223" y="3620306"/>
            <a:ext cx="498158" cy="5024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426981" y="3590832"/>
            <a:ext cx="418757" cy="5596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916692" y="3590302"/>
            <a:ext cx="390525" cy="532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437834" y="3560774"/>
            <a:ext cx="416719" cy="584835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1767176" y="986495"/>
            <a:ext cx="4895068" cy="2046992"/>
            <a:chOff x="3738" y="2368"/>
            <a:chExt cx="14427" cy="603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9513" y="6098"/>
              <a:ext cx="1543" cy="144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5526" y="3098"/>
              <a:ext cx="1483" cy="1388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7009" y="2368"/>
              <a:ext cx="1756" cy="1612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>
            <a:xfrm>
              <a:off x="15230" y="4741"/>
              <a:ext cx="1747" cy="1792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9300" y="2874"/>
              <a:ext cx="1756" cy="1612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8051" y="4486"/>
              <a:ext cx="1756" cy="1612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12645" y="3098"/>
              <a:ext cx="1756" cy="1612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5797" y="4921"/>
              <a:ext cx="1756" cy="1612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7009" y="4165"/>
              <a:ext cx="1483" cy="1388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10484" y="4486"/>
              <a:ext cx="1483" cy="1388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14818" y="2874"/>
              <a:ext cx="1483" cy="1388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>
            <a:xfrm>
              <a:off x="3738" y="4504"/>
              <a:ext cx="1747" cy="1792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>
            <a:xfrm>
              <a:off x="12807" y="5348"/>
              <a:ext cx="1747" cy="1792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11264" y="2815"/>
              <a:ext cx="1543" cy="1447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14554" y="6955"/>
              <a:ext cx="1543" cy="1447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16623" y="3685"/>
              <a:ext cx="1543" cy="1447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16873" y="469245"/>
            <a:ext cx="1642517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2</a:t>
            </a:r>
            <a:r>
              <a:rPr lang="zh-CN" altLang="en-US" sz="2100" dirty="0">
                <a:solidFill>
                  <a:prstClr val="black"/>
                </a:solidFill>
              </a:rPr>
              <a:t>）填一填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76518" y="2731794"/>
            <a:ext cx="4436745" cy="1855333"/>
            <a:chOff x="3738" y="2368"/>
            <a:chExt cx="14427" cy="603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9513" y="6098"/>
              <a:ext cx="1543" cy="144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5526" y="3098"/>
              <a:ext cx="1483" cy="138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7009" y="2368"/>
              <a:ext cx="1756" cy="161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5230" y="4741"/>
              <a:ext cx="1747" cy="179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9300" y="2874"/>
              <a:ext cx="1756" cy="161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8051" y="4486"/>
              <a:ext cx="1756" cy="161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2645" y="3098"/>
              <a:ext cx="1756" cy="161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797" y="4921"/>
              <a:ext cx="1756" cy="161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009" y="4165"/>
              <a:ext cx="1483" cy="138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0484" y="4486"/>
              <a:ext cx="1483" cy="138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4818" y="2874"/>
              <a:ext cx="1483" cy="13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3738" y="4504"/>
              <a:ext cx="1747" cy="179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2807" y="5348"/>
              <a:ext cx="1747" cy="179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1264" y="2815"/>
              <a:ext cx="1543" cy="144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4554" y="6955"/>
              <a:ext cx="1543" cy="144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6623" y="3685"/>
              <a:ext cx="1543" cy="1447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493520" y="474930"/>
            <a:ext cx="7198870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</a:rPr>
              <a:t>3</a:t>
            </a:r>
            <a:r>
              <a:rPr lang="zh-CN" altLang="en-US" sz="2100" dirty="0">
                <a:solidFill>
                  <a:prstClr val="black"/>
                </a:solidFill>
              </a:rPr>
              <a:t>）说一说</a:t>
            </a:r>
            <a:endParaRPr lang="zh-CN" altLang="en-US" sz="2100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</a:rPr>
              <a:t>1</a:t>
            </a:r>
            <a:r>
              <a:rPr lang="zh-CN" altLang="en-US" sz="2100" dirty="0">
                <a:solidFill>
                  <a:prstClr val="black"/>
                </a:solidFill>
              </a:rPr>
              <a:t>）喜欢</a:t>
            </a:r>
            <a:r>
              <a:rPr lang="zh-CN" altLang="en-US" sz="2100" dirty="0">
                <a:solidFill>
                  <a:prstClr val="black"/>
                </a:solidFill>
              </a:rPr>
              <a:t>（        ）的人</a:t>
            </a:r>
            <a:r>
              <a:rPr lang="zh-CN" altLang="en-US" sz="2100" dirty="0">
                <a:solidFill>
                  <a:prstClr val="black"/>
                </a:solidFill>
              </a:rPr>
              <a:t>最多；</a:t>
            </a:r>
            <a:endParaRPr lang="zh-CN" altLang="en-US" sz="2100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</a:rPr>
              <a:t>2</a:t>
            </a:r>
            <a:r>
              <a:rPr lang="zh-CN" altLang="en-US" sz="2100" dirty="0">
                <a:solidFill>
                  <a:prstClr val="black"/>
                </a:solidFill>
              </a:rPr>
              <a:t>）</a:t>
            </a:r>
            <a:r>
              <a:rPr lang="zh-CN" altLang="en-US" sz="2100" dirty="0">
                <a:solidFill>
                  <a:prstClr val="black"/>
                </a:solidFill>
                <a:sym typeface="+mn-ea"/>
              </a:rPr>
              <a:t>喜欢（        ）的人</a:t>
            </a:r>
            <a:r>
              <a:rPr lang="zh-CN" altLang="en-US" sz="2100" dirty="0">
                <a:solidFill>
                  <a:prstClr val="black"/>
                </a:solidFill>
                <a:sym typeface="+mn-ea"/>
              </a:rPr>
              <a:t>最少；</a:t>
            </a:r>
            <a:endParaRPr lang="en-US" altLang="zh-CN" sz="2100" dirty="0">
              <a:solidFill>
                <a:prstClr val="black"/>
              </a:solidFill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</a:rPr>
              <a:t>3</a:t>
            </a:r>
            <a:r>
              <a:rPr lang="zh-CN" altLang="en-US" sz="2100" dirty="0">
                <a:solidFill>
                  <a:prstClr val="black"/>
                </a:solidFill>
              </a:rPr>
              <a:t>）喜欢（        ）和（         </a:t>
            </a:r>
            <a:r>
              <a:rPr lang="en-US" altLang="zh-CN" sz="2100" dirty="0">
                <a:solidFill>
                  <a:prstClr val="black"/>
                </a:solidFill>
              </a:rPr>
              <a:t>)</a:t>
            </a:r>
            <a:r>
              <a:rPr lang="zh-CN" altLang="en-US" sz="2100" dirty="0">
                <a:solidFill>
                  <a:prstClr val="black"/>
                </a:solidFill>
              </a:rPr>
              <a:t>的人一样</a:t>
            </a:r>
            <a:r>
              <a:rPr lang="zh-CN" altLang="en-US" sz="2100" dirty="0">
                <a:solidFill>
                  <a:prstClr val="black"/>
                </a:solidFill>
              </a:rPr>
              <a:t>多。</a:t>
            </a:r>
            <a:endParaRPr lang="zh-CN" altLang="en-US" sz="2100" dirty="0">
              <a:solidFill>
                <a:prstClr val="black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76518" y="1079614"/>
            <a:ext cx="84629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蝴蝶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03924" y="1558483"/>
            <a:ext cx="77581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鹅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10344" y="2037352"/>
            <a:ext cx="68199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鱼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330998" y="2030242"/>
            <a:ext cx="5524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鸟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2507" y="1573531"/>
            <a:ext cx="6999923" cy="245221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    </a:t>
            </a:r>
            <a:r>
              <a:rPr lang="zh-CN" altLang="en-US" sz="2100" dirty="0">
                <a:solidFill>
                  <a:schemeClr val="bg1"/>
                </a:solidFill>
              </a:rPr>
              <a:t>在统计时要先收集数据，而收集数据有举手、起立、画记号等很多方式，但无论选择哪种方式都要做到不重复、不遗漏。</a:t>
            </a:r>
            <a:endParaRPr lang="zh-CN" altLang="en-US" sz="21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    使用画“正” 字的方法可以帮助我们更快的统计数据，一个“正” 字代表五。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3518" y="1111970"/>
            <a:ext cx="8171915" cy="16662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学会多种收集整理数据的方式，并能从中提取信息。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根据统计结果回答问题、发现问题，进行简单的预测和较为合理的判断。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让学生进行一些社会调查，体验实践性和现实性，激发学生的学习兴趣，培养学生的应用意识，并接受其中的思想教育。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6375" y="3050848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493520" y="3188232"/>
            <a:ext cx="8171915" cy="937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【</a:t>
            </a:r>
            <a:r>
              <a:rPr lang="zh-CN" altLang="en-US" sz="2000" dirty="0">
                <a:solidFill>
                  <a:schemeClr val="bg1"/>
                </a:solidFill>
              </a:rPr>
              <a:t>重点</a:t>
            </a:r>
            <a:r>
              <a:rPr lang="en-US" altLang="zh-CN" sz="2000" dirty="0">
                <a:solidFill>
                  <a:schemeClr val="bg1"/>
                </a:solidFill>
              </a:rPr>
              <a:t>】</a:t>
            </a:r>
            <a:r>
              <a:rPr lang="zh-CN" altLang="en-US" sz="2000" dirty="0"/>
              <a:t>让学生选择记录方法作记录，并体会哪种记录方法既清楚又方便。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493519" y="4175443"/>
            <a:ext cx="8171915" cy="47602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【</a:t>
            </a:r>
            <a:r>
              <a:rPr lang="zh-CN" altLang="en-US" sz="2000" dirty="0">
                <a:solidFill>
                  <a:schemeClr val="bg1"/>
                </a:solidFill>
              </a:rPr>
              <a:t>难点</a:t>
            </a:r>
            <a:r>
              <a:rPr lang="en-US" altLang="zh-CN" sz="2000" dirty="0">
                <a:solidFill>
                  <a:schemeClr val="bg1"/>
                </a:solidFill>
              </a:rPr>
              <a:t>】</a:t>
            </a:r>
            <a:r>
              <a:rPr lang="zh-CN" altLang="en-US" sz="2000" dirty="0"/>
              <a:t>根据统计表提出问题并初步进行简单的预测。</a:t>
            </a:r>
            <a:endParaRPr lang="zh-CN" alt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93520" y="536331"/>
            <a:ext cx="1423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学习目标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56260" y="595027"/>
            <a:ext cx="609219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暑假期间同学们旅游的情况统计如下</a:t>
            </a:r>
            <a:r>
              <a:rPr lang="zh-CN" altLang="en-US" sz="2100" dirty="0"/>
              <a:t>：</a:t>
            </a:r>
            <a:endParaRPr lang="zh-CN" altLang="en-US" sz="2100" dirty="0"/>
          </a:p>
        </p:txBody>
      </p:sp>
      <p:graphicFrame>
        <p:nvGraphicFramePr>
          <p:cNvPr id="12" name="表格 11"/>
          <p:cNvGraphicFramePr/>
          <p:nvPr/>
        </p:nvGraphicFramePr>
        <p:xfrm>
          <a:off x="1828460" y="1069385"/>
          <a:ext cx="4321970" cy="9086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394"/>
                <a:gridCol w="864394"/>
                <a:gridCol w="864394"/>
                <a:gridCol w="864394"/>
                <a:gridCol w="864394"/>
              </a:tblGrid>
              <a:tr h="45434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地点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桂林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黄山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杭州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北京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45434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人数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14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16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10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10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291626" y="1977702"/>
            <a:ext cx="5206569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）你会涂吗？（每格表示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人</a:t>
            </a:r>
            <a:r>
              <a:rPr lang="zh-CN" altLang="en-US" sz="2100" dirty="0">
                <a:latin typeface="+mn-ea"/>
                <a:cs typeface="+mn-ea"/>
              </a:rPr>
              <a:t>）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19348" y="4749641"/>
            <a:ext cx="709613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/>
              <a:t>桂林</a:t>
            </a:r>
            <a:endParaRPr lang="zh-CN" altLang="en-US" sz="1500"/>
          </a:p>
        </p:txBody>
      </p:sp>
      <p:sp>
        <p:nvSpPr>
          <p:cNvPr id="8" name="文本框 7"/>
          <p:cNvSpPr txBox="1"/>
          <p:nvPr/>
        </p:nvSpPr>
        <p:spPr>
          <a:xfrm>
            <a:off x="3506589" y="4759642"/>
            <a:ext cx="824389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/>
              <a:t>黄山</a:t>
            </a:r>
            <a:endParaRPr lang="zh-CN" altLang="en-US" sz="1500" dirty="0"/>
          </a:p>
        </p:txBody>
      </p:sp>
      <p:sp>
        <p:nvSpPr>
          <p:cNvPr id="9" name="文本框 8"/>
          <p:cNvSpPr txBox="1"/>
          <p:nvPr/>
        </p:nvSpPr>
        <p:spPr>
          <a:xfrm>
            <a:off x="4353838" y="4759642"/>
            <a:ext cx="814864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/>
              <a:t>杭州</a:t>
            </a:r>
            <a:endParaRPr lang="zh-CN" altLang="en-US" sz="1500"/>
          </a:p>
        </p:txBody>
      </p:sp>
      <p:sp>
        <p:nvSpPr>
          <p:cNvPr id="10" name="文本框 9"/>
          <p:cNvSpPr txBox="1"/>
          <p:nvPr/>
        </p:nvSpPr>
        <p:spPr>
          <a:xfrm>
            <a:off x="5241092" y="4759642"/>
            <a:ext cx="831056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/>
              <a:t>北京</a:t>
            </a:r>
            <a:endParaRPr lang="zh-CN" altLang="en-US" sz="1500"/>
          </a:p>
        </p:txBody>
      </p:sp>
      <p:graphicFrame>
        <p:nvGraphicFramePr>
          <p:cNvPr id="16" name="表格 15"/>
          <p:cNvGraphicFramePr/>
          <p:nvPr/>
        </p:nvGraphicFramePr>
        <p:xfrm>
          <a:off x="3573026" y="2543652"/>
          <a:ext cx="327660" cy="21940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660"/>
              </a:tblGrid>
              <a:tr h="25241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8717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/>
          <p:nvPr/>
        </p:nvGraphicFramePr>
        <p:xfrm>
          <a:off x="4397415" y="2563654"/>
          <a:ext cx="351000" cy="2205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000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/>
          <p:nvPr/>
        </p:nvGraphicFramePr>
        <p:xfrm>
          <a:off x="5268001" y="2553653"/>
          <a:ext cx="350996" cy="2205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/>
          <p:nvPr/>
        </p:nvGraphicFramePr>
        <p:xfrm>
          <a:off x="2766736" y="2553653"/>
          <a:ext cx="350996" cy="2205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766736" y="2831783"/>
            <a:ext cx="350996" cy="1927860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73026" y="2531700"/>
            <a:ext cx="327660" cy="2232229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96130" y="3390900"/>
            <a:ext cx="350996" cy="1368743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268001" y="3390900"/>
            <a:ext cx="350996" cy="1368743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3533039" y="1525667"/>
            <a:ext cx="13856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56260" y="2569369"/>
            <a:ext cx="7775530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）去（          ）旅游的人最多，去（        ）和（       ）旅游的人一样多。</a:t>
            </a:r>
            <a:endParaRPr lang="zh-CN" altLang="en-US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）去黄山旅游的比去北京的多（    ）人。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33646" y="2699181"/>
            <a:ext cx="105775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黄山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68211" y="2699181"/>
            <a:ext cx="78676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杭州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76753" y="2692717"/>
            <a:ext cx="75199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北京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88762" y="3660562"/>
            <a:ext cx="37623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6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556260" y="595027"/>
            <a:ext cx="609219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暑假期间同学们旅游的情况统计如下</a:t>
            </a:r>
            <a:r>
              <a:rPr lang="zh-CN" altLang="en-US" sz="2100" dirty="0"/>
              <a:t>：</a:t>
            </a:r>
            <a:endParaRPr lang="zh-CN" altLang="en-US" sz="2100" dirty="0"/>
          </a:p>
        </p:txBody>
      </p:sp>
      <p:graphicFrame>
        <p:nvGraphicFramePr>
          <p:cNvPr id="14" name="表格 13"/>
          <p:cNvGraphicFramePr/>
          <p:nvPr/>
        </p:nvGraphicFramePr>
        <p:xfrm>
          <a:off x="2326482" y="1525667"/>
          <a:ext cx="4321970" cy="9086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64394"/>
                <a:gridCol w="864394"/>
                <a:gridCol w="864394"/>
                <a:gridCol w="864394"/>
                <a:gridCol w="864394"/>
              </a:tblGrid>
              <a:tr h="45434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地点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桂林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黄山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杭州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  <a:latin typeface="+mn-ea"/>
                        </a:rPr>
                        <a:t>北京</a:t>
                      </a:r>
                      <a:endParaRPr lang="zh-CN" altLang="en-US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45434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  <a:latin typeface="+mn-ea"/>
                        </a:rPr>
                        <a:t>人数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chemeClr val="bg1"/>
                          </a:solidFill>
                          <a:latin typeface="+mn-ea"/>
                        </a:rPr>
                        <a:t>14</a:t>
                      </a:r>
                      <a:endParaRPr lang="en-US" altLang="zh-CN" sz="210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16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10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chemeClr val="bg1"/>
                          </a:solidFill>
                          <a:latin typeface="+mn-ea"/>
                        </a:rPr>
                        <a:t>10</a:t>
                      </a:r>
                      <a:endParaRPr lang="en-US" altLang="zh-CN" sz="2100" dirty="0">
                        <a:solidFill>
                          <a:schemeClr val="bg1"/>
                        </a:solidFill>
                        <a:latin typeface="+mn-ea"/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3" name="矩形 2"/>
          <p:cNvSpPr/>
          <p:nvPr/>
        </p:nvSpPr>
        <p:spPr>
          <a:xfrm>
            <a:off x="493521" y="514799"/>
            <a:ext cx="8171915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下面是某校课外活动小组统计情况：（每格表示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人）</a:t>
            </a:r>
            <a:endParaRPr lang="zh-CN" altLang="en-US" sz="21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0343" y="1079155"/>
            <a:ext cx="7463314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/>
              <a:t>跑步：正  正                   跳绳： 正                 足球：正  正                     篮球：正  正         </a:t>
            </a:r>
            <a:endParaRPr lang="zh-CN" altLang="en-US" sz="21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2552462" y="1290610"/>
            <a:ext cx="270034" cy="164783"/>
            <a:chOff x="5347" y="3317"/>
            <a:chExt cx="567" cy="346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5347" y="3317"/>
              <a:ext cx="567" cy="0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643" y="3317"/>
              <a:ext cx="0" cy="34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5482114" y="1273055"/>
            <a:ext cx="93821" cy="223361"/>
            <a:chOff x="11418" y="3267"/>
            <a:chExt cx="197" cy="469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1418" y="3267"/>
              <a:ext cx="0" cy="469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442" y="3490"/>
              <a:ext cx="1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528649" y="1753184"/>
            <a:ext cx="293370" cy="234315"/>
            <a:chOff x="11072" y="3243"/>
            <a:chExt cx="616" cy="492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1072" y="3243"/>
              <a:ext cx="61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418" y="3267"/>
              <a:ext cx="0" cy="469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442" y="3490"/>
              <a:ext cx="17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" name="直接连接符 21"/>
          <p:cNvCxnSpPr/>
          <p:nvPr/>
        </p:nvCxnSpPr>
        <p:spPr>
          <a:xfrm>
            <a:off x="2593419" y="1813667"/>
            <a:ext cx="0" cy="12954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685699" y="4598536"/>
            <a:ext cx="987266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/>
              <a:t>跑步</a:t>
            </a:r>
            <a:endParaRPr lang="zh-CN" altLang="en-US" sz="1500" dirty="0"/>
          </a:p>
        </p:txBody>
      </p:sp>
      <p:sp>
        <p:nvSpPr>
          <p:cNvPr id="25" name="文本框 24"/>
          <p:cNvSpPr txBox="1"/>
          <p:nvPr/>
        </p:nvSpPr>
        <p:spPr>
          <a:xfrm>
            <a:off x="4752975" y="4609966"/>
            <a:ext cx="82296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/>
              <a:t>跳绳</a:t>
            </a:r>
            <a:endParaRPr lang="zh-CN" altLang="en-US" sz="1500" dirty="0"/>
          </a:p>
        </p:txBody>
      </p:sp>
      <p:sp>
        <p:nvSpPr>
          <p:cNvPr id="26" name="文本框 25"/>
          <p:cNvSpPr txBox="1"/>
          <p:nvPr/>
        </p:nvSpPr>
        <p:spPr>
          <a:xfrm>
            <a:off x="5865972" y="4609966"/>
            <a:ext cx="1656874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/>
              <a:t>足球</a:t>
            </a:r>
            <a:endParaRPr lang="zh-CN" altLang="en-US" sz="1500" dirty="0"/>
          </a:p>
        </p:txBody>
      </p:sp>
      <p:sp>
        <p:nvSpPr>
          <p:cNvPr id="27" name="文本框 26"/>
          <p:cNvSpPr txBox="1"/>
          <p:nvPr/>
        </p:nvSpPr>
        <p:spPr>
          <a:xfrm>
            <a:off x="6858476" y="4621396"/>
            <a:ext cx="1151573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/>
              <a:t>篮球</a:t>
            </a:r>
            <a:endParaRPr lang="zh-CN" altLang="en-US" sz="1500"/>
          </a:p>
        </p:txBody>
      </p:sp>
      <p:graphicFrame>
        <p:nvGraphicFramePr>
          <p:cNvPr id="14" name="表格 13"/>
          <p:cNvGraphicFramePr/>
          <p:nvPr/>
        </p:nvGraphicFramePr>
        <p:xfrm>
          <a:off x="4886325" y="2283143"/>
          <a:ext cx="351000" cy="2205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000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891564" y="3370898"/>
            <a:ext cx="345758" cy="1118235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8" name="表格 27"/>
          <p:cNvGraphicFramePr/>
          <p:nvPr/>
        </p:nvGraphicFramePr>
        <p:xfrm>
          <a:off x="6005037" y="2293144"/>
          <a:ext cx="350996" cy="2205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/>
          <p:nvPr/>
        </p:nvGraphicFramePr>
        <p:xfrm>
          <a:off x="3840957" y="2293144"/>
          <a:ext cx="350996" cy="2205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 dirty="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/>
          <p:nvPr/>
        </p:nvGraphicFramePr>
        <p:xfrm>
          <a:off x="6981349" y="2293144"/>
          <a:ext cx="350996" cy="2205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6005037" y="3131545"/>
            <a:ext cx="350996" cy="1366637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40957" y="2837498"/>
            <a:ext cx="350996" cy="1661636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86587" y="2569369"/>
            <a:ext cx="345758" cy="1919764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5611" y="2190974"/>
            <a:ext cx="1808361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）涂一涂</a:t>
            </a:r>
            <a:endParaRPr lang="zh-CN" altLang="en-US" sz="2100" dirty="0">
              <a:latin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358527" y="1281872"/>
            <a:ext cx="270034" cy="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4" grpId="0" animBg="1"/>
      <p:bldP spid="13" grpId="0" animBg="1"/>
      <p:bldP spid="12" grpId="0" bldLvl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6043" y="547927"/>
            <a:ext cx="8171915" cy="15225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）参加（           ）小组活动的人最多，比参加人数最少的小组多（    ）人。</a:t>
            </a:r>
            <a:endParaRPr lang="zh-CN" altLang="en-US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（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）你能提出什么问题并解答。</a:t>
            </a:r>
            <a:endParaRPr lang="zh-CN" altLang="en-US" sz="2100" dirty="0">
              <a:latin typeface="+mn-ea"/>
            </a:endParaRPr>
          </a:p>
        </p:txBody>
      </p:sp>
      <p:graphicFrame>
        <p:nvGraphicFramePr>
          <p:cNvPr id="14" name="表格 13"/>
          <p:cNvGraphicFramePr/>
          <p:nvPr/>
        </p:nvGraphicFramePr>
        <p:xfrm>
          <a:off x="4886325" y="2283143"/>
          <a:ext cx="351000" cy="2205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1000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891564" y="3370898"/>
            <a:ext cx="345758" cy="1118235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8" name="表格 27"/>
          <p:cNvGraphicFramePr/>
          <p:nvPr/>
        </p:nvGraphicFramePr>
        <p:xfrm>
          <a:off x="6005037" y="2293144"/>
          <a:ext cx="350996" cy="2205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/>
          <p:nvPr/>
        </p:nvGraphicFramePr>
        <p:xfrm>
          <a:off x="3840957" y="2293144"/>
          <a:ext cx="350996" cy="2205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/>
          <p:nvPr/>
        </p:nvGraphicFramePr>
        <p:xfrm>
          <a:off x="6981349" y="2293144"/>
          <a:ext cx="350996" cy="22059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996"/>
              </a:tblGrid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75749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1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6005037" y="3093244"/>
            <a:ext cx="350996" cy="1404938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40957" y="2837498"/>
            <a:ext cx="350996" cy="1661636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86587" y="2569369"/>
            <a:ext cx="345758" cy="1919764"/>
          </a:xfrm>
          <a:prstGeom prst="rect">
            <a:avLst/>
          </a:prstGeom>
          <a:solidFill>
            <a:srgbClr val="0070C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120861" y="661230"/>
            <a:ext cx="105775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篮球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9441" y="1145098"/>
            <a:ext cx="105775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6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66144" y="2100121"/>
            <a:ext cx="3560378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</a:rPr>
              <a:t>参加</a:t>
            </a:r>
            <a:r>
              <a:rPr lang="zh-CN" altLang="en-US" sz="2100" dirty="0">
                <a:solidFill>
                  <a:srgbClr val="FF0000"/>
                </a:solidFill>
              </a:rPr>
              <a:t>足球小组的</a:t>
            </a:r>
            <a:r>
              <a:rPr lang="zh-CN" altLang="en-US" sz="2100" dirty="0">
                <a:solidFill>
                  <a:srgbClr val="FF0000"/>
                </a:solidFill>
              </a:rPr>
              <a:t>人数比参加跳绳小组的人数多多少人？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46309" y="3149441"/>
            <a:ext cx="2126933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/>
              <a:t>口答</a:t>
            </a:r>
            <a:r>
              <a:rPr lang="zh-CN" altLang="en-US" sz="2100" dirty="0"/>
              <a:t>：多</a:t>
            </a:r>
            <a:r>
              <a:rPr lang="en-US" altLang="zh-CN" sz="2100" dirty="0"/>
              <a:t>2</a:t>
            </a:r>
            <a:r>
              <a:rPr lang="zh-CN" altLang="en-US" sz="2100" dirty="0"/>
              <a:t>人</a:t>
            </a:r>
            <a:r>
              <a:rPr lang="zh-CN" altLang="en-US" sz="2100" dirty="0"/>
              <a:t>。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6522" y="4598536"/>
            <a:ext cx="987266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/>
              <a:t>跑步</a:t>
            </a:r>
            <a:endParaRPr lang="zh-CN" altLang="en-US" sz="1500" dirty="0"/>
          </a:p>
        </p:txBody>
      </p:sp>
      <p:sp>
        <p:nvSpPr>
          <p:cNvPr id="20" name="文本框 19"/>
          <p:cNvSpPr txBox="1"/>
          <p:nvPr/>
        </p:nvSpPr>
        <p:spPr>
          <a:xfrm>
            <a:off x="4793798" y="4609966"/>
            <a:ext cx="82296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/>
              <a:t>跳绳</a:t>
            </a:r>
            <a:endParaRPr lang="zh-CN" altLang="en-US" sz="1500" dirty="0"/>
          </a:p>
        </p:txBody>
      </p:sp>
      <p:sp>
        <p:nvSpPr>
          <p:cNvPr id="21" name="文本框 20"/>
          <p:cNvSpPr txBox="1"/>
          <p:nvPr/>
        </p:nvSpPr>
        <p:spPr>
          <a:xfrm>
            <a:off x="5906794" y="4609966"/>
            <a:ext cx="1656874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/>
              <a:t>足球</a:t>
            </a:r>
            <a:endParaRPr lang="zh-CN" altLang="en-US" sz="1500"/>
          </a:p>
        </p:txBody>
      </p:sp>
      <p:sp>
        <p:nvSpPr>
          <p:cNvPr id="22" name="文本框 21"/>
          <p:cNvSpPr txBox="1"/>
          <p:nvPr/>
        </p:nvSpPr>
        <p:spPr>
          <a:xfrm>
            <a:off x="6899299" y="4621396"/>
            <a:ext cx="1151573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/>
              <a:t>篮球</a:t>
            </a:r>
            <a:endParaRPr lang="zh-CN" altLang="en-US" sz="1500"/>
          </a:p>
        </p:txBody>
      </p:sp>
      <p:sp>
        <p:nvSpPr>
          <p:cNvPr id="2" name="圆角矩形 1"/>
          <p:cNvSpPr/>
          <p:nvPr/>
        </p:nvSpPr>
        <p:spPr>
          <a:xfrm>
            <a:off x="931587" y="3930015"/>
            <a:ext cx="1542470" cy="612934"/>
          </a:xfrm>
          <a:prstGeom prst="roundRect">
            <a:avLst/>
          </a:prstGeom>
          <a:solidFill>
            <a:srgbClr val="A1C450"/>
          </a:solidFill>
        </p:spPr>
        <p:txBody>
          <a:bodyPr wrap="non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答案</a:t>
            </a:r>
            <a:r>
              <a:rPr lang="zh-CN" altLang="en-US" sz="2100" dirty="0">
                <a:solidFill>
                  <a:schemeClr val="bg1"/>
                </a:solidFill>
              </a:rPr>
              <a:t>不</a:t>
            </a:r>
            <a:r>
              <a:rPr lang="zh-CN" altLang="en-US" sz="2100" dirty="0">
                <a:solidFill>
                  <a:schemeClr val="bg1"/>
                </a:solidFill>
              </a:rPr>
              <a:t>唯一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9" grpId="0"/>
      <p:bldP spid="30" grpId="0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en-US" altLang="zh-CN" sz="2100" b="1" dirty="0"/>
          </a:p>
        </p:txBody>
      </p:sp>
      <p:sp>
        <p:nvSpPr>
          <p:cNvPr id="3" name="矩形 2"/>
          <p:cNvSpPr/>
          <p:nvPr/>
        </p:nvSpPr>
        <p:spPr>
          <a:xfrm>
            <a:off x="618775" y="534129"/>
            <a:ext cx="1686506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小小</a:t>
            </a:r>
            <a:r>
              <a:rPr lang="zh-CN" altLang="en-US" sz="2100" dirty="0">
                <a:latin typeface="+mn-ea"/>
              </a:rPr>
              <a:t>统计员</a:t>
            </a:r>
            <a:r>
              <a:rPr lang="zh-CN" altLang="en-US" sz="2100" dirty="0">
                <a:latin typeface="+mn-ea"/>
              </a:rPr>
              <a:t>。</a:t>
            </a:r>
            <a:endParaRPr lang="zh-CN" altLang="en-US" sz="2100" dirty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57275" y="1903571"/>
            <a:ext cx="652939" cy="606743"/>
          </a:xfrm>
          <a:prstGeom prst="round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449354" y="1086803"/>
            <a:ext cx="593408" cy="634841"/>
          </a:xfrm>
          <a:prstGeom prst="round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219825" y="937260"/>
            <a:ext cx="565309" cy="597218"/>
          </a:xfrm>
          <a:prstGeom prst="round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rcRect r="-1957"/>
          <a:stretch>
            <a:fillRect/>
          </a:stretch>
        </p:blipFill>
        <p:spPr>
          <a:xfrm>
            <a:off x="5556409" y="1903572"/>
            <a:ext cx="1305878" cy="917734"/>
          </a:xfrm>
          <a:prstGeom prst="round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183381" y="654844"/>
            <a:ext cx="1234916" cy="917258"/>
          </a:xfrm>
          <a:prstGeom prst="round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042762" y="1572102"/>
            <a:ext cx="1335881" cy="1281589"/>
          </a:xfrm>
          <a:prstGeom prst="round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7443311" y="1225868"/>
            <a:ext cx="717233" cy="748189"/>
          </a:xfrm>
          <a:prstGeom prst="roundRect">
            <a:avLst/>
          </a:prstGeom>
        </p:spPr>
      </p:pic>
      <p:graphicFrame>
        <p:nvGraphicFramePr>
          <p:cNvPr id="5" name="表格 4"/>
          <p:cNvGraphicFramePr/>
          <p:nvPr/>
        </p:nvGraphicFramePr>
        <p:xfrm>
          <a:off x="1460421" y="3249545"/>
          <a:ext cx="6223160" cy="14201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9204"/>
                <a:gridCol w="1249204"/>
                <a:gridCol w="1249204"/>
                <a:gridCol w="1249680"/>
                <a:gridCol w="1225868"/>
              </a:tblGrid>
              <a:tr h="8020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形状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  <a:tr h="61817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个数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2852499" y="3361940"/>
            <a:ext cx="800100" cy="601028"/>
          </a:xfrm>
          <a:prstGeom prst="round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4144090" y="3465287"/>
            <a:ext cx="772001" cy="426244"/>
          </a:xfrm>
          <a:prstGeom prst="round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>
            <a:off x="5696664" y="3321936"/>
            <a:ext cx="425768" cy="712946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>
          <a:xfrm>
            <a:off x="6752987" y="3305267"/>
            <a:ext cx="681990" cy="713899"/>
          </a:xfrm>
          <a:prstGeom prst="roundRect">
            <a:avLst/>
          </a:prstGeom>
          <a:solidFill>
            <a:srgbClr val="FFFFFF"/>
          </a:solidFill>
        </p:spPr>
      </p:pic>
      <p:sp>
        <p:nvSpPr>
          <p:cNvPr id="11" name="文本框 10"/>
          <p:cNvSpPr txBox="1"/>
          <p:nvPr/>
        </p:nvSpPr>
        <p:spPr>
          <a:xfrm>
            <a:off x="3190636" y="4187758"/>
            <a:ext cx="66770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42698" y="4187758"/>
            <a:ext cx="85534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19524" y="4187758"/>
            <a:ext cx="52720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1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55869" y="4199188"/>
            <a:ext cx="52720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1</a:t>
            </a:r>
            <a:endParaRPr lang="en-US" altLang="zh-CN" sz="21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9649" y="661988"/>
            <a:ext cx="6134576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学校要举办讲故事大赛。</a:t>
            </a:r>
            <a:endParaRPr lang="zh-CN" altLang="en-US" sz="2100" dirty="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3222" y="4350067"/>
            <a:ext cx="121015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陈小菲</a:t>
            </a:r>
            <a:endParaRPr lang="zh-CN" altLang="en-US" sz="2100" dirty="0"/>
          </a:p>
        </p:txBody>
      </p:sp>
      <p:sp>
        <p:nvSpPr>
          <p:cNvPr id="10" name="文本框 9"/>
          <p:cNvSpPr txBox="1"/>
          <p:nvPr/>
        </p:nvSpPr>
        <p:spPr>
          <a:xfrm>
            <a:off x="2929652" y="4354354"/>
            <a:ext cx="113728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王明明</a:t>
            </a:r>
            <a:endParaRPr lang="zh-CN" altLang="en-US" sz="2100" dirty="0"/>
          </a:p>
        </p:txBody>
      </p:sp>
      <p:grpSp>
        <p:nvGrpSpPr>
          <p:cNvPr id="7" name="组合 6"/>
          <p:cNvGrpSpPr/>
          <p:nvPr/>
        </p:nvGrpSpPr>
        <p:grpSpPr>
          <a:xfrm>
            <a:off x="4989195" y="842487"/>
            <a:ext cx="2474119" cy="1569720"/>
            <a:chOff x="10476" y="1769"/>
            <a:chExt cx="5195" cy="3296"/>
          </a:xfrm>
        </p:grpSpPr>
        <p:sp>
          <p:nvSpPr>
            <p:cNvPr id="12" name="圆角矩形标注 11"/>
            <p:cNvSpPr/>
            <p:nvPr/>
          </p:nvSpPr>
          <p:spPr>
            <a:xfrm rot="16200000">
              <a:off x="11352" y="1012"/>
              <a:ext cx="3195" cy="4912"/>
            </a:xfrm>
            <a:prstGeom prst="wedgeRoundRectCallout">
              <a:avLst/>
            </a:prstGeom>
            <a:solidFill>
              <a:srgbClr val="EE84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476" y="1769"/>
              <a:ext cx="5195" cy="3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2100" dirty="0">
                  <a:sym typeface="+mn-ea"/>
                </a:rPr>
                <a:t> </a:t>
              </a:r>
              <a:r>
                <a:rPr lang="zh-CN" altLang="en-US" sz="2100" dirty="0">
                  <a:sym typeface="+mn-ea"/>
                </a:rPr>
                <a:t>我们班要从这两位同学中选一位参加比赛。</a:t>
              </a:r>
              <a:endParaRPr lang="zh-CN" altLang="en-US" sz="2100" dirty="0"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41132" y="3105150"/>
            <a:ext cx="2457926" cy="1288733"/>
            <a:chOff x="10508" y="6359"/>
            <a:chExt cx="5161" cy="2706"/>
          </a:xfrm>
        </p:grpSpPr>
        <p:sp>
          <p:nvSpPr>
            <p:cNvPr id="13" name="圆角矩形标注 12"/>
            <p:cNvSpPr/>
            <p:nvPr/>
          </p:nvSpPr>
          <p:spPr>
            <a:xfrm rot="16200000">
              <a:off x="11612" y="5255"/>
              <a:ext cx="2706" cy="4913"/>
            </a:xfrm>
            <a:prstGeom prst="wedgeRoundRectCallout">
              <a:avLst/>
            </a:prstGeom>
            <a:solidFill>
              <a:srgbClr val="EA97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rgbClr val="1C315E"/>
                </a:solidFill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508" y="6454"/>
              <a:ext cx="5161" cy="22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100" dirty="0">
                  <a:sym typeface="+mn-ea"/>
                </a:rPr>
                <a:t>可以用投票的方法来决定谁参加比赛。</a:t>
              </a:r>
              <a:endParaRPr lang="zh-CN" altLang="en-US" sz="2100" dirty="0"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97725" y="3058894"/>
            <a:ext cx="1727835" cy="434162"/>
          </a:xfrm>
          <a:prstGeom prst="wedgeRoundRectCallout">
            <a:avLst>
              <a:gd name="adj1" fmla="val -60524"/>
              <a:gd name="adj2" fmla="val 11163"/>
              <a:gd name="adj3" fmla="val 16667"/>
            </a:avLst>
          </a:prstGeom>
          <a:solidFill>
            <a:srgbClr val="EE858C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可以打</a:t>
            </a:r>
            <a:r>
              <a:rPr lang="en-US" altLang="zh-CN" sz="2100" dirty="0"/>
              <a:t>“√”</a:t>
            </a:r>
            <a:endParaRPr lang="en-US" altLang="zh-CN" sz="2100" dirty="0"/>
          </a:p>
        </p:txBody>
      </p:sp>
      <p:sp>
        <p:nvSpPr>
          <p:cNvPr id="13" name="文本框 12"/>
          <p:cNvSpPr txBox="1"/>
          <p:nvPr/>
        </p:nvSpPr>
        <p:spPr>
          <a:xfrm>
            <a:off x="1739265" y="4310539"/>
            <a:ext cx="2303145" cy="434162"/>
          </a:xfrm>
          <a:prstGeom prst="wedgeRoundRectCallout">
            <a:avLst>
              <a:gd name="adj1" fmla="val -55821"/>
              <a:gd name="adj2" fmla="val -16480"/>
              <a:gd name="adj3" fmla="val 16667"/>
            </a:avLst>
          </a:prstGeom>
          <a:solidFill>
            <a:srgbClr val="EC986B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可以用</a:t>
            </a:r>
            <a:r>
              <a:rPr lang="en-US" altLang="zh-CN" sz="2100" dirty="0"/>
              <a:t>“</a:t>
            </a:r>
            <a:r>
              <a:rPr lang="zh-CN" altLang="en-US" sz="2100" dirty="0"/>
              <a:t>正</a:t>
            </a:r>
            <a:r>
              <a:rPr lang="en-US" altLang="zh-CN" sz="2100" dirty="0"/>
              <a:t>”</a:t>
            </a:r>
            <a:r>
              <a:rPr lang="zh-CN" altLang="en-US" sz="2100" dirty="0"/>
              <a:t>字</a:t>
            </a:r>
            <a:endParaRPr lang="zh-CN" altLang="en-US" sz="2100" dirty="0"/>
          </a:p>
        </p:txBody>
      </p:sp>
      <p:grpSp>
        <p:nvGrpSpPr>
          <p:cNvPr id="4" name="组合 3"/>
          <p:cNvGrpSpPr/>
          <p:nvPr/>
        </p:nvGrpSpPr>
        <p:grpSpPr>
          <a:xfrm>
            <a:off x="4340067" y="3774282"/>
            <a:ext cx="3426619" cy="494824"/>
            <a:chOff x="9683" y="7925"/>
            <a:chExt cx="7195" cy="1039"/>
          </a:xfrm>
        </p:grpSpPr>
        <p:sp>
          <p:nvSpPr>
            <p:cNvPr id="19" name="圆角矩形标注 18"/>
            <p:cNvSpPr/>
            <p:nvPr/>
          </p:nvSpPr>
          <p:spPr>
            <a:xfrm rot="5400000">
              <a:off x="12696" y="4912"/>
              <a:ext cx="1039" cy="7066"/>
            </a:xfrm>
            <a:prstGeom prst="wedgeRoundRectCallout">
              <a:avLst>
                <a:gd name="adj1" fmla="val -44"/>
                <a:gd name="adj2" fmla="val -55190"/>
                <a:gd name="adj3" fmla="val 16667"/>
              </a:avLst>
            </a:prstGeom>
            <a:solidFill>
              <a:srgbClr val="D5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lnSpc>
                  <a:spcPct val="150000"/>
                </a:lnSpc>
              </a:pPr>
              <a:endParaRPr lang="zh-CN" altLang="en-US" sz="210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968" y="8051"/>
              <a:ext cx="6910" cy="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dirty="0">
                  <a:latin typeface="+mn-ea"/>
                  <a:sym typeface="+mn-ea"/>
                </a:rPr>
                <a:t>你喜欢哪种记录方法呢？</a:t>
              </a:r>
              <a:endParaRPr lang="zh-CN" altLang="en-US" sz="2100" dirty="0">
                <a:latin typeface="+mn-ea"/>
                <a:sym typeface="+mn-ea"/>
              </a:endParaRPr>
            </a:p>
          </p:txBody>
        </p:sp>
      </p:grpSp>
      <p:pic>
        <p:nvPicPr>
          <p:cNvPr id="717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41233" y="701040"/>
            <a:ext cx="6036469" cy="231576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57388" y="1000602"/>
            <a:ext cx="2406015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sym typeface="+mn-ea"/>
              </a:rPr>
              <a:t>统计结果如下表：</a:t>
            </a:r>
            <a:endParaRPr lang="zh-CN" altLang="en-US" sz="2100" dirty="0">
              <a:latin typeface="+mn-ea"/>
              <a:sym typeface="+mn-ea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514475" y="2104073"/>
          <a:ext cx="6659403" cy="14954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9801"/>
                <a:gridCol w="2219801"/>
                <a:gridCol w="2219801"/>
              </a:tblGrid>
              <a:tr h="7029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</a:rPr>
                        <a:t>姓名</a:t>
                      </a:r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</a:rPr>
                        <a:t>王明明</a:t>
                      </a:r>
                      <a:endParaRPr lang="zh-CN" altLang="en-US" sz="210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</a:rPr>
                        <a:t>陈小菲</a:t>
                      </a:r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792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</a:rPr>
                        <a:t>票数</a:t>
                      </a:r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en-US" altLang="zh-CN" sz="21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rgbClr val="FF0000"/>
                          </a:solidFill>
                        </a:rPr>
                        <a:t>22</a:t>
                      </a:r>
                      <a:endParaRPr lang="en-US" altLang="zh-CN" sz="21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09612" y="1900714"/>
            <a:ext cx="7913370" cy="15225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1</a:t>
            </a:r>
            <a:r>
              <a:rPr lang="zh-CN" altLang="en-US" sz="2100" dirty="0">
                <a:latin typeface="+mn-ea"/>
                <a:cs typeface="+mn-ea"/>
              </a:rPr>
              <a:t>）根据统计表，应该选（          ）参加比赛。</a:t>
            </a:r>
            <a:endParaRPr lang="zh-CN" altLang="en-US" sz="2100" dirty="0">
              <a:latin typeface="+mn-ea"/>
              <a:cs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（</a:t>
            </a:r>
            <a:r>
              <a:rPr lang="en-US" altLang="zh-CN" sz="2100" dirty="0">
                <a:latin typeface="+mn-ea"/>
                <a:cs typeface="+mn-ea"/>
              </a:rPr>
              <a:t>2</a:t>
            </a:r>
            <a:r>
              <a:rPr lang="zh-CN" altLang="en-US" sz="2100" dirty="0">
                <a:latin typeface="+mn-ea"/>
                <a:cs typeface="+mn-ea"/>
              </a:rPr>
              <a:t>）有两位同学缺勤未参加投票，如果他们也投了票，结果可能会怎样？</a:t>
            </a:r>
            <a:endParaRPr lang="zh-CN" altLang="en-US" sz="2100" dirty="0">
              <a:latin typeface="+mn-ea"/>
              <a:cs typeface="+mn-ea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242060" y="520065"/>
          <a:ext cx="6612255" cy="1143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4085"/>
                <a:gridCol w="2204085"/>
                <a:gridCol w="2204085"/>
              </a:tblGrid>
              <a:tr h="5372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</a:rPr>
                        <a:t>姓名</a:t>
                      </a:r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</a:rPr>
                        <a:t>王明明</a:t>
                      </a:r>
                      <a:endParaRPr lang="zh-CN" altLang="en-US" sz="210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</a:rPr>
                        <a:t>陈小菲</a:t>
                      </a:r>
                      <a:endParaRPr lang="zh-CN" altLang="en-US" sz="210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6057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>
                          <a:solidFill>
                            <a:schemeClr val="bg1"/>
                          </a:solidFill>
                        </a:rPr>
                        <a:t>票数</a:t>
                      </a:r>
                      <a:endParaRPr lang="zh-CN" altLang="en-US" sz="210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en-US" altLang="zh-CN" sz="21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>
                          <a:solidFill>
                            <a:srgbClr val="FF0000"/>
                          </a:solidFill>
                        </a:rPr>
                        <a:t>22</a:t>
                      </a:r>
                      <a:endParaRPr lang="en-US" altLang="zh-CN" sz="21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064318" y="2039779"/>
            <a:ext cx="105775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陈小菲</a:t>
            </a:r>
            <a:endParaRPr lang="zh-CN" altLang="en-US" sz="210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85962" y="3661887"/>
            <a:ext cx="5868353" cy="1112044"/>
            <a:chOff x="4170" y="7689"/>
            <a:chExt cx="12322" cy="2335"/>
          </a:xfrm>
        </p:grpSpPr>
        <p:sp>
          <p:nvSpPr>
            <p:cNvPr id="6" name="圆角矩形标注 5"/>
            <p:cNvSpPr/>
            <p:nvPr/>
          </p:nvSpPr>
          <p:spPr>
            <a:xfrm rot="5400000">
              <a:off x="9163" y="2696"/>
              <a:ext cx="2335" cy="12322"/>
            </a:xfrm>
            <a:prstGeom prst="wedgeRoundRectCallout">
              <a:avLst/>
            </a:prstGeom>
            <a:solidFill>
              <a:srgbClr val="EA97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rgbClr val="1C315E"/>
                </a:solidFill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342" y="7765"/>
              <a:ext cx="12149" cy="2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ym typeface="+mn-ea"/>
                </a:rPr>
                <a:t>如果这两位同学投了票，王明明最多得</a:t>
              </a:r>
              <a:r>
                <a:rPr lang="en-US" altLang="zh-CN" sz="2000" dirty="0">
                  <a:sym typeface="+mn-ea"/>
                </a:rPr>
                <a:t>17</a:t>
              </a:r>
              <a:r>
                <a:rPr lang="zh-CN" altLang="en-US" sz="2000" dirty="0">
                  <a:sym typeface="+mn-ea"/>
                </a:rPr>
                <a:t>票，陈小菲最少得</a:t>
              </a:r>
              <a:r>
                <a:rPr lang="en-US" altLang="zh-CN" sz="2000" dirty="0">
                  <a:sym typeface="+mn-ea"/>
                </a:rPr>
                <a:t>22</a:t>
              </a:r>
              <a:r>
                <a:rPr lang="zh-CN" altLang="en-US" sz="2000" dirty="0">
                  <a:sym typeface="+mn-ea"/>
                </a:rPr>
                <a:t>票，结果仍然是陈小菲参加比赛。</a:t>
              </a:r>
              <a:endParaRPr lang="zh-CN" altLang="en-US" sz="2000" dirty="0"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5830" y="2310765"/>
            <a:ext cx="7381875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假如进行了新一轮投票，投票结果如上，一位同学缺勤未参加投票，如果该同学投票，结果会怎样？</a:t>
            </a:r>
            <a:endParaRPr lang="zh-CN" altLang="en-US" sz="2100" dirty="0">
              <a:latin typeface="+mn-ea"/>
              <a:cs typeface="+mn-ea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131570" y="728663"/>
          <a:ext cx="6659403" cy="14954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9801"/>
                <a:gridCol w="2219801"/>
                <a:gridCol w="2219801"/>
              </a:tblGrid>
              <a:tr h="7029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</a:rPr>
                        <a:t>姓名</a:t>
                      </a:r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</a:rPr>
                        <a:t>王明明</a:t>
                      </a:r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</a:rPr>
                        <a:t>陈小菲</a:t>
                      </a:r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  <a:tr h="792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solidFill>
                            <a:schemeClr val="bg1"/>
                          </a:solidFill>
                        </a:rPr>
                        <a:t>票数</a:t>
                      </a:r>
                      <a:endParaRPr lang="zh-CN" altLang="en-US" sz="21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rgbClr val="FF0000"/>
                          </a:solidFill>
                        </a:rPr>
                        <a:t>19</a:t>
                      </a:r>
                      <a:endParaRPr lang="en-US" altLang="zh-CN" sz="210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>
                          <a:solidFill>
                            <a:srgbClr val="FF0000"/>
                          </a:solidFill>
                        </a:rPr>
                        <a:t>20</a:t>
                      </a:r>
                      <a:endParaRPr lang="en-US" altLang="zh-CN" sz="210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260634" y="3348513"/>
            <a:ext cx="5110639" cy="1546383"/>
            <a:chOff x="2376" y="6966"/>
            <a:chExt cx="10731" cy="3247"/>
          </a:xfrm>
        </p:grpSpPr>
        <p:sp>
          <p:nvSpPr>
            <p:cNvPr id="8" name="圆角矩形标注 7"/>
            <p:cNvSpPr/>
            <p:nvPr/>
          </p:nvSpPr>
          <p:spPr>
            <a:xfrm rot="16200000">
              <a:off x="6224" y="3280"/>
              <a:ext cx="3035" cy="10731"/>
            </a:xfrm>
            <a:prstGeom prst="wedgeRoundRectCallout">
              <a:avLst/>
            </a:prstGeom>
            <a:solidFill>
              <a:srgbClr val="D573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bg1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376" y="6966"/>
              <a:ext cx="10472" cy="3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100" dirty="0">
                  <a:latin typeface="+mn-ea"/>
                  <a:cs typeface="+mn-ea"/>
                  <a:sym typeface="+mn-ea"/>
                </a:rPr>
                <a:t>如果那位同学参与投票，王明明最多投票</a:t>
              </a:r>
              <a:r>
                <a:rPr lang="en-US" altLang="zh-CN" sz="2100" dirty="0">
                  <a:latin typeface="+mn-ea"/>
                  <a:cs typeface="+mn-ea"/>
                  <a:sym typeface="+mn-ea"/>
                </a:rPr>
                <a:t>20</a:t>
              </a:r>
              <a:r>
                <a:rPr lang="zh-CN" altLang="en-US" sz="2100" dirty="0">
                  <a:latin typeface="+mn-ea"/>
                  <a:cs typeface="+mn-ea"/>
                  <a:sym typeface="+mn-ea"/>
                </a:rPr>
                <a:t>票，陈小菲最少投票</a:t>
              </a:r>
              <a:r>
                <a:rPr lang="en-US" altLang="zh-CN" sz="2100" dirty="0">
                  <a:latin typeface="+mn-ea"/>
                  <a:cs typeface="+mn-ea"/>
                  <a:sym typeface="+mn-ea"/>
                </a:rPr>
                <a:t>20</a:t>
              </a:r>
              <a:r>
                <a:rPr lang="zh-CN" altLang="en-US" sz="2100" dirty="0">
                  <a:latin typeface="+mn-ea"/>
                  <a:cs typeface="+mn-ea"/>
                  <a:sym typeface="+mn-ea"/>
                </a:rPr>
                <a:t>票，两人可能票数相同，为公平起见，需再次选拔。</a:t>
              </a:r>
              <a:endParaRPr lang="zh-CN" altLang="en-US" sz="2100" dirty="0">
                <a:latin typeface="+mn-ea"/>
                <a:cs typeface="+mn-ea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20741" y="953416"/>
            <a:ext cx="140589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归纳总结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20741" y="1528763"/>
            <a:ext cx="6411278" cy="29770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统计表的意义：</a:t>
            </a:r>
            <a:endParaRPr lang="zh-CN" altLang="en-US" sz="2100" dirty="0">
              <a:latin typeface="+mn-ea"/>
              <a:cs typeface="+mn-ea"/>
              <a:sym typeface="Times New Roman" panose="02020603050405020304"/>
            </a:endParaRPr>
          </a:p>
          <a:p>
            <a:pPr marL="805180" indent="-805180"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（</a:t>
            </a:r>
            <a:r>
              <a:rPr lang="en-US" altLang="zh-CN" sz="2100" dirty="0">
                <a:latin typeface="+mn-ea"/>
                <a:cs typeface="+mn-ea"/>
                <a:sym typeface="Times New Roman" panose="02020603050405020304"/>
              </a:rPr>
              <a:t>1</a:t>
            </a: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）将统计的结果用表格的形式呈现出来，可以直接看出各种数据的多少，便于分析问题和解决问题。</a:t>
            </a:r>
            <a:endParaRPr lang="zh-CN" altLang="en-US" sz="2100" dirty="0">
              <a:latin typeface="+mn-ea"/>
              <a:cs typeface="+mn-ea"/>
              <a:sym typeface="Times New Roman" panose="02020603050405020304"/>
            </a:endParaRPr>
          </a:p>
          <a:p>
            <a:pPr marL="805180" indent="-805180">
              <a:lnSpc>
                <a:spcPct val="150000"/>
              </a:lnSpc>
              <a:defRPr/>
            </a:pP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（</a:t>
            </a:r>
            <a:r>
              <a:rPr lang="en-US" altLang="zh-CN" sz="2100" dirty="0">
                <a:latin typeface="+mn-ea"/>
                <a:cs typeface="+mn-ea"/>
                <a:sym typeface="Times New Roman" panose="02020603050405020304"/>
              </a:rPr>
              <a:t>2</a:t>
            </a: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）用画</a:t>
            </a:r>
            <a:r>
              <a:rPr lang="en-US" altLang="zh-CN" sz="2100" dirty="0">
                <a:latin typeface="+mn-ea"/>
                <a:cs typeface="+mn-ea"/>
                <a:sym typeface="Times New Roman" panose="02020603050405020304"/>
              </a:rPr>
              <a:t>“</a:t>
            </a: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正</a:t>
            </a:r>
            <a:r>
              <a:rPr lang="en-US" altLang="zh-CN" sz="2100" dirty="0">
                <a:latin typeface="+mn-ea"/>
                <a:cs typeface="+mn-ea"/>
                <a:sym typeface="Times New Roman" panose="02020603050405020304"/>
              </a:rPr>
              <a:t>”</a:t>
            </a: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字的方法记录数据，</a:t>
            </a:r>
            <a:r>
              <a:rPr lang="zh-CN" altLang="en-US" sz="2100" dirty="0">
                <a:latin typeface="+mn-ea"/>
                <a:cs typeface="+mn-ea"/>
                <a:sym typeface="宋体" panose="02010600030101010101" pitchFamily="2" charset="-122"/>
              </a:rPr>
              <a:t>可以五个五个地数，</a:t>
            </a:r>
            <a:r>
              <a:rPr lang="zh-CN" altLang="en-US" sz="2100" dirty="0">
                <a:latin typeface="+mn-ea"/>
                <a:cs typeface="+mn-ea"/>
                <a:sym typeface="Times New Roman" panose="02020603050405020304"/>
              </a:rPr>
              <a:t>比较方便。</a:t>
            </a:r>
            <a:endParaRPr lang="zh-CN" altLang="en-US" sz="2100" dirty="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6928986" y="1045238"/>
            <a:ext cx="138564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56260" y="570574"/>
            <a:ext cx="609219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下面</a:t>
            </a:r>
            <a:r>
              <a:rPr lang="zh-CN" altLang="en-US" sz="2100" dirty="0"/>
              <a:t>是小明记录的一个月的天气情况。</a:t>
            </a:r>
            <a:endParaRPr lang="en-US" altLang="zh-CN" sz="2100" dirty="0"/>
          </a:p>
        </p:txBody>
      </p:sp>
      <p:sp>
        <p:nvSpPr>
          <p:cNvPr id="2" name="文本框 1"/>
          <p:cNvSpPr txBox="1"/>
          <p:nvPr/>
        </p:nvSpPr>
        <p:spPr>
          <a:xfrm>
            <a:off x="3876609" y="4297788"/>
            <a:ext cx="3981450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+mn-ea"/>
              </a:rPr>
              <a:t>(</a:t>
            </a:r>
            <a:r>
              <a:rPr lang="en-US" altLang="zh-CN" sz="2100" dirty="0">
                <a:latin typeface="+mn-ea"/>
                <a:cs typeface="+mn-ea"/>
              </a:rPr>
              <a:t>3) </a:t>
            </a:r>
            <a:r>
              <a:rPr lang="zh-CN" altLang="en-US" sz="2100" dirty="0">
                <a:latin typeface="+mn-ea"/>
                <a:cs typeface="+mn-ea"/>
              </a:rPr>
              <a:t>这个月是夏天还是冬天？</a:t>
            </a:r>
            <a:endParaRPr lang="zh-CN" altLang="en-US" sz="2100" dirty="0">
              <a:latin typeface="+mn-ea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6609" y="1351626"/>
            <a:ext cx="396049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2100" dirty="0">
                <a:latin typeface="+mn-ea"/>
                <a:cs typeface="+mn-ea"/>
                <a:sym typeface="+mn-ea"/>
              </a:rPr>
              <a:t>(1) 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把记录的结果填在下表中。</a:t>
            </a:r>
            <a:endParaRPr lang="zh-CN" altLang="en-US" sz="2100" dirty="0">
              <a:latin typeface="+mn-ea"/>
              <a:cs typeface="+mn-ea"/>
              <a:sym typeface="+mn-ea"/>
            </a:endParaRPr>
          </a:p>
        </p:txBody>
      </p:sp>
      <p:pic>
        <p:nvPicPr>
          <p:cNvPr id="9236" name="Picture 20" descr="未标题-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60792" y="1847702"/>
            <a:ext cx="3755357" cy="1128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文本框 15"/>
          <p:cNvSpPr txBox="1"/>
          <p:nvPr/>
        </p:nvSpPr>
        <p:spPr>
          <a:xfrm>
            <a:off x="5181616" y="2538724"/>
            <a:ext cx="70532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15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15473" y="2547093"/>
            <a:ext cx="57578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12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2260" y="2547093"/>
            <a:ext cx="49339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4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28992" y="3337429"/>
            <a:ext cx="45815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31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28986" y="3856780"/>
            <a:ext cx="31718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8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73136" y="4412564"/>
            <a:ext cx="50577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冬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pic>
        <p:nvPicPr>
          <p:cNvPr id="24584" name="Picture 21" descr="未标题-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2887" y="1657948"/>
            <a:ext cx="3189029" cy="172591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>
          <a:xfrm>
            <a:off x="3918995" y="3198126"/>
            <a:ext cx="6453188" cy="1062037"/>
            <a:chOff x="1124" y="8210"/>
            <a:chExt cx="13550" cy="2230"/>
          </a:xfrm>
        </p:grpSpPr>
        <p:sp>
          <p:nvSpPr>
            <p:cNvPr id="5" name="Rectangle 3"/>
            <p:cNvSpPr/>
            <p:nvPr/>
          </p:nvSpPr>
          <p:spPr>
            <a:xfrm>
              <a:off x="1124" y="8210"/>
              <a:ext cx="13550" cy="2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 b="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 b="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b="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 b="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2100" dirty="0">
                  <a:solidFill>
                    <a:schemeClr val="tx1"/>
                  </a:solidFill>
                  <a:latin typeface="+mn-ea"/>
                  <a:cs typeface="+mn-ea"/>
                  <a:sym typeface="Wingdings" panose="05000000000000000000" pitchFamily="2" charset="2"/>
                </a:rPr>
                <a:t>(</a:t>
              </a: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+mn-ea"/>
                  <a:sym typeface="Wingdings" panose="05000000000000000000" pitchFamily="2" charset="2"/>
                </a:rPr>
                <a:t>2</a:t>
              </a:r>
              <a:r>
                <a:rPr lang="en-US" altLang="zh-CN" sz="2100" dirty="0">
                  <a:solidFill>
                    <a:schemeClr val="tx1"/>
                  </a:solidFill>
                  <a:latin typeface="+mn-ea"/>
                  <a:cs typeface="+mn-ea"/>
                  <a:sym typeface="Wingdings" panose="05000000000000000000" pitchFamily="2" charset="2"/>
                </a:rPr>
                <a:t>)</a:t>
              </a: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+mn-ea"/>
                  <a:sym typeface="Wingdings" panose="05000000000000000000" pitchFamily="2" charset="2"/>
                </a:rPr>
                <a:t>这个月</a:t>
              </a: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+mn-ea"/>
                  <a:sym typeface="Wingdings" panose="05000000000000000000" pitchFamily="2" charset="2"/>
                </a:rPr>
                <a:t>共有多少天？     </a:t>
              </a:r>
              <a:endParaRPr lang="en-US" altLang="zh-CN" sz="2100" dirty="0">
                <a:solidFill>
                  <a:schemeClr val="tx1"/>
                </a:solidFill>
                <a:latin typeface="+mn-ea"/>
                <a:cs typeface="+mn-ea"/>
                <a:sym typeface="Wingdings" panose="05000000000000000000" pitchFamily="2" charset="2"/>
              </a:endParaRPr>
            </a:p>
            <a:p>
              <a:pPr marL="0" indent="0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+mn-ea"/>
                  <a:sym typeface="Wingdings" panose="05000000000000000000" pitchFamily="2" charset="2"/>
                </a:rPr>
                <a:t>            比      </a:t>
              </a:r>
              <a:r>
                <a:rPr lang="zh-CN" altLang="en-US" sz="2100" dirty="0">
                  <a:solidFill>
                    <a:schemeClr val="tx1"/>
                  </a:solidFill>
                  <a:latin typeface="+mn-ea"/>
                  <a:cs typeface="+mn-ea"/>
                  <a:sym typeface="Wingdings" panose="05000000000000000000" pitchFamily="2" charset="2"/>
                </a:rPr>
                <a:t>多几天？</a:t>
              </a:r>
              <a:endParaRPr lang="zh-CN" altLang="en-US" sz="2100" dirty="0">
                <a:solidFill>
                  <a:schemeClr val="tx1"/>
                </a:solidFill>
                <a:latin typeface="+mn-ea"/>
                <a:cs typeface="+mn-ea"/>
                <a:sym typeface="Wingdings" panose="05000000000000000000" pitchFamily="2" charset="2"/>
              </a:endParaRPr>
            </a:p>
          </p:txBody>
        </p:sp>
        <p:pic>
          <p:nvPicPr>
            <p:cNvPr id="9240" name="Picture 24" descr="未标题-006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3775" y="9415"/>
              <a:ext cx="1135" cy="10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41" name="Picture 25" descr="未标题-006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880" y="9497"/>
              <a:ext cx="1472" cy="79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1323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1323"/>
</p:tagLst>
</file>

<file path=ppt/tags/tag3.xml><?xml version="1.0" encoding="utf-8"?>
<p:tagLst xmlns:p="http://schemas.openxmlformats.org/presentationml/2006/main">
  <p:tag name="KSO_WM_TEMPLATE_CATEGORY" val="basetag"/>
  <p:tag name="KSO_WM_TEMPLATE_INDEX" val="20161323"/>
  <p:tag name="KSO_WM_TAG_VERSION" val="1.0"/>
  <p:tag name="KSO_WM_TEMPLATE_THUMBS_INDEX" val="1、2、3、4、5、7、8、11、12、13、15、17、19、21"/>
  <p:tag name="KSO_WM_BEAUTIFY_FLAG" val="#wm#"/>
</p:tagLst>
</file>

<file path=ppt/tags/tag4.xml><?xml version="1.0" encoding="utf-8"?>
<p:tagLst xmlns:p="http://schemas.openxmlformats.org/presentationml/2006/main">
  <p:tag name="KSO_WPP_MARK_KEY" val="24d1339a-053e-4c72-82f3-f7d250948db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0000"/>
        </a:solidFill>
        <a:ln w="9525">
          <a:solidFill>
            <a:schemeClr val="bg1"/>
          </a:solidFill>
        </a:ln>
      </a:spPr>
      <a:bodyPr wrap="none" anchor="t">
        <a:spAutoFit/>
      </a:bodyPr>
      <a:lstStyle>
        <a:defPPr algn="ctr">
          <a:defRPr lang="zh-CN" altLang="en-US" sz="4000" b="1" dirty="0">
            <a:solidFill>
              <a:schemeClr val="bg1"/>
            </a:solidFill>
            <a:latin typeface="Arial" panose="020B0604020202020204" pitchFamily="34" charset="0"/>
            <a:ea typeface="黑体" panose="02010609060101010101" charset="-122"/>
            <a:sym typeface="Calibri" panose="020F050202020403020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1839</Words>
  <Application>WPS 演示</Application>
  <PresentationFormat>全屏显示(16:9)</PresentationFormat>
  <Paragraphs>355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Calibri Light</vt:lpstr>
      <vt:lpstr>微软雅黑</vt:lpstr>
      <vt:lpstr>楷体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104</cp:revision>
  <dcterms:created xsi:type="dcterms:W3CDTF">2019-05-20T10:58:00Z</dcterms:created>
  <dcterms:modified xsi:type="dcterms:W3CDTF">2023-01-30T01:53:10Z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21A0B8FFEF8948BBA18CB730475C6AFA</vt:lpwstr>
  </property>
</Properties>
</file>