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9"/>
  </p:notesMasterIdLst>
  <p:sldIdLst>
    <p:sldId id="412" r:id="rId4"/>
    <p:sldId id="453" r:id="rId5"/>
    <p:sldId id="411" r:id="rId6"/>
    <p:sldId id="420" r:id="rId7"/>
    <p:sldId id="437" r:id="rId8"/>
    <p:sldId id="439" r:id="rId10"/>
    <p:sldId id="440" r:id="rId11"/>
    <p:sldId id="421" r:id="rId12"/>
    <p:sldId id="441" r:id="rId13"/>
    <p:sldId id="443" r:id="rId14"/>
    <p:sldId id="442" r:id="rId15"/>
    <p:sldId id="444" r:id="rId16"/>
    <p:sldId id="445" r:id="rId17"/>
    <p:sldId id="446" r:id="rId18"/>
    <p:sldId id="447" r:id="rId19"/>
    <p:sldId id="422" r:id="rId20"/>
    <p:sldId id="434" r:id="rId21"/>
    <p:sldId id="454" r:id="rId22"/>
    <p:sldId id="448" r:id="rId23"/>
    <p:sldId id="449" r:id="rId24"/>
    <p:sldId id="428" r:id="rId25"/>
    <p:sldId id="429" r:id="rId26"/>
    <p:sldId id="450" r:id="rId27"/>
    <p:sldId id="451" r:id="rId28"/>
    <p:sldId id="423" r:id="rId29"/>
    <p:sldId id="257" r:id="rId30"/>
    <p:sldId id="452" r:id="rId31"/>
    <p:sldId id="413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>
        <p:scale>
          <a:sx n="110" d="100"/>
          <a:sy n="110" d="100"/>
        </p:scale>
        <p:origin x="-540" y="-2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07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5E7AD-DC96-4D49-A4B1-22DC8C4B37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3A378C-FA7D-4AA1-8E17-F8AA9BAF27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image" Target="../media/image3.jpeg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3.jpeg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669883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86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669883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16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3" cy="5040000"/>
          </a:xfrm>
        </p:spPr>
        <p:txBody>
          <a:bodyPr>
            <a:noAutofit/>
          </a:bodyPr>
          <a:lstStyle>
            <a:lvl1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669883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86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669883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16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3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" name="图片占位符 2"/>
          <p:cNvSpPr>
            <a:spLocks noGrp="1"/>
          </p:cNvSpPr>
          <p:nvPr>
            <p:ph type="pic" idx="10"/>
            <p:custDataLst>
              <p:tags r:id="rId2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2"/>
          <p:cNvSpPr>
            <a:spLocks noGrp="1"/>
          </p:cNvSpPr>
          <p:nvPr>
            <p:ph type="pic" idx="10"/>
            <p:custDataLst>
              <p:tags r:id="rId2"/>
            </p:custDataLst>
          </p:nvPr>
        </p:nvSpPr>
        <p:spPr>
          <a:xfrm>
            <a:off x="1571625" y="2210435"/>
            <a:ext cx="2554605" cy="243713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9" name="图片占位符 2"/>
          <p:cNvSpPr>
            <a:spLocks noGrp="1"/>
          </p:cNvSpPr>
          <p:nvPr>
            <p:ph type="pic" idx="13"/>
            <p:custDataLst>
              <p:tags r:id="rId3"/>
            </p:custDataLst>
          </p:nvPr>
        </p:nvSpPr>
        <p:spPr>
          <a:xfrm>
            <a:off x="4772660" y="2210435"/>
            <a:ext cx="2554605" cy="243713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10" name="图片占位符 9"/>
          <p:cNvSpPr>
            <a:spLocks noGrp="1"/>
          </p:cNvSpPr>
          <p:nvPr>
            <p:ph type="pic" idx="23"/>
            <p:custDataLst>
              <p:tags r:id="rId4"/>
            </p:custDataLst>
          </p:nvPr>
        </p:nvSpPr>
        <p:spPr>
          <a:xfrm>
            <a:off x="7973695" y="2210435"/>
            <a:ext cx="2554605" cy="243713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3"/>
            <p:custDataLst>
              <p:tags r:id="rId7"/>
            </p:custDataLst>
          </p:nvPr>
        </p:nvSpPr>
        <p:spPr>
          <a:xfrm>
            <a:off x="6160140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1" y="1296000"/>
            <a:ext cx="5283243" cy="381004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8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1" y="1296000"/>
            <a:ext cx="5283243" cy="38100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1" y="1789043"/>
            <a:ext cx="5283243" cy="4552234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1296000"/>
            <a:ext cx="5283243" cy="5040000"/>
          </a:xfrm>
        </p:spPr>
        <p:txBody>
          <a:bodyPr vert="horz" lIns="101600" tIns="0" rIns="82550" bIns="0" rtlCol="0">
            <a:norm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3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3" cy="5040000"/>
          </a:xfrm>
        </p:spPr>
        <p:txBody>
          <a:bodyPr>
            <a:noAutofit/>
          </a:bodyPr>
          <a:lstStyle>
            <a:lvl1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" name="图片占位符 2"/>
          <p:cNvSpPr>
            <a:spLocks noGrp="1"/>
          </p:cNvSpPr>
          <p:nvPr>
            <p:ph type="pic" idx="10"/>
            <p:custDataLst>
              <p:tags r:id="rId2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2"/>
          <p:cNvSpPr>
            <a:spLocks noGrp="1"/>
          </p:cNvSpPr>
          <p:nvPr>
            <p:ph type="pic" idx="10"/>
            <p:custDataLst>
              <p:tags r:id="rId2"/>
            </p:custDataLst>
          </p:nvPr>
        </p:nvSpPr>
        <p:spPr>
          <a:xfrm>
            <a:off x="1571625" y="2210435"/>
            <a:ext cx="2554605" cy="243713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9" name="图片占位符 2"/>
          <p:cNvSpPr>
            <a:spLocks noGrp="1"/>
          </p:cNvSpPr>
          <p:nvPr>
            <p:ph type="pic" idx="13"/>
            <p:custDataLst>
              <p:tags r:id="rId3"/>
            </p:custDataLst>
          </p:nvPr>
        </p:nvSpPr>
        <p:spPr>
          <a:xfrm>
            <a:off x="4772660" y="2210435"/>
            <a:ext cx="2554605" cy="243713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10" name="图片占位符 9"/>
          <p:cNvSpPr>
            <a:spLocks noGrp="1"/>
          </p:cNvSpPr>
          <p:nvPr>
            <p:ph type="pic" idx="23"/>
            <p:custDataLst>
              <p:tags r:id="rId4"/>
            </p:custDataLst>
          </p:nvPr>
        </p:nvSpPr>
        <p:spPr>
          <a:xfrm>
            <a:off x="7973695" y="2210435"/>
            <a:ext cx="2554605" cy="243713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图片占位符 2"/>
          <p:cNvSpPr>
            <a:spLocks noGrp="1"/>
          </p:cNvSpPr>
          <p:nvPr>
            <p:ph type="pic" idx="13"/>
            <p:custDataLst>
              <p:tags r:id="rId7"/>
            </p:custDataLst>
          </p:nvPr>
        </p:nvSpPr>
        <p:spPr>
          <a:xfrm>
            <a:off x="6160140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1" y="1296000"/>
            <a:ext cx="5283243" cy="381004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8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1" y="1296000"/>
            <a:ext cx="5283243" cy="38100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1" y="1789043"/>
            <a:ext cx="5283243" cy="4552234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1296000"/>
            <a:ext cx="5283243" cy="5040000"/>
          </a:xfrm>
        </p:spPr>
        <p:txBody>
          <a:bodyPr vert="horz" lIns="101600" tIns="0" rIns="82550" bIns="0" rtlCol="0">
            <a:norm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EFD9D74-47D9-4702-A33C-335B63B48DBF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BC47A4-756D-490B-A52F-7D9E2C9FC05F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image" Target="../media/image7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8" Type="http://schemas.openxmlformats.org/officeDocument/2006/relationships/theme" Target="../theme/theme2.xml"/><Relationship Id="rId17" Type="http://schemas.openxmlformats.org/officeDocument/2006/relationships/tags" Target="../tags/tag106.xml"/><Relationship Id="rId16" Type="http://schemas.openxmlformats.org/officeDocument/2006/relationships/tags" Target="../tags/tag105.xml"/><Relationship Id="rId15" Type="http://schemas.openxmlformats.org/officeDocument/2006/relationships/tags" Target="../tags/tag104.xml"/><Relationship Id="rId14" Type="http://schemas.openxmlformats.org/officeDocument/2006/relationships/tags" Target="../tags/tag103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image" Target="../media/image7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3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3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3" y="6349834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4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4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822960" rtl="0" eaLnBrk="1" fontAlgn="auto" latinLnBrk="0" hangingPunct="1">
        <a:lnSpc>
          <a:spcPct val="100000"/>
        </a:lnSpc>
        <a:spcBef>
          <a:spcPct val="0"/>
        </a:spcBef>
        <a:buNone/>
        <a:defRPr sz="252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1722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448435" algn="l"/>
        </a:tabLst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02870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44018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85166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3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3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3" y="6349834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4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4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ransition/>
  <p:txStyles>
    <p:titleStyle>
      <a:lvl1pPr algn="l" defTabSz="822960" rtl="0" eaLnBrk="1" fontAlgn="auto" latinLnBrk="0" hangingPunct="1">
        <a:lnSpc>
          <a:spcPct val="100000"/>
        </a:lnSpc>
        <a:spcBef>
          <a:spcPct val="0"/>
        </a:spcBef>
        <a:buNone/>
        <a:defRPr sz="252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1722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448435" algn="l"/>
        </a:tabLst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02870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44018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85166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33.png"/><Relationship Id="rId7" Type="http://schemas.openxmlformats.org/officeDocument/2006/relationships/image" Target="../media/image29.emf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4" Type="http://schemas.openxmlformats.org/officeDocument/2006/relationships/image" Target="../media/image26.emf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microsoft.com/office/2007/relationships/hdphoto" Target="../media/image35.wdp"/><Relationship Id="rId7" Type="http://schemas.openxmlformats.org/officeDocument/2006/relationships/image" Target="../media/image34.png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Relationship Id="rId3" Type="http://schemas.openxmlformats.org/officeDocument/2006/relationships/image" Target="../media/image26.emf"/><Relationship Id="rId2" Type="http://schemas.openxmlformats.org/officeDocument/2006/relationships/image" Target="../media/image31.png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32.png"/><Relationship Id="rId7" Type="http://schemas.openxmlformats.org/officeDocument/2006/relationships/image" Target="../media/image33.png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Relationship Id="rId3" Type="http://schemas.openxmlformats.org/officeDocument/2006/relationships/image" Target="../media/image26.emf"/><Relationship Id="rId2" Type="http://schemas.openxmlformats.org/officeDocument/2006/relationships/image" Target="../media/image31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32.png"/><Relationship Id="rId7" Type="http://schemas.openxmlformats.org/officeDocument/2006/relationships/image" Target="../media/image36.png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Relationship Id="rId3" Type="http://schemas.openxmlformats.org/officeDocument/2006/relationships/image" Target="../media/image26.emf"/><Relationship Id="rId2" Type="http://schemas.openxmlformats.org/officeDocument/2006/relationships/image" Target="../media/image31.pn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29.emf"/><Relationship Id="rId6" Type="http://schemas.openxmlformats.org/officeDocument/2006/relationships/image" Target="../media/image28.emf"/><Relationship Id="rId5" Type="http://schemas.openxmlformats.org/officeDocument/2006/relationships/image" Target="../media/image37.png"/><Relationship Id="rId4" Type="http://schemas.openxmlformats.org/officeDocument/2006/relationships/image" Target="../media/image27.emf"/><Relationship Id="rId3" Type="http://schemas.openxmlformats.org/officeDocument/2006/relationships/image" Target="../media/image26.emf"/><Relationship Id="rId2" Type="http://schemas.openxmlformats.org/officeDocument/2006/relationships/image" Target="../media/image31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8.png"/><Relationship Id="rId2" Type="http://schemas.openxmlformats.org/officeDocument/2006/relationships/image" Target="../media/image31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8.xml"/><Relationship Id="rId7" Type="http://schemas.microsoft.com/office/2007/relationships/hdphoto" Target="../media/image18.wdp"/><Relationship Id="rId6" Type="http://schemas.openxmlformats.org/officeDocument/2006/relationships/image" Target="../media/image17.png"/><Relationship Id="rId5" Type="http://schemas.microsoft.com/office/2007/relationships/hdphoto" Target="../media/image43.wdp"/><Relationship Id="rId4" Type="http://schemas.openxmlformats.org/officeDocument/2006/relationships/image" Target="../media/image42.png"/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4.png"/><Relationship Id="rId1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5.png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5.png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microsoft.com/office/2007/relationships/hdphoto" Target="../media/image50.wdp"/><Relationship Id="rId4" Type="http://schemas.openxmlformats.org/officeDocument/2006/relationships/image" Target="../media/image49.png"/><Relationship Id="rId3" Type="http://schemas.microsoft.com/office/2007/relationships/hdphoto" Target="../media/image48.wdp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microsoft.com/office/2007/relationships/hdphoto" Target="../media/image48.wdp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microsoft.com/office/2007/relationships/hdphoto" Target="../media/image57.wdp"/><Relationship Id="rId6" Type="http://schemas.openxmlformats.org/officeDocument/2006/relationships/image" Target="../media/image56.png"/><Relationship Id="rId5" Type="http://schemas.microsoft.com/office/2007/relationships/hdphoto" Target="../media/image55.wdp"/><Relationship Id="rId4" Type="http://schemas.openxmlformats.org/officeDocument/2006/relationships/image" Target="../media/image54.png"/><Relationship Id="rId3" Type="http://schemas.microsoft.com/office/2007/relationships/hdphoto" Target="../media/image48.wdp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60.png"/><Relationship Id="rId5" Type="http://schemas.microsoft.com/office/2007/relationships/hdphoto" Target="../media/image59.wdp"/><Relationship Id="rId4" Type="http://schemas.openxmlformats.org/officeDocument/2006/relationships/image" Target="../media/image58.png"/><Relationship Id="rId3" Type="http://schemas.microsoft.com/office/2007/relationships/hdphoto" Target="../media/image48.wdp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hdphoto" Target="../media/image18.wdp"/><Relationship Id="rId6" Type="http://schemas.openxmlformats.org/officeDocument/2006/relationships/image" Target="../media/image17.png"/><Relationship Id="rId5" Type="http://schemas.openxmlformats.org/officeDocument/2006/relationships/image" Target="../media/image64.png"/><Relationship Id="rId4" Type="http://schemas.microsoft.com/office/2007/relationships/hdphoto" Target="../media/image63.wdp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65.jpeg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8.xml"/><Relationship Id="rId5" Type="http://schemas.microsoft.com/office/2007/relationships/hdphoto" Target="../media/image18.wdp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15.emf"/><Relationship Id="rId7" Type="http://schemas.openxmlformats.org/officeDocument/2006/relationships/image" Target="../media/image24.jpeg"/><Relationship Id="rId6" Type="http://schemas.openxmlformats.org/officeDocument/2006/relationships/image" Target="../media/image23.jpeg"/><Relationship Id="rId5" Type="http://schemas.microsoft.com/office/2007/relationships/hdphoto" Target="../media/image22.wdp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9" Type="http://schemas.microsoft.com/office/2007/relationships/hdphoto" Target="../media/image18.wdp"/><Relationship Id="rId8" Type="http://schemas.openxmlformats.org/officeDocument/2006/relationships/image" Target="../media/image17.png"/><Relationship Id="rId7" Type="http://schemas.openxmlformats.org/officeDocument/2006/relationships/image" Target="../media/image29.emf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4" Type="http://schemas.openxmlformats.org/officeDocument/2006/relationships/image" Target="../media/image26.emf"/><Relationship Id="rId3" Type="http://schemas.openxmlformats.org/officeDocument/2006/relationships/image" Target="../media/image30.png"/><Relationship Id="rId2" Type="http://schemas.openxmlformats.org/officeDocument/2006/relationships/image" Target="../media/image15.emf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0" y="1923168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</a:rPr>
              <a:t>除 法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0535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9489" y="276924"/>
            <a:ext cx="631190" cy="453390"/>
          </a:xfrm>
          <a:prstGeom prst="rect">
            <a:avLst/>
          </a:prstGeom>
        </p:spPr>
      </p:pic>
      <p:sp>
        <p:nvSpPr>
          <p:cNvPr id="17" name="AutoShape 6"/>
          <p:cNvSpPr>
            <a:spLocks noChangeAspect="1" noChangeArrowheads="1"/>
          </p:cNvSpPr>
          <p:nvPr/>
        </p:nvSpPr>
        <p:spPr bwMode="auto">
          <a:xfrm>
            <a:off x="5943600" y="394162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939588" y="2794351"/>
            <a:ext cx="5367525" cy="1022929"/>
            <a:chOff x="3939588" y="2728219"/>
            <a:chExt cx="5367525" cy="102292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3939588" y="2728219"/>
              <a:ext cx="419815" cy="102292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4929130" y="2728219"/>
              <a:ext cx="419815" cy="1022929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5918672" y="2728219"/>
              <a:ext cx="419815" cy="102292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7897756" y="2728219"/>
              <a:ext cx="419815" cy="1022929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8887298" y="2728219"/>
              <a:ext cx="419815" cy="1022929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6908214" y="2728219"/>
              <a:ext cx="419815" cy="1022929"/>
            </a:xfrm>
            <a:prstGeom prst="rect">
              <a:avLst/>
            </a:prstGeom>
          </p:spPr>
        </p:pic>
      </p:grpSp>
      <p:grpSp>
        <p:nvGrpSpPr>
          <p:cNvPr id="76" name="组合 75"/>
          <p:cNvGrpSpPr/>
          <p:nvPr/>
        </p:nvGrpSpPr>
        <p:grpSpPr>
          <a:xfrm>
            <a:off x="3914231" y="917016"/>
            <a:ext cx="5537006" cy="1606582"/>
            <a:chOff x="3914231" y="787180"/>
            <a:chExt cx="6091557" cy="1775546"/>
          </a:xfrm>
        </p:grpSpPr>
        <p:sp>
          <p:nvSpPr>
            <p:cNvPr id="4" name="思想气泡: 云 3"/>
            <p:cNvSpPr/>
            <p:nvPr/>
          </p:nvSpPr>
          <p:spPr>
            <a:xfrm>
              <a:off x="3914231" y="787180"/>
              <a:ext cx="6091557" cy="1775546"/>
            </a:xfrm>
            <a:prstGeom prst="cloudCallout">
              <a:avLst>
                <a:gd name="adj1" fmla="val -63827"/>
                <a:gd name="adj2" fmla="val 45566"/>
              </a:avLst>
            </a:prstGeom>
            <a:solidFill>
              <a:srgbClr val="B6E4E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775056" y="814175"/>
              <a:ext cx="4686955" cy="1734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利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用手中的实物卡片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endParaRPr lang="en-US" altLang="zh-CN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帮熊猫妈妈分一分。</a:t>
              </a:r>
              <a:endParaRPr lang="zh-CN" altLang="en-US" sz="3200" dirty="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74130" y="3194724"/>
            <a:ext cx="5367525" cy="1022929"/>
            <a:chOff x="4131258" y="3681149"/>
            <a:chExt cx="5367525" cy="1022929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4131258" y="3681149"/>
              <a:ext cx="419815" cy="1022929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5120800" y="3681149"/>
              <a:ext cx="419815" cy="1022929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6110342" y="3681149"/>
              <a:ext cx="419815" cy="1022929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8089426" y="3681149"/>
              <a:ext cx="419815" cy="1022929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9078968" y="3681149"/>
              <a:ext cx="419815" cy="1022929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7099884" y="3681149"/>
              <a:ext cx="419815" cy="1022929"/>
            </a:xfrm>
            <a:prstGeom prst="rect">
              <a:avLst/>
            </a:prstGeom>
          </p:spPr>
        </p:pic>
      </p:grpSp>
      <p:grpSp>
        <p:nvGrpSpPr>
          <p:cNvPr id="63" name="组合 62"/>
          <p:cNvGrpSpPr/>
          <p:nvPr/>
        </p:nvGrpSpPr>
        <p:grpSpPr>
          <a:xfrm>
            <a:off x="2713240" y="4936487"/>
            <a:ext cx="1243174" cy="1434431"/>
            <a:chOff x="4278810" y="3745712"/>
            <a:chExt cx="2333335" cy="2761480"/>
          </a:xfrm>
        </p:grpSpPr>
        <p:sp>
          <p:nvSpPr>
            <p:cNvPr id="64" name="椭圆 63"/>
            <p:cNvSpPr/>
            <p:nvPr/>
          </p:nvSpPr>
          <p:spPr>
            <a:xfrm>
              <a:off x="4278810" y="3745712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491729" y="4062944"/>
              <a:ext cx="2120416" cy="2444248"/>
            </a:xfrm>
            <a:prstGeom prst="rect">
              <a:avLst/>
            </a:prstGeom>
          </p:spPr>
        </p:pic>
      </p:grpSp>
      <p:grpSp>
        <p:nvGrpSpPr>
          <p:cNvPr id="66" name="组合 65"/>
          <p:cNvGrpSpPr/>
          <p:nvPr/>
        </p:nvGrpSpPr>
        <p:grpSpPr>
          <a:xfrm>
            <a:off x="10278272" y="3526760"/>
            <a:ext cx="1730747" cy="1354846"/>
            <a:chOff x="9044460" y="442080"/>
            <a:chExt cx="2655736" cy="2202511"/>
          </a:xfrm>
        </p:grpSpPr>
        <p:sp>
          <p:nvSpPr>
            <p:cNvPr id="67" name="椭圆 66"/>
            <p:cNvSpPr/>
            <p:nvPr/>
          </p:nvSpPr>
          <p:spPr>
            <a:xfrm rot="5400000">
              <a:off x="9271072" y="21546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175698" y="543384"/>
              <a:ext cx="2524498" cy="2086944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7718593" y="4961838"/>
            <a:ext cx="1238370" cy="1548512"/>
            <a:chOff x="6901188" y="3087690"/>
            <a:chExt cx="2307009" cy="2880232"/>
          </a:xfrm>
        </p:grpSpPr>
        <p:sp>
          <p:nvSpPr>
            <p:cNvPr id="70" name="椭圆 69"/>
            <p:cNvSpPr/>
            <p:nvPr/>
          </p:nvSpPr>
          <p:spPr>
            <a:xfrm>
              <a:off x="6901188" y="3087690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6965098" y="3447909"/>
              <a:ext cx="2243099" cy="2520013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5300333" y="4991065"/>
            <a:ext cx="1182277" cy="1514728"/>
            <a:chOff x="1578997" y="3517478"/>
            <a:chExt cx="2202511" cy="2910297"/>
          </a:xfrm>
        </p:grpSpPr>
        <p:sp>
          <p:nvSpPr>
            <p:cNvPr id="73" name="椭圆 72"/>
            <p:cNvSpPr/>
            <p:nvPr/>
          </p:nvSpPr>
          <p:spPr>
            <a:xfrm>
              <a:off x="1578997" y="351747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591554" y="3728938"/>
              <a:ext cx="1844069" cy="2698837"/>
            </a:xfrm>
            <a:prstGeom prst="rect">
              <a:avLst/>
            </a:prstGeom>
          </p:spPr>
        </p:pic>
      </p:grp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408196" y="1516086"/>
            <a:ext cx="2448658" cy="2212634"/>
          </a:xfrm>
          <a:prstGeom prst="rect">
            <a:avLst/>
          </a:prstGeom>
          <a:noFill/>
        </p:spPr>
      </p:pic>
      <p:sp>
        <p:nvSpPr>
          <p:cNvPr id="36" name="文本框 35"/>
          <p:cNvSpPr txBox="1"/>
          <p:nvPr/>
        </p:nvSpPr>
        <p:spPr>
          <a:xfrm>
            <a:off x="1389732" y="209130"/>
            <a:ext cx="2524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noProof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动手操作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6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0535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9489" y="276924"/>
            <a:ext cx="631190" cy="453390"/>
          </a:xfrm>
          <a:prstGeom prst="rect">
            <a:avLst/>
          </a:prstGeom>
        </p:spPr>
      </p:pic>
      <p:sp>
        <p:nvSpPr>
          <p:cNvPr id="17" name="AutoShape 6"/>
          <p:cNvSpPr>
            <a:spLocks noChangeAspect="1" noChangeArrowheads="1"/>
          </p:cNvSpPr>
          <p:nvPr/>
        </p:nvSpPr>
        <p:spPr bwMode="auto">
          <a:xfrm>
            <a:off x="5943600" y="394162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1210679" y="4635730"/>
            <a:ext cx="1243174" cy="1434431"/>
            <a:chOff x="4278810" y="3745712"/>
            <a:chExt cx="2333335" cy="2761480"/>
          </a:xfrm>
        </p:grpSpPr>
        <p:sp>
          <p:nvSpPr>
            <p:cNvPr id="64" name="椭圆 63"/>
            <p:cNvSpPr/>
            <p:nvPr/>
          </p:nvSpPr>
          <p:spPr>
            <a:xfrm>
              <a:off x="4278810" y="3745712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491729" y="4062944"/>
              <a:ext cx="2120416" cy="2444248"/>
            </a:xfrm>
            <a:prstGeom prst="rect">
              <a:avLst/>
            </a:prstGeom>
          </p:spPr>
        </p:pic>
      </p:grpSp>
      <p:grpSp>
        <p:nvGrpSpPr>
          <p:cNvPr id="66" name="组合 65"/>
          <p:cNvGrpSpPr/>
          <p:nvPr/>
        </p:nvGrpSpPr>
        <p:grpSpPr>
          <a:xfrm>
            <a:off x="10461253" y="2260037"/>
            <a:ext cx="1730747" cy="1354846"/>
            <a:chOff x="9044460" y="442080"/>
            <a:chExt cx="2655736" cy="2202511"/>
          </a:xfrm>
        </p:grpSpPr>
        <p:sp>
          <p:nvSpPr>
            <p:cNvPr id="67" name="椭圆 66"/>
            <p:cNvSpPr/>
            <p:nvPr/>
          </p:nvSpPr>
          <p:spPr>
            <a:xfrm rot="5400000">
              <a:off x="9271072" y="21546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175698" y="543384"/>
              <a:ext cx="2524498" cy="2086944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9490762" y="4389245"/>
            <a:ext cx="1238370" cy="1548512"/>
            <a:chOff x="6901188" y="3087690"/>
            <a:chExt cx="2307009" cy="2880232"/>
          </a:xfrm>
        </p:grpSpPr>
        <p:sp>
          <p:nvSpPr>
            <p:cNvPr id="70" name="椭圆 69"/>
            <p:cNvSpPr/>
            <p:nvPr/>
          </p:nvSpPr>
          <p:spPr>
            <a:xfrm>
              <a:off x="6901188" y="3087690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965098" y="3447909"/>
              <a:ext cx="2243099" cy="2520013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4916673" y="4555521"/>
            <a:ext cx="1182277" cy="1514728"/>
            <a:chOff x="1578997" y="3517478"/>
            <a:chExt cx="2202511" cy="2910297"/>
          </a:xfrm>
        </p:grpSpPr>
        <p:sp>
          <p:nvSpPr>
            <p:cNvPr id="73" name="椭圆 72"/>
            <p:cNvSpPr/>
            <p:nvPr/>
          </p:nvSpPr>
          <p:spPr>
            <a:xfrm>
              <a:off x="1578997" y="351747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91554" y="3728938"/>
              <a:ext cx="1844069" cy="2698837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399326" y="1468961"/>
            <a:ext cx="5371576" cy="1042593"/>
            <a:chOff x="2399326" y="1468961"/>
            <a:chExt cx="5371576" cy="104259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 trans="34000"/>
                      </a14:imgEffect>
                      <a14:imgEffect>
                        <a14:brightnessContrast contrast="100000"/>
                      </a14:imgEffect>
                      <a14:imgEffect>
                        <a14:saturation sat="0"/>
                      </a14:imgEffect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50303">
              <a:off x="2399326" y="1488625"/>
              <a:ext cx="419815" cy="1022929"/>
            </a:xfrm>
            <a:prstGeom prst="rect">
              <a:avLst/>
            </a:prstGeom>
            <a:effectLst>
              <a:glow rad="12700">
                <a:schemeClr val="accent3">
                  <a:satMod val="175000"/>
                  <a:alpha val="0"/>
                </a:schemeClr>
              </a:glow>
            </a:effectLst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 trans="34000"/>
                      </a14:imgEffect>
                      <a14:imgEffect>
                        <a14:brightnessContrast contrast="100000"/>
                      </a14:imgEffect>
                      <a14:imgEffect>
                        <a14:saturation sat="0"/>
                      </a14:imgEffect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50303">
              <a:off x="3383779" y="1478793"/>
              <a:ext cx="419815" cy="1022929"/>
            </a:xfrm>
            <a:prstGeom prst="rect">
              <a:avLst/>
            </a:prstGeom>
            <a:effectLst>
              <a:glow rad="12700">
                <a:schemeClr val="accent3">
                  <a:satMod val="175000"/>
                  <a:alpha val="0"/>
                </a:schemeClr>
              </a:glow>
            </a:effectLst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 trans="34000"/>
                      </a14:imgEffect>
                      <a14:imgEffect>
                        <a14:brightnessContrast contrast="100000"/>
                      </a14:imgEffect>
                      <a14:imgEffect>
                        <a14:saturation sat="0"/>
                      </a14:imgEffect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50303">
              <a:off x="4378064" y="1468961"/>
              <a:ext cx="419815" cy="1022929"/>
            </a:xfrm>
            <a:prstGeom prst="rect">
              <a:avLst/>
            </a:prstGeom>
            <a:effectLst>
              <a:glow rad="12700">
                <a:schemeClr val="accent3">
                  <a:satMod val="175000"/>
                  <a:alpha val="0"/>
                </a:schemeClr>
              </a:glow>
            </a:effectLst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 trans="34000"/>
                      </a14:imgEffect>
                      <a14:imgEffect>
                        <a14:brightnessContrast contrast="100000"/>
                      </a14:imgEffect>
                      <a14:imgEffect>
                        <a14:saturation sat="0"/>
                      </a14:imgEffect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50303">
              <a:off x="5362517" y="1478793"/>
              <a:ext cx="419815" cy="1022929"/>
            </a:xfrm>
            <a:prstGeom prst="rect">
              <a:avLst/>
            </a:prstGeom>
            <a:effectLst>
              <a:glow rad="12700">
                <a:schemeClr val="accent3">
                  <a:satMod val="175000"/>
                  <a:alpha val="0"/>
                </a:schemeClr>
              </a:glow>
            </a:effectLst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 trans="34000"/>
                      </a14:imgEffect>
                      <a14:imgEffect>
                        <a14:brightnessContrast contrast="100000"/>
                      </a14:imgEffect>
                      <a14:imgEffect>
                        <a14:saturation sat="0"/>
                      </a14:imgEffect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50303">
              <a:off x="6356802" y="1478793"/>
              <a:ext cx="419815" cy="1022929"/>
            </a:xfrm>
            <a:prstGeom prst="rect">
              <a:avLst/>
            </a:prstGeom>
            <a:effectLst>
              <a:glow rad="12700">
                <a:schemeClr val="accent3">
                  <a:satMod val="175000"/>
                  <a:alpha val="0"/>
                </a:schemeClr>
              </a:glow>
            </a:effectLst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 trans="34000"/>
                      </a14:imgEffect>
                      <a14:imgEffect>
                        <a14:brightnessContrast contrast="100000"/>
                      </a14:imgEffect>
                      <a14:imgEffect>
                        <a14:saturation sat="0"/>
                      </a14:imgEffect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50303">
              <a:off x="7351087" y="1468961"/>
              <a:ext cx="419815" cy="1022929"/>
            </a:xfrm>
            <a:prstGeom prst="rect">
              <a:avLst/>
            </a:prstGeom>
            <a:effectLst>
              <a:glow rad="12700">
                <a:schemeClr val="accent3">
                  <a:satMod val="175000"/>
                  <a:alpha val="0"/>
                </a:schemeClr>
              </a:glow>
            </a:effectLst>
          </p:spPr>
        </p:pic>
      </p:grpSp>
      <p:grpSp>
        <p:nvGrpSpPr>
          <p:cNvPr id="42" name="组合 41"/>
          <p:cNvGrpSpPr/>
          <p:nvPr/>
        </p:nvGrpSpPr>
        <p:grpSpPr>
          <a:xfrm>
            <a:off x="3533349" y="2494686"/>
            <a:ext cx="5371576" cy="1042593"/>
            <a:chOff x="2399326" y="1468961"/>
            <a:chExt cx="5371576" cy="1042593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 trans="34000"/>
                      </a14:imgEffect>
                      <a14:imgEffect>
                        <a14:brightnessContrast contrast="100000"/>
                      </a14:imgEffect>
                      <a14:imgEffect>
                        <a14:saturation sat="0"/>
                      </a14:imgEffect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50303">
              <a:off x="2399326" y="1488625"/>
              <a:ext cx="419815" cy="1022929"/>
            </a:xfrm>
            <a:prstGeom prst="rect">
              <a:avLst/>
            </a:prstGeom>
            <a:effectLst>
              <a:glow rad="12700">
                <a:schemeClr val="accent3">
                  <a:satMod val="175000"/>
                  <a:alpha val="0"/>
                </a:schemeClr>
              </a:glow>
            </a:effectLst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 trans="34000"/>
                      </a14:imgEffect>
                      <a14:imgEffect>
                        <a14:brightnessContrast contrast="100000"/>
                      </a14:imgEffect>
                      <a14:imgEffect>
                        <a14:saturation sat="0"/>
                      </a14:imgEffect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50303">
              <a:off x="3383779" y="1478793"/>
              <a:ext cx="419815" cy="1022929"/>
            </a:xfrm>
            <a:prstGeom prst="rect">
              <a:avLst/>
            </a:prstGeom>
            <a:effectLst>
              <a:glow rad="12700">
                <a:schemeClr val="accent3">
                  <a:satMod val="175000"/>
                  <a:alpha val="0"/>
                </a:schemeClr>
              </a:glow>
            </a:effectLst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 trans="34000"/>
                      </a14:imgEffect>
                      <a14:imgEffect>
                        <a14:brightnessContrast contrast="100000"/>
                      </a14:imgEffect>
                      <a14:imgEffect>
                        <a14:saturation sat="0"/>
                      </a14:imgEffect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50303">
              <a:off x="4378064" y="1468961"/>
              <a:ext cx="419815" cy="1022929"/>
            </a:xfrm>
            <a:prstGeom prst="rect">
              <a:avLst/>
            </a:prstGeom>
            <a:effectLst>
              <a:glow rad="12700">
                <a:schemeClr val="accent3">
                  <a:satMod val="175000"/>
                  <a:alpha val="0"/>
                </a:schemeClr>
              </a:glow>
            </a:effectLst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 trans="34000"/>
                      </a14:imgEffect>
                      <a14:imgEffect>
                        <a14:brightnessContrast contrast="100000"/>
                      </a14:imgEffect>
                      <a14:imgEffect>
                        <a14:saturation sat="0"/>
                      </a14:imgEffect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50303">
              <a:off x="5362517" y="1478793"/>
              <a:ext cx="419815" cy="1022929"/>
            </a:xfrm>
            <a:prstGeom prst="rect">
              <a:avLst/>
            </a:prstGeom>
            <a:effectLst>
              <a:glow rad="12700">
                <a:schemeClr val="accent3">
                  <a:satMod val="175000"/>
                  <a:alpha val="0"/>
                </a:schemeClr>
              </a:glow>
            </a:effectLst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 trans="34000"/>
                      </a14:imgEffect>
                      <a14:imgEffect>
                        <a14:brightnessContrast contrast="100000"/>
                      </a14:imgEffect>
                      <a14:imgEffect>
                        <a14:saturation sat="0"/>
                      </a14:imgEffect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50303">
              <a:off x="6356802" y="1478793"/>
              <a:ext cx="419815" cy="1022929"/>
            </a:xfrm>
            <a:prstGeom prst="rect">
              <a:avLst/>
            </a:prstGeom>
            <a:effectLst>
              <a:glow rad="12700">
                <a:schemeClr val="accent3">
                  <a:satMod val="175000"/>
                  <a:alpha val="0"/>
                </a:schemeClr>
              </a:glow>
            </a:effectLst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 trans="34000"/>
                      </a14:imgEffect>
                      <a14:imgEffect>
                        <a14:brightnessContrast contrast="100000"/>
                      </a14:imgEffect>
                      <a14:imgEffect>
                        <a14:saturation sat="0"/>
                      </a14:imgEffect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50303">
              <a:off x="7351087" y="1468961"/>
              <a:ext cx="419815" cy="1022929"/>
            </a:xfrm>
            <a:prstGeom prst="rect">
              <a:avLst/>
            </a:prstGeom>
            <a:effectLst>
              <a:glow rad="12700">
                <a:schemeClr val="accent3">
                  <a:satMod val="175000"/>
                  <a:alpha val="0"/>
                </a:schemeClr>
              </a:glow>
            </a:effectLst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050303">
            <a:off x="2399326" y="1487570"/>
            <a:ext cx="419815" cy="102292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050303">
            <a:off x="3388868" y="1487570"/>
            <a:ext cx="419815" cy="102292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050303">
            <a:off x="4378410" y="1487570"/>
            <a:ext cx="419815" cy="102292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050303">
            <a:off x="6357494" y="1487570"/>
            <a:ext cx="419815" cy="102292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050303">
            <a:off x="7347036" y="1487570"/>
            <a:ext cx="419815" cy="102292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050303">
            <a:off x="5367952" y="1487570"/>
            <a:ext cx="419815" cy="1022929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050303">
            <a:off x="3529608" y="2509867"/>
            <a:ext cx="419815" cy="1022929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050303">
            <a:off x="4519150" y="2509867"/>
            <a:ext cx="419815" cy="102292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050303">
            <a:off x="5508692" y="2509867"/>
            <a:ext cx="419815" cy="1022929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050303">
            <a:off x="7487776" y="2509867"/>
            <a:ext cx="419815" cy="1022929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050303">
            <a:off x="8477318" y="2509867"/>
            <a:ext cx="419815" cy="1022929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050303">
            <a:off x="6498234" y="2509867"/>
            <a:ext cx="419815" cy="1022929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389732" y="209130"/>
            <a:ext cx="2379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noProof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分法演示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0.00694 L 0.01042 0.44953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2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7.40741E-07 L 0.13333 0.30046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7" y="1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4.81481E-06 L -0.04062 0.45092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2254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06 4.81481E-06 L 0.203 0.44652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3" y="2231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06 4.81481E-06 L 0.24479 0.45555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0" y="2277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06 4.81481E-06 L 0.25651 0.13587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26" y="678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9 -0.00764 L 0.2043 0.13287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30" y="701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07 L 0.14193 -0.01482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96" y="-74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7.40741E-07 L -0.025 0.30486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152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07 7.40741E-07 L 0.13242 0.30486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15" y="1523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07 7.40741E-07 L 0.18112 0.30486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9" y="152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7 7.40741E-07 L 0.08125 0.29583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1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0535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9489" y="276924"/>
            <a:ext cx="631190" cy="453390"/>
          </a:xfrm>
          <a:prstGeom prst="rect">
            <a:avLst/>
          </a:prstGeom>
        </p:spPr>
      </p:pic>
      <p:sp>
        <p:nvSpPr>
          <p:cNvPr id="17" name="AutoShape 6"/>
          <p:cNvSpPr>
            <a:spLocks noChangeAspect="1" noChangeArrowheads="1"/>
          </p:cNvSpPr>
          <p:nvPr/>
        </p:nvSpPr>
        <p:spPr bwMode="auto">
          <a:xfrm>
            <a:off x="5943600" y="394162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2648862" y="1492729"/>
            <a:ext cx="6946166" cy="1900585"/>
            <a:chOff x="3979893" y="914515"/>
            <a:chExt cx="6091557" cy="1775546"/>
          </a:xfrm>
        </p:grpSpPr>
        <p:sp>
          <p:nvSpPr>
            <p:cNvPr id="4" name="思想气泡: 云 3"/>
            <p:cNvSpPr/>
            <p:nvPr/>
          </p:nvSpPr>
          <p:spPr>
            <a:xfrm>
              <a:off x="3979893" y="914515"/>
              <a:ext cx="6091557" cy="1775546"/>
            </a:xfrm>
            <a:prstGeom prst="cloudCallout">
              <a:avLst>
                <a:gd name="adj1" fmla="val -63827"/>
                <a:gd name="adj2" fmla="val 45566"/>
              </a:avLst>
            </a:prstGeom>
            <a:solidFill>
              <a:srgbClr val="B6E4E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542037" y="999486"/>
              <a:ext cx="5239188" cy="1380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latin typeface="+mn-ea"/>
                </a:rPr>
                <a:t> 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把 </a:t>
              </a:r>
              <a:r>
                <a:rPr lang="en-US" altLang="zh-CN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12 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个竹笋平均分给 </a:t>
              </a:r>
              <a:r>
                <a:rPr lang="en-US" altLang="zh-CN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4 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只熊猫宝宝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每只熊猫宝宝分 </a:t>
              </a:r>
              <a:r>
                <a:rPr lang="en-US" altLang="zh-CN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3 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个</a:t>
              </a:r>
              <a:r>
                <a:rPr lang="zh-CN" altLang="en-US" sz="3200" dirty="0">
                  <a:latin typeface="+mn-ea"/>
                </a:rPr>
                <a:t>。</a:t>
              </a:r>
              <a:endParaRPr lang="zh-CN" altLang="en-US" sz="3200" dirty="0">
                <a:latin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443709" y="4427329"/>
            <a:ext cx="1243174" cy="1434431"/>
            <a:chOff x="4278810" y="3745712"/>
            <a:chExt cx="2333335" cy="2761480"/>
          </a:xfrm>
        </p:grpSpPr>
        <p:sp>
          <p:nvSpPr>
            <p:cNvPr id="64" name="椭圆 63"/>
            <p:cNvSpPr/>
            <p:nvPr/>
          </p:nvSpPr>
          <p:spPr>
            <a:xfrm>
              <a:off x="4278810" y="3745712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491729" y="4062944"/>
              <a:ext cx="2120416" cy="2444248"/>
            </a:xfrm>
            <a:prstGeom prst="rect">
              <a:avLst/>
            </a:prstGeom>
          </p:spPr>
        </p:pic>
      </p:grpSp>
      <p:grpSp>
        <p:nvGrpSpPr>
          <p:cNvPr id="66" name="组合 65"/>
          <p:cNvGrpSpPr/>
          <p:nvPr/>
        </p:nvGrpSpPr>
        <p:grpSpPr>
          <a:xfrm>
            <a:off x="10230021" y="2398035"/>
            <a:ext cx="1730747" cy="1354846"/>
            <a:chOff x="9044460" y="442080"/>
            <a:chExt cx="2655736" cy="2202511"/>
          </a:xfrm>
        </p:grpSpPr>
        <p:sp>
          <p:nvSpPr>
            <p:cNvPr id="67" name="椭圆 66"/>
            <p:cNvSpPr/>
            <p:nvPr/>
          </p:nvSpPr>
          <p:spPr>
            <a:xfrm rot="5400000">
              <a:off x="9271072" y="21546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175698" y="543384"/>
              <a:ext cx="2524498" cy="2086944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9140651" y="4579436"/>
            <a:ext cx="1238370" cy="1548512"/>
            <a:chOff x="6901188" y="3087690"/>
            <a:chExt cx="2307009" cy="2880232"/>
          </a:xfrm>
        </p:grpSpPr>
        <p:sp>
          <p:nvSpPr>
            <p:cNvPr id="70" name="椭圆 69"/>
            <p:cNvSpPr/>
            <p:nvPr/>
          </p:nvSpPr>
          <p:spPr>
            <a:xfrm>
              <a:off x="6901188" y="3087690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965098" y="3447909"/>
              <a:ext cx="2243099" cy="2520013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4731489" y="4625134"/>
            <a:ext cx="1182277" cy="1514728"/>
            <a:chOff x="1578997" y="3517478"/>
            <a:chExt cx="2202511" cy="2910297"/>
          </a:xfrm>
        </p:grpSpPr>
        <p:sp>
          <p:nvSpPr>
            <p:cNvPr id="73" name="椭圆 72"/>
            <p:cNvSpPr/>
            <p:nvPr/>
          </p:nvSpPr>
          <p:spPr>
            <a:xfrm>
              <a:off x="1578997" y="351747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91554" y="3728938"/>
              <a:ext cx="1844069" cy="2698837"/>
            </a:xfrm>
            <a:prstGeom prst="rect">
              <a:avLst/>
            </a:prstGeom>
          </p:spPr>
        </p:pic>
      </p:grp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99276" y="1809308"/>
            <a:ext cx="2448658" cy="2212634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0757021" y="3650453"/>
            <a:ext cx="982653" cy="1031413"/>
            <a:chOff x="9362328" y="3155271"/>
            <a:chExt cx="982653" cy="1031413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925166" y="3155271"/>
              <a:ext cx="419815" cy="1022929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648667" y="3159513"/>
              <a:ext cx="419815" cy="1022929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362328" y="3163755"/>
              <a:ext cx="419815" cy="1022929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8158471" y="4851769"/>
            <a:ext cx="982653" cy="1031413"/>
            <a:chOff x="9362328" y="3155271"/>
            <a:chExt cx="982653" cy="103141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925166" y="3155271"/>
              <a:ext cx="419815" cy="1022929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648667" y="3159513"/>
              <a:ext cx="419815" cy="1022929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362328" y="3163755"/>
              <a:ext cx="419815" cy="1022929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5938599" y="4794728"/>
            <a:ext cx="982653" cy="1031413"/>
            <a:chOff x="9362328" y="3155271"/>
            <a:chExt cx="982653" cy="1031413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925166" y="3155271"/>
              <a:ext cx="419815" cy="1022929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648667" y="3159513"/>
              <a:ext cx="419815" cy="1022929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362328" y="3163755"/>
              <a:ext cx="419815" cy="1022929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2558035" y="4851768"/>
            <a:ext cx="982653" cy="1031413"/>
            <a:chOff x="9362328" y="3155271"/>
            <a:chExt cx="982653" cy="103141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925166" y="3155271"/>
              <a:ext cx="419815" cy="1022929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648667" y="3159513"/>
              <a:ext cx="419815" cy="1022929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362328" y="3163755"/>
              <a:ext cx="419815" cy="1022929"/>
            </a:xfrm>
            <a:prstGeom prst="rect">
              <a:avLst/>
            </a:prstGeom>
          </p:spPr>
        </p:pic>
      </p:grpSp>
      <p:sp>
        <p:nvSpPr>
          <p:cNvPr id="41" name="文本框 40"/>
          <p:cNvSpPr txBox="1"/>
          <p:nvPr/>
        </p:nvSpPr>
        <p:spPr>
          <a:xfrm>
            <a:off x="1389732" y="209130"/>
            <a:ext cx="2524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语言描述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6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0535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9489" y="276924"/>
            <a:ext cx="631190" cy="453390"/>
          </a:xfrm>
          <a:prstGeom prst="rect">
            <a:avLst/>
          </a:prstGeom>
        </p:spPr>
      </p:pic>
      <p:sp>
        <p:nvSpPr>
          <p:cNvPr id="17" name="AutoShape 6"/>
          <p:cNvSpPr>
            <a:spLocks noChangeAspect="1" noChangeArrowheads="1"/>
          </p:cNvSpPr>
          <p:nvPr/>
        </p:nvSpPr>
        <p:spPr bwMode="auto">
          <a:xfrm>
            <a:off x="5943600" y="394162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3961652" y="1431658"/>
            <a:ext cx="5178999" cy="1768292"/>
            <a:chOff x="4286995" y="731261"/>
            <a:chExt cx="5644895" cy="1625552"/>
          </a:xfrm>
        </p:grpSpPr>
        <p:sp>
          <p:nvSpPr>
            <p:cNvPr id="4" name="思想气泡: 云 3"/>
            <p:cNvSpPr/>
            <p:nvPr/>
          </p:nvSpPr>
          <p:spPr>
            <a:xfrm>
              <a:off x="4286995" y="751339"/>
              <a:ext cx="5644895" cy="1605474"/>
            </a:xfrm>
            <a:prstGeom prst="cloudCallout">
              <a:avLst>
                <a:gd name="adj1" fmla="val -63827"/>
                <a:gd name="adj2" fmla="val 45566"/>
              </a:avLst>
            </a:prstGeom>
            <a:solidFill>
              <a:srgbClr val="B6E4E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915983" y="731261"/>
              <a:ext cx="4486259" cy="153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>
                  <a:latin typeface="+mn-ea"/>
                </a:rPr>
                <a:t>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像这样平均分的问题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可以用 </a:t>
              </a:r>
              <a:r>
                <a:rPr lang="zh-CN" altLang="en-US" sz="4000">
                  <a:solidFill>
                    <a:srgbClr val="FF0000"/>
                  </a:solidFill>
                  <a:latin typeface="+mn-ea"/>
                </a:rPr>
                <a:t>除法</a:t>
              </a:r>
              <a:r>
                <a:rPr lang="zh-CN" altLang="en-US" sz="40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表示。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443709" y="4427329"/>
            <a:ext cx="1243174" cy="1434431"/>
            <a:chOff x="4278810" y="3745712"/>
            <a:chExt cx="2333335" cy="2761480"/>
          </a:xfrm>
        </p:grpSpPr>
        <p:sp>
          <p:nvSpPr>
            <p:cNvPr id="64" name="椭圆 63"/>
            <p:cNvSpPr/>
            <p:nvPr/>
          </p:nvSpPr>
          <p:spPr>
            <a:xfrm>
              <a:off x="4278810" y="3745712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491729" y="4062944"/>
              <a:ext cx="2120416" cy="2444248"/>
            </a:xfrm>
            <a:prstGeom prst="rect">
              <a:avLst/>
            </a:prstGeom>
          </p:spPr>
        </p:pic>
      </p:grpSp>
      <p:grpSp>
        <p:nvGrpSpPr>
          <p:cNvPr id="66" name="组合 65"/>
          <p:cNvGrpSpPr/>
          <p:nvPr/>
        </p:nvGrpSpPr>
        <p:grpSpPr>
          <a:xfrm>
            <a:off x="10230021" y="2398035"/>
            <a:ext cx="1730747" cy="1354846"/>
            <a:chOff x="9044460" y="442080"/>
            <a:chExt cx="2655736" cy="2202511"/>
          </a:xfrm>
        </p:grpSpPr>
        <p:sp>
          <p:nvSpPr>
            <p:cNvPr id="67" name="椭圆 66"/>
            <p:cNvSpPr/>
            <p:nvPr/>
          </p:nvSpPr>
          <p:spPr>
            <a:xfrm rot="5400000">
              <a:off x="9271072" y="21546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175698" y="543384"/>
              <a:ext cx="2524498" cy="2086944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9140651" y="4579436"/>
            <a:ext cx="1238370" cy="1548512"/>
            <a:chOff x="6901188" y="3087690"/>
            <a:chExt cx="2307009" cy="2880232"/>
          </a:xfrm>
        </p:grpSpPr>
        <p:sp>
          <p:nvSpPr>
            <p:cNvPr id="70" name="椭圆 69"/>
            <p:cNvSpPr/>
            <p:nvPr/>
          </p:nvSpPr>
          <p:spPr>
            <a:xfrm>
              <a:off x="6901188" y="3087690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965098" y="3447909"/>
              <a:ext cx="2243099" cy="2520013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4731489" y="4625134"/>
            <a:ext cx="1182277" cy="1514728"/>
            <a:chOff x="1578997" y="3517478"/>
            <a:chExt cx="2202511" cy="2910297"/>
          </a:xfrm>
        </p:grpSpPr>
        <p:sp>
          <p:nvSpPr>
            <p:cNvPr id="73" name="椭圆 72"/>
            <p:cNvSpPr/>
            <p:nvPr/>
          </p:nvSpPr>
          <p:spPr>
            <a:xfrm>
              <a:off x="1578997" y="351747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91554" y="3728938"/>
              <a:ext cx="1844069" cy="2698837"/>
            </a:xfrm>
            <a:prstGeom prst="rect">
              <a:avLst/>
            </a:prstGeom>
          </p:spPr>
        </p:pic>
      </p:grp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532343" y="1925555"/>
            <a:ext cx="1943375" cy="1756055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0757021" y="3650453"/>
            <a:ext cx="982653" cy="1031413"/>
            <a:chOff x="9362328" y="3155271"/>
            <a:chExt cx="982653" cy="1031413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925166" y="3155271"/>
              <a:ext cx="419815" cy="1022929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648667" y="3159513"/>
              <a:ext cx="419815" cy="1022929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362328" y="3163755"/>
              <a:ext cx="419815" cy="1022929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8158471" y="4851769"/>
            <a:ext cx="982653" cy="1031413"/>
            <a:chOff x="9362328" y="3155271"/>
            <a:chExt cx="982653" cy="103141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925166" y="3155271"/>
              <a:ext cx="419815" cy="1022929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648667" y="3159513"/>
              <a:ext cx="419815" cy="1022929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362328" y="3163755"/>
              <a:ext cx="419815" cy="1022929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5938599" y="4794728"/>
            <a:ext cx="982653" cy="1031413"/>
            <a:chOff x="9362328" y="3155271"/>
            <a:chExt cx="982653" cy="1031413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925166" y="3155271"/>
              <a:ext cx="419815" cy="1022929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648667" y="3159513"/>
              <a:ext cx="419815" cy="1022929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362328" y="3163755"/>
              <a:ext cx="419815" cy="1022929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2558035" y="4851768"/>
            <a:ext cx="982653" cy="1031413"/>
            <a:chOff x="9362328" y="3155271"/>
            <a:chExt cx="982653" cy="103141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925166" y="3155271"/>
              <a:ext cx="419815" cy="1022929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648667" y="3159513"/>
              <a:ext cx="419815" cy="1022929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9362328" y="3163755"/>
              <a:ext cx="419815" cy="1022929"/>
            </a:xfrm>
            <a:prstGeom prst="rect">
              <a:avLst/>
            </a:prstGeom>
          </p:spPr>
        </p:pic>
      </p:grpSp>
      <p:sp>
        <p:nvSpPr>
          <p:cNvPr id="41" name="文本框 40"/>
          <p:cNvSpPr txBox="1"/>
          <p:nvPr/>
        </p:nvSpPr>
        <p:spPr>
          <a:xfrm>
            <a:off x="1389732" y="209130"/>
            <a:ext cx="2524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概念渗透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6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0535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9489" y="276924"/>
            <a:ext cx="631190" cy="453390"/>
          </a:xfrm>
          <a:prstGeom prst="rect">
            <a:avLst/>
          </a:prstGeom>
        </p:spPr>
      </p:pic>
      <p:sp>
        <p:nvSpPr>
          <p:cNvPr id="17" name="AutoShape 6"/>
          <p:cNvSpPr>
            <a:spLocks noChangeAspect="1" noChangeArrowheads="1"/>
          </p:cNvSpPr>
          <p:nvPr/>
        </p:nvSpPr>
        <p:spPr bwMode="auto">
          <a:xfrm>
            <a:off x="5943600" y="394162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1359023" y="2261355"/>
            <a:ext cx="961528" cy="1109455"/>
            <a:chOff x="4278810" y="3745712"/>
            <a:chExt cx="2333335" cy="2761480"/>
          </a:xfrm>
        </p:grpSpPr>
        <p:sp>
          <p:nvSpPr>
            <p:cNvPr id="64" name="椭圆 63"/>
            <p:cNvSpPr/>
            <p:nvPr/>
          </p:nvSpPr>
          <p:spPr>
            <a:xfrm>
              <a:off x="4278810" y="3745712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491729" y="4062944"/>
              <a:ext cx="2120416" cy="2444248"/>
            </a:xfrm>
            <a:prstGeom prst="rect">
              <a:avLst/>
            </a:prstGeom>
          </p:spPr>
        </p:pic>
      </p:grpSp>
      <p:grpSp>
        <p:nvGrpSpPr>
          <p:cNvPr id="66" name="组合 65"/>
          <p:cNvGrpSpPr/>
          <p:nvPr/>
        </p:nvGrpSpPr>
        <p:grpSpPr>
          <a:xfrm>
            <a:off x="9627582" y="2277790"/>
            <a:ext cx="1338639" cy="1047900"/>
            <a:chOff x="9044460" y="442080"/>
            <a:chExt cx="2655736" cy="2202511"/>
          </a:xfrm>
        </p:grpSpPr>
        <p:sp>
          <p:nvSpPr>
            <p:cNvPr id="67" name="椭圆 66"/>
            <p:cNvSpPr/>
            <p:nvPr/>
          </p:nvSpPr>
          <p:spPr>
            <a:xfrm rot="5400000">
              <a:off x="9271072" y="21546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175698" y="543384"/>
              <a:ext cx="2524498" cy="208694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6995082" y="1371811"/>
            <a:ext cx="760029" cy="797742"/>
            <a:chOff x="9362328" y="3155271"/>
            <a:chExt cx="982653" cy="1031413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925166" y="3155271"/>
              <a:ext cx="419815" cy="1022929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648667" y="3159513"/>
              <a:ext cx="419815" cy="1022929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362328" y="3163755"/>
              <a:ext cx="419815" cy="1022929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6931960" y="2217238"/>
            <a:ext cx="957812" cy="1197690"/>
            <a:chOff x="6901188" y="3087690"/>
            <a:chExt cx="2307009" cy="2880232"/>
          </a:xfrm>
        </p:grpSpPr>
        <p:sp>
          <p:nvSpPr>
            <p:cNvPr id="70" name="椭圆 69"/>
            <p:cNvSpPr/>
            <p:nvPr/>
          </p:nvSpPr>
          <p:spPr>
            <a:xfrm>
              <a:off x="6901188" y="3087690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6965098" y="3447909"/>
              <a:ext cx="2243099" cy="2520013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9790392" y="1371811"/>
            <a:ext cx="760029" cy="797742"/>
            <a:chOff x="9362328" y="3155271"/>
            <a:chExt cx="982653" cy="103141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925166" y="3155271"/>
              <a:ext cx="419815" cy="1022929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648667" y="3159513"/>
              <a:ext cx="419815" cy="1022929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362328" y="3163755"/>
              <a:ext cx="419815" cy="1022929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4101837" y="2187741"/>
            <a:ext cx="914427" cy="1171560"/>
            <a:chOff x="1578997" y="3517478"/>
            <a:chExt cx="2202511" cy="2910297"/>
          </a:xfrm>
        </p:grpSpPr>
        <p:sp>
          <p:nvSpPr>
            <p:cNvPr id="73" name="椭圆 72"/>
            <p:cNvSpPr/>
            <p:nvPr/>
          </p:nvSpPr>
          <p:spPr>
            <a:xfrm>
              <a:off x="1578997" y="351747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591554" y="3728938"/>
              <a:ext cx="1844069" cy="2698837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4199772" y="1371811"/>
            <a:ext cx="760029" cy="797742"/>
            <a:chOff x="9362328" y="3155271"/>
            <a:chExt cx="982653" cy="1031413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925166" y="3155271"/>
              <a:ext cx="419815" cy="1022929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648667" y="3159513"/>
              <a:ext cx="419815" cy="1022929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362328" y="3163755"/>
              <a:ext cx="419815" cy="1022929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1404462" y="1371811"/>
            <a:ext cx="760029" cy="797742"/>
            <a:chOff x="9362328" y="3155271"/>
            <a:chExt cx="982653" cy="103141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925166" y="3155271"/>
              <a:ext cx="419815" cy="1022929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648667" y="3159513"/>
              <a:ext cx="419815" cy="1022929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362328" y="3163755"/>
              <a:ext cx="419815" cy="1022929"/>
            </a:xfrm>
            <a:prstGeom prst="rect">
              <a:avLst/>
            </a:prstGeom>
          </p:spPr>
        </p:pic>
      </p:grpSp>
      <p:sp>
        <p:nvSpPr>
          <p:cNvPr id="34" name="文本框 33"/>
          <p:cNvSpPr txBox="1"/>
          <p:nvPr/>
        </p:nvSpPr>
        <p:spPr>
          <a:xfrm>
            <a:off x="4704513" y="3679634"/>
            <a:ext cx="278297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 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÷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4  =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16138" y="3708790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3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646691" y="4263199"/>
            <a:ext cx="1" cy="412166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195712" y="4613059"/>
            <a:ext cx="1047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除号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84156" y="5433941"/>
            <a:ext cx="4795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读作：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12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除以 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4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等于 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3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。</a:t>
            </a:r>
            <a:endParaRPr lang="zh-CN" altLang="en-US" sz="3200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84056" y="4761890"/>
            <a:ext cx="2295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（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</a:rPr>
              <a:t>表示平均分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389732" y="209130"/>
            <a:ext cx="2524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算式表示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0" grpId="0"/>
      <p:bldP spid="11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0535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9489" y="276924"/>
            <a:ext cx="631190" cy="453390"/>
          </a:xfrm>
          <a:prstGeom prst="rect">
            <a:avLst/>
          </a:prstGeom>
        </p:spPr>
      </p:pic>
      <p:grpSp>
        <p:nvGrpSpPr>
          <p:cNvPr id="76" name="组合 75"/>
          <p:cNvGrpSpPr/>
          <p:nvPr/>
        </p:nvGrpSpPr>
        <p:grpSpPr>
          <a:xfrm>
            <a:off x="3923897" y="1444334"/>
            <a:ext cx="5507999" cy="1684350"/>
            <a:chOff x="3979893" y="914515"/>
            <a:chExt cx="6091557" cy="1775546"/>
          </a:xfrm>
        </p:grpSpPr>
        <p:sp>
          <p:nvSpPr>
            <p:cNvPr id="4" name="思想气泡: 云 3"/>
            <p:cNvSpPr/>
            <p:nvPr/>
          </p:nvSpPr>
          <p:spPr>
            <a:xfrm>
              <a:off x="3979893" y="914515"/>
              <a:ext cx="6091557" cy="1775546"/>
            </a:xfrm>
            <a:prstGeom prst="cloudCallout">
              <a:avLst>
                <a:gd name="adj1" fmla="val -63827"/>
                <a:gd name="adj2" fmla="val 45566"/>
              </a:avLst>
            </a:prstGeom>
            <a:solidFill>
              <a:srgbClr val="B6E4E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548086" y="999486"/>
              <a:ext cx="4856480" cy="1381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latin typeface="+mn-ea"/>
                </a:rPr>
                <a:t> 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想一想除法算式中的各数分别表示什么意思？</a:t>
              </a:r>
              <a:endParaRPr lang="zh-CN" altLang="en-US" sz="3200" dirty="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7033" y="1859972"/>
            <a:ext cx="2162600" cy="1954149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4040190" y="3669184"/>
            <a:ext cx="5043290" cy="618622"/>
            <a:chOff x="4847747" y="3679634"/>
            <a:chExt cx="3020527" cy="618622"/>
          </a:xfrm>
        </p:grpSpPr>
        <p:sp>
          <p:nvSpPr>
            <p:cNvPr id="41" name="文本框 40"/>
            <p:cNvSpPr txBox="1"/>
            <p:nvPr/>
          </p:nvSpPr>
          <p:spPr>
            <a:xfrm>
              <a:off x="4847747" y="3679634"/>
              <a:ext cx="246253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12     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÷     </a:t>
              </a:r>
              <a:r>
                <a:rPr lang="en-US" altLang="zh-CN" sz="32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4      =</a:t>
              </a:r>
              <a:endParaRPr lang="zh-CN" altLang="en-US" sz="3200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467733" y="3713481"/>
              <a:ext cx="4005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latin typeface="+mn-ea"/>
                </a:rPr>
                <a:t>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3 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99635" y="4920566"/>
            <a:ext cx="1097081" cy="790342"/>
            <a:chOff x="3363183" y="4627187"/>
            <a:chExt cx="1732129" cy="681381"/>
          </a:xfrm>
        </p:grpSpPr>
        <p:sp>
          <p:nvSpPr>
            <p:cNvPr id="7" name="对话气泡: 圆角矩形 6"/>
            <p:cNvSpPr/>
            <p:nvPr/>
          </p:nvSpPr>
          <p:spPr>
            <a:xfrm rot="5400000" flipV="1">
              <a:off x="3888555" y="4101813"/>
              <a:ext cx="681381" cy="1732129"/>
            </a:xfrm>
            <a:prstGeom prst="wedgeRoundRectCallout">
              <a:avLst>
                <a:gd name="adj1" fmla="val -142394"/>
                <a:gd name="adj2" fmla="val 48603"/>
                <a:gd name="adj3" fmla="val 16667"/>
              </a:avLst>
            </a:prstGeom>
            <a:solidFill>
              <a:srgbClr val="9CD8E5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431518" y="4710373"/>
              <a:ext cx="829907" cy="5041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</a:rPr>
                <a:t>总数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89789" y="4920568"/>
            <a:ext cx="2765351" cy="790341"/>
            <a:chOff x="3106536" y="4246335"/>
            <a:chExt cx="1728365" cy="864182"/>
          </a:xfrm>
        </p:grpSpPr>
        <p:sp>
          <p:nvSpPr>
            <p:cNvPr id="46" name="对话气泡: 圆角矩形 45"/>
            <p:cNvSpPr/>
            <p:nvPr/>
          </p:nvSpPr>
          <p:spPr>
            <a:xfrm flipV="1">
              <a:off x="3106536" y="4246335"/>
              <a:ext cx="1728365" cy="864182"/>
            </a:xfrm>
            <a:prstGeom prst="wedgeRoundRectCallout">
              <a:avLst>
                <a:gd name="adj1" fmla="val 1024"/>
                <a:gd name="adj2" fmla="val 144335"/>
                <a:gd name="adj3" fmla="val 16667"/>
              </a:avLst>
            </a:prstGeom>
            <a:solidFill>
              <a:srgbClr val="9CD8E5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106536" y="4380252"/>
              <a:ext cx="1686327" cy="6394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</a:rPr>
                <a:t>平均分的份数 </a:t>
              </a:r>
              <a:endParaRPr lang="zh-CN" altLang="en-US" sz="32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063346" y="4914272"/>
            <a:ext cx="1449879" cy="790341"/>
            <a:chOff x="3106536" y="4246334"/>
            <a:chExt cx="2093313" cy="864182"/>
          </a:xfrm>
        </p:grpSpPr>
        <p:sp>
          <p:nvSpPr>
            <p:cNvPr id="58" name="对话气泡: 圆角矩形 57"/>
            <p:cNvSpPr/>
            <p:nvPr/>
          </p:nvSpPr>
          <p:spPr>
            <a:xfrm flipV="1">
              <a:off x="3106536" y="4246334"/>
              <a:ext cx="2093313" cy="864182"/>
            </a:xfrm>
            <a:prstGeom prst="wedgeRoundRectCallout">
              <a:avLst>
                <a:gd name="adj1" fmla="val -2282"/>
                <a:gd name="adj2" fmla="val 130244"/>
                <a:gd name="adj3" fmla="val 16667"/>
              </a:avLst>
            </a:prstGeom>
            <a:solidFill>
              <a:srgbClr val="9CD8E5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106537" y="4380252"/>
              <a:ext cx="2093311" cy="639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</a:rPr>
                <a:t>每份数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389732" y="209130"/>
            <a:ext cx="25244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算式意义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6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739" y="4087487"/>
            <a:ext cx="2506961" cy="227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6362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204796" y="2595853"/>
            <a:ext cx="378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巩固练习</a:t>
            </a:r>
            <a:endParaRPr lang="zh-CN" altLang="en-US" sz="660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84" y="0"/>
            <a:ext cx="12241530" cy="6864985"/>
          </a:xfrm>
          <a:prstGeom prst="rect">
            <a:avLst/>
          </a:prstGeom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23145" y="5057030"/>
            <a:ext cx="1723268" cy="1557164"/>
          </a:xfrm>
          <a:prstGeom prst="rect">
            <a:avLst/>
          </a:prstGeom>
          <a:noFill/>
        </p:spPr>
      </p:pic>
      <p:pic>
        <p:nvPicPr>
          <p:cNvPr id="3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159639" y="2328841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488605" y="2328841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653088" y="2328841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324122" y="2328841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817571" y="2328841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982054" y="2328841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9146538" y="2328841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499319" y="1548274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671068" y="1548274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014566" y="1548274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842817" y="1548274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186315" y="1548274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358064" y="1548274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8529813" y="1548274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9701565" y="1548274"/>
            <a:ext cx="9350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10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21" b="98639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481615" y="3509471"/>
            <a:ext cx="1483745" cy="868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" name="Picture 10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21" b="98639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457943" y="3509471"/>
            <a:ext cx="1483745" cy="868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Picture 10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21" b="98639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434271" y="3509471"/>
            <a:ext cx="1483745" cy="868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" name="Picture 10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21" b="98639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410599" y="3509471"/>
            <a:ext cx="1483745" cy="868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" name="Picture 10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21" b="98639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386927" y="3509471"/>
            <a:ext cx="1483745" cy="8688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" name="组合 38"/>
          <p:cNvGrpSpPr/>
          <p:nvPr/>
        </p:nvGrpSpPr>
        <p:grpSpPr>
          <a:xfrm>
            <a:off x="4265658" y="4727136"/>
            <a:ext cx="5928211" cy="1322287"/>
            <a:chOff x="3877057" y="914515"/>
            <a:chExt cx="6201172" cy="1775546"/>
          </a:xfrm>
        </p:grpSpPr>
        <p:sp>
          <p:nvSpPr>
            <p:cNvPr id="40" name="思想气泡: 云 39"/>
            <p:cNvSpPr/>
            <p:nvPr/>
          </p:nvSpPr>
          <p:spPr>
            <a:xfrm>
              <a:off x="3979893" y="914515"/>
              <a:ext cx="6091557" cy="1775546"/>
            </a:xfrm>
            <a:prstGeom prst="cloudCallout">
              <a:avLst>
                <a:gd name="adj1" fmla="val -63827"/>
                <a:gd name="adj2" fmla="val 45566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877057" y="1201801"/>
              <a:ext cx="6201172" cy="999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3200">
                  <a:latin typeface="+mn-ea"/>
                </a:rPr>
                <a:t>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动手分一分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并写出除法算式。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56260" y="4722351"/>
            <a:ext cx="5928211" cy="1322287"/>
            <a:chOff x="3979893" y="914515"/>
            <a:chExt cx="6091557" cy="1775546"/>
          </a:xfrm>
        </p:grpSpPr>
        <p:sp>
          <p:nvSpPr>
            <p:cNvPr id="31" name="思想气泡: 云 30"/>
            <p:cNvSpPr/>
            <p:nvPr/>
          </p:nvSpPr>
          <p:spPr>
            <a:xfrm>
              <a:off x="3979893" y="914515"/>
              <a:ext cx="6091557" cy="1775546"/>
            </a:xfrm>
            <a:prstGeom prst="cloudCallout">
              <a:avLst>
                <a:gd name="adj1" fmla="val -63827"/>
                <a:gd name="adj2" fmla="val 45566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143535" y="1178379"/>
              <a:ext cx="5764273" cy="7842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>
                  <a:latin typeface="+mn-ea"/>
                </a:rPr>
                <a:t>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想一想这幅图表示什么含义？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84523" y="328596"/>
            <a:ext cx="3295650" cy="899160"/>
            <a:chOff x="785198" y="521684"/>
            <a:chExt cx="3295650" cy="899160"/>
          </a:xfrm>
        </p:grpSpPr>
        <p:sp>
          <p:nvSpPr>
            <p:cNvPr id="57" name="文本框 56"/>
            <p:cNvSpPr txBox="1"/>
            <p:nvPr/>
          </p:nvSpPr>
          <p:spPr>
            <a:xfrm>
              <a:off x="1264086" y="666275"/>
              <a:ext cx="23312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>
                  <a:solidFill>
                    <a:schemeClr val="accent4">
                      <a:lumMod val="50000"/>
                    </a:schemeClr>
                  </a:solidFill>
                </a:rPr>
                <a:t>巩固练习</a:t>
              </a:r>
              <a:endParaRPr lang="zh-CN" altLang="en-US" sz="36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8535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85198" y="521684"/>
              <a:ext cx="3295650" cy="899160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537305" y="1491451"/>
            <a:ext cx="526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1.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6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604" y="27504"/>
            <a:ext cx="12241530" cy="6864985"/>
          </a:xfrm>
          <a:prstGeom prst="rect">
            <a:avLst/>
          </a:prstGeom>
        </p:spPr>
      </p:pic>
      <p:grpSp>
        <p:nvGrpSpPr>
          <p:cNvPr id="15" name="组合 2"/>
          <p:cNvGrpSpPr/>
          <p:nvPr/>
        </p:nvGrpSpPr>
        <p:grpSpPr>
          <a:xfrm>
            <a:off x="-1604" y="27504"/>
            <a:ext cx="2833688" cy="569912"/>
            <a:chOff x="0" y="194743"/>
            <a:chExt cx="3126179" cy="569433"/>
          </a:xfrm>
          <a:solidFill>
            <a:srgbClr val="F6E0AA"/>
          </a:solidFill>
        </p:grpSpPr>
        <p:sp>
          <p:nvSpPr>
            <p:cNvPr id="16" name="圆角矩形 3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grpFill/>
            <a:ln w="19050" cap="flat" cmpd="sng" algn="ctr">
              <a:gradFill flip="none" rotWithShape="1">
                <a:gsLst>
                  <a:gs pos="88000">
                    <a:srgbClr val="FFFFFF"/>
                  </a:gs>
                  <a:gs pos="0">
                    <a:srgbClr val="FFFFFF">
                      <a:lumMod val="75000"/>
                    </a:srgbClr>
                  </a:gs>
                  <a:gs pos="71000">
                    <a:srgbClr val="FFFFFF">
                      <a:lumMod val="85000"/>
                    </a:srgbClr>
                  </a:gs>
                  <a:gs pos="55000">
                    <a:srgbClr val="FFFFFF"/>
                  </a:gs>
                  <a:gs pos="37000">
                    <a:srgbClr val="FFFFFF">
                      <a:lumMod val="85000"/>
                    </a:srgbClr>
                  </a:gs>
                  <a:gs pos="22000">
                    <a:srgbClr val="FFFFFF"/>
                  </a:gs>
                  <a:gs pos="100000">
                    <a:srgbClr val="FFFFFF">
                      <a:lumMod val="75000"/>
                    </a:srgbClr>
                  </a:gs>
                </a:gsLst>
                <a:lin ang="1200000" scaled="0"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 kern="0">
                  <a:solidFill>
                    <a:schemeClr val="accent4">
                      <a:lumMod val="50000"/>
                    </a:schemeClr>
                  </a:solidFill>
                  <a:latin typeface="+mj-ea"/>
                  <a:ea typeface="+mj-ea"/>
                </a:rPr>
                <a:t>合作探究</a:t>
              </a: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7" name="组合 4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 rot="16200000">
                <a:off x="737280" y="928539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 rot="16200000">
                <a:off x="737280" y="728682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圆角矩形 20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圆角矩形 21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圆角矩形 22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圆角矩形 23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246010" y="3244552"/>
            <a:ext cx="5746301" cy="1578510"/>
            <a:chOff x="3525357" y="1268500"/>
            <a:chExt cx="6457619" cy="2507591"/>
          </a:xfrm>
        </p:grpSpPr>
        <p:grpSp>
          <p:nvGrpSpPr>
            <p:cNvPr id="3" name="组合 2"/>
            <p:cNvGrpSpPr/>
            <p:nvPr/>
          </p:nvGrpSpPr>
          <p:grpSpPr>
            <a:xfrm>
              <a:off x="3525357" y="1268500"/>
              <a:ext cx="6457619" cy="2507591"/>
              <a:chOff x="3525357" y="1268500"/>
              <a:chExt cx="6457619" cy="2507591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3525357" y="1268500"/>
                <a:ext cx="6457619" cy="2507591"/>
                <a:chOff x="3979893" y="914515"/>
                <a:chExt cx="6569723" cy="1775546"/>
              </a:xfrm>
            </p:grpSpPr>
            <p:sp>
              <p:nvSpPr>
                <p:cNvPr id="22" name="思想气泡: 云 21"/>
                <p:cNvSpPr/>
                <p:nvPr/>
              </p:nvSpPr>
              <p:spPr>
                <a:xfrm>
                  <a:off x="3979893" y="914515"/>
                  <a:ext cx="6091557" cy="1775546"/>
                </a:xfrm>
                <a:prstGeom prst="cloudCallout">
                  <a:avLst>
                    <a:gd name="adj1" fmla="val -63827"/>
                    <a:gd name="adj2" fmla="val 45566"/>
                  </a:avLst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4785343" y="1246532"/>
                  <a:ext cx="5764273" cy="52679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3200">
                      <a:latin typeface="+mn-ea"/>
                    </a:rPr>
                    <a:t> </a:t>
                  </a:r>
                  <a:r>
                    <a:rPr lang="zh-CN" altLang="en-US" sz="3200">
                      <a:solidFill>
                        <a:schemeClr val="accent4">
                          <a:lumMod val="50000"/>
                        </a:schemeClr>
                      </a:solidFill>
                      <a:latin typeface="+mn-ea"/>
                    </a:rPr>
                    <a:t>算式：            </a:t>
                  </a:r>
                  <a:endParaRPr lang="en-US" altLang="zh-CN" sz="3200">
                    <a:solidFill>
                      <a:schemeClr val="accent4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31" name="文本框 30"/>
              <p:cNvSpPr txBox="1"/>
              <p:nvPr/>
            </p:nvSpPr>
            <p:spPr>
              <a:xfrm>
                <a:off x="8053168" y="1910292"/>
                <a:ext cx="5469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>
                    <a:latin typeface="+mn-ea"/>
                  </a:rPr>
                  <a:t> </a:t>
                </a:r>
                <a:r>
                  <a:rPr lang="en-US" altLang="zh-CN" sz="3200">
                    <a:solidFill>
                      <a:schemeClr val="accent4">
                        <a:lumMod val="50000"/>
                      </a:schemeClr>
                    </a:solidFill>
                    <a:latin typeface="+mn-ea"/>
                  </a:rPr>
                  <a:t>3</a:t>
                </a:r>
                <a:endPara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5966186" y="1910292"/>
              <a:ext cx="26900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15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÷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5  =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0362" y="3623025"/>
            <a:ext cx="2656093" cy="2400075"/>
          </a:xfrm>
          <a:prstGeom prst="rect">
            <a:avLst/>
          </a:prstGeom>
          <a:noFill/>
        </p:spPr>
      </p:pic>
      <p:sp>
        <p:nvSpPr>
          <p:cNvPr id="33" name="文本框 32"/>
          <p:cNvSpPr txBox="1"/>
          <p:nvPr/>
        </p:nvSpPr>
        <p:spPr>
          <a:xfrm>
            <a:off x="2125917" y="931060"/>
            <a:ext cx="8002512" cy="14818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题意是： 把 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</a:rPr>
              <a:t>15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条鱼平均放在 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</a:rPr>
              <a:t>5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个盘子里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3200" dirty="0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每个盘里放 几条 ？</a:t>
            </a:r>
            <a:endParaRPr lang="zh-CN" altLang="en-US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604" y="27504"/>
            <a:ext cx="12241530" cy="6864985"/>
          </a:xfrm>
          <a:prstGeom prst="rect">
            <a:avLst/>
          </a:prstGeom>
        </p:spPr>
      </p:pic>
      <p:grpSp>
        <p:nvGrpSpPr>
          <p:cNvPr id="15" name="组合 2"/>
          <p:cNvGrpSpPr/>
          <p:nvPr/>
        </p:nvGrpSpPr>
        <p:grpSpPr>
          <a:xfrm>
            <a:off x="1010510" y="364336"/>
            <a:ext cx="2833688" cy="569912"/>
            <a:chOff x="0" y="194743"/>
            <a:chExt cx="3126179" cy="569433"/>
          </a:xfrm>
          <a:solidFill>
            <a:srgbClr val="F6E0AA"/>
          </a:solidFill>
        </p:grpSpPr>
        <p:sp>
          <p:nvSpPr>
            <p:cNvPr id="16" name="圆角矩形 3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grpFill/>
            <a:ln w="19050" cap="flat" cmpd="sng" algn="ctr">
              <a:gradFill flip="none" rotWithShape="1">
                <a:gsLst>
                  <a:gs pos="88000">
                    <a:srgbClr val="FFFFFF"/>
                  </a:gs>
                  <a:gs pos="0">
                    <a:srgbClr val="FFFFFF">
                      <a:lumMod val="75000"/>
                    </a:srgbClr>
                  </a:gs>
                  <a:gs pos="71000">
                    <a:srgbClr val="FFFFFF">
                      <a:lumMod val="85000"/>
                    </a:srgbClr>
                  </a:gs>
                  <a:gs pos="55000">
                    <a:srgbClr val="FFFFFF"/>
                  </a:gs>
                  <a:gs pos="37000">
                    <a:srgbClr val="FFFFFF">
                      <a:lumMod val="85000"/>
                    </a:srgbClr>
                  </a:gs>
                  <a:gs pos="22000">
                    <a:srgbClr val="FFFFFF"/>
                  </a:gs>
                  <a:gs pos="100000">
                    <a:srgbClr val="FFFFFF">
                      <a:lumMod val="75000"/>
                    </a:srgbClr>
                  </a:gs>
                </a:gsLst>
                <a:lin ang="1200000" scaled="0"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合作探究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7" name="组合 4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 rot="16200000">
                <a:off x="737280" y="928539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 rot="16200000">
                <a:off x="737280" y="728682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圆角矩形 20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圆角矩形 21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圆角矩形 22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圆角矩形 23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525357" y="1268500"/>
            <a:ext cx="6457619" cy="3280610"/>
            <a:chOff x="3525357" y="1268500"/>
            <a:chExt cx="6457619" cy="3280610"/>
          </a:xfrm>
        </p:grpSpPr>
        <p:grpSp>
          <p:nvGrpSpPr>
            <p:cNvPr id="3" name="组合 2"/>
            <p:cNvGrpSpPr/>
            <p:nvPr/>
          </p:nvGrpSpPr>
          <p:grpSpPr>
            <a:xfrm>
              <a:off x="3525357" y="1268500"/>
              <a:ext cx="6457619" cy="3280610"/>
              <a:chOff x="3525357" y="1268500"/>
              <a:chExt cx="6457619" cy="328061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3525357" y="1268500"/>
                <a:ext cx="6457619" cy="3280610"/>
                <a:chOff x="3979893" y="914515"/>
                <a:chExt cx="6569723" cy="2322896"/>
              </a:xfrm>
            </p:grpSpPr>
            <p:sp>
              <p:nvSpPr>
                <p:cNvPr id="22" name="思想气泡: 云 21"/>
                <p:cNvSpPr/>
                <p:nvPr/>
              </p:nvSpPr>
              <p:spPr>
                <a:xfrm>
                  <a:off x="3979893" y="914515"/>
                  <a:ext cx="6091557" cy="1775546"/>
                </a:xfrm>
                <a:prstGeom prst="cloudCallout">
                  <a:avLst>
                    <a:gd name="adj1" fmla="val -63827"/>
                    <a:gd name="adj2" fmla="val 45566"/>
                  </a:avLst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4785343" y="1246532"/>
                  <a:ext cx="5764273" cy="199087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3200" dirty="0">
                      <a:latin typeface="+mn-ea"/>
                    </a:rPr>
                    <a:t> </a:t>
                  </a:r>
                  <a:r>
                    <a:rPr lang="zh-CN" altLang="en-US" sz="3200" dirty="0">
                      <a:solidFill>
                        <a:schemeClr val="accent4">
                          <a:lumMod val="50000"/>
                        </a:schemeClr>
                      </a:solidFill>
                      <a:latin typeface="+mn-ea"/>
                    </a:rPr>
                    <a:t>说一说            </a:t>
                  </a:r>
                  <a:endParaRPr lang="en-US" altLang="zh-CN" sz="3200" dirty="0">
                    <a:solidFill>
                      <a:schemeClr val="accent4">
                        <a:lumMod val="50000"/>
                      </a:schemeClr>
                    </a:solidFill>
                    <a:latin typeface="+mn-ea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3200" dirty="0">
                      <a:solidFill>
                        <a:schemeClr val="accent4">
                          <a:lumMod val="50000"/>
                        </a:schemeClr>
                      </a:solidFill>
                      <a:latin typeface="+mn-ea"/>
                    </a:rPr>
                    <a:t>表示什么含义？</a:t>
                  </a:r>
                  <a:endParaRPr lang="zh-CN" altLang="en-US" sz="3200" dirty="0">
                    <a:solidFill>
                      <a:schemeClr val="accent4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31" name="文本框 30"/>
              <p:cNvSpPr txBox="1"/>
              <p:nvPr/>
            </p:nvSpPr>
            <p:spPr>
              <a:xfrm>
                <a:off x="8053168" y="1910292"/>
                <a:ext cx="5469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>
                    <a:latin typeface="+mn-ea"/>
                  </a:rPr>
                  <a:t> </a:t>
                </a:r>
                <a:r>
                  <a:rPr lang="en-US" altLang="zh-CN" sz="3200">
                    <a:solidFill>
                      <a:schemeClr val="accent4">
                        <a:lumMod val="50000"/>
                      </a:schemeClr>
                    </a:solidFill>
                    <a:latin typeface="+mn-ea"/>
                  </a:rPr>
                  <a:t>3</a:t>
                </a:r>
                <a:endPara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5966186" y="1910292"/>
              <a:ext cx="26900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15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÷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5  =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66215" y="2522295"/>
            <a:ext cx="2230584" cy="2015580"/>
          </a:xfrm>
          <a:prstGeom prst="rect">
            <a:avLst/>
          </a:prstGeom>
          <a:noFill/>
        </p:spPr>
      </p:pic>
      <p:sp>
        <p:nvSpPr>
          <p:cNvPr id="33" name="文本框 32"/>
          <p:cNvSpPr txBox="1"/>
          <p:nvPr/>
        </p:nvSpPr>
        <p:spPr>
          <a:xfrm>
            <a:off x="4067240" y="4206872"/>
            <a:ext cx="5836854" cy="14818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把 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</a:rPr>
              <a:t>15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条鱼平均放在 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</a:rPr>
              <a:t>5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个盘里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3200" dirty="0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每个盘里放 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</a:rPr>
              <a:t>3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条。</a:t>
            </a:r>
            <a:endParaRPr lang="zh-CN" altLang="en-US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9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sp>
        <p:nvSpPr>
          <p:cNvPr id="6" name="Rectangle 2"/>
          <p:cNvSpPr>
            <a:spLocks noGrp="1"/>
          </p:cNvSpPr>
          <p:nvPr/>
        </p:nvSpPr>
        <p:spPr>
          <a:xfrm>
            <a:off x="4775614" y="432228"/>
            <a:ext cx="2640772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dirty="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学习目标</a:t>
            </a:r>
            <a:endParaRPr lang="zh-CN" altLang="en-US" sz="4800" dirty="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  <p:sp>
        <p:nvSpPr>
          <p:cNvPr id="8" name="Rectangle 3"/>
          <p:cNvSpPr>
            <a:spLocks noGrp="1"/>
          </p:cNvSpPr>
          <p:nvPr/>
        </p:nvSpPr>
        <p:spPr>
          <a:xfrm>
            <a:off x="1790334" y="4684762"/>
            <a:ext cx="8611333" cy="142679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3.  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感受除法算式是一类情景的抽象和概括</a:t>
            </a:r>
            <a:r>
              <a:rPr lang="zh-CN" altLang="en-US" sz="2800" dirty="0">
                <a:solidFill>
                  <a:srgbClr val="9F6D4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体会数学的作用和价值。</a:t>
            </a:r>
            <a:endParaRPr lang="zh-CN" altLang="en-US" sz="2800" dirty="0">
              <a:solidFill>
                <a:srgbClr val="9F6D4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20354" y="1740083"/>
            <a:ext cx="87512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1.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使学生初步理解除法的含义</a:t>
            </a:r>
            <a:r>
              <a:rPr lang="zh-CN" altLang="en-US" sz="2800" dirty="0">
                <a:solidFill>
                  <a:srgbClr val="9F6D4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认识除号</a:t>
            </a:r>
            <a:r>
              <a:rPr lang="zh-CN" altLang="en-US" sz="2800" dirty="0">
                <a:solidFill>
                  <a:srgbClr val="9F6D4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会读写除法算式</a:t>
            </a:r>
            <a:r>
              <a:rPr lang="zh-CN" altLang="en-US" sz="2800" dirty="0">
                <a:solidFill>
                  <a:srgbClr val="9F6D4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知道除法算式中各部分的含义。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9F6D4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20354" y="3174367"/>
            <a:ext cx="87512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en-US" altLang="zh-CN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2.  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通过操作交流等活动</a:t>
            </a:r>
            <a:r>
              <a:rPr lang="zh-CN" altLang="en-US" sz="2800" dirty="0">
                <a:solidFill>
                  <a:srgbClr val="9F6D4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培养学生的动手操作及数学语言表达的能力。</a:t>
            </a:r>
            <a:endParaRPr lang="zh-CN" altLang="en-US" sz="2800" dirty="0">
              <a:solidFill>
                <a:srgbClr val="9F6D4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604" y="27504"/>
            <a:ext cx="12241530" cy="6864985"/>
          </a:xfrm>
          <a:prstGeom prst="rect">
            <a:avLst/>
          </a:prstGeom>
        </p:spPr>
      </p:pic>
      <p:grpSp>
        <p:nvGrpSpPr>
          <p:cNvPr id="15" name="组合 2"/>
          <p:cNvGrpSpPr/>
          <p:nvPr/>
        </p:nvGrpSpPr>
        <p:grpSpPr>
          <a:xfrm>
            <a:off x="1010510" y="364336"/>
            <a:ext cx="2833688" cy="569912"/>
            <a:chOff x="0" y="194743"/>
            <a:chExt cx="3126179" cy="569433"/>
          </a:xfrm>
          <a:solidFill>
            <a:srgbClr val="F6E0AA"/>
          </a:solidFill>
        </p:grpSpPr>
        <p:sp>
          <p:nvSpPr>
            <p:cNvPr id="16" name="圆角矩形 3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grpFill/>
            <a:ln w="19050" cap="flat" cmpd="sng" algn="ctr">
              <a:gradFill flip="none" rotWithShape="1">
                <a:gsLst>
                  <a:gs pos="88000">
                    <a:srgbClr val="FFFFFF"/>
                  </a:gs>
                  <a:gs pos="0">
                    <a:srgbClr val="FFFFFF">
                      <a:lumMod val="75000"/>
                    </a:srgbClr>
                  </a:gs>
                  <a:gs pos="71000">
                    <a:srgbClr val="FFFFFF">
                      <a:lumMod val="85000"/>
                    </a:srgbClr>
                  </a:gs>
                  <a:gs pos="55000">
                    <a:srgbClr val="FFFFFF"/>
                  </a:gs>
                  <a:gs pos="37000">
                    <a:srgbClr val="FFFFFF">
                      <a:lumMod val="85000"/>
                    </a:srgbClr>
                  </a:gs>
                  <a:gs pos="22000">
                    <a:srgbClr val="FFFFFF"/>
                  </a:gs>
                  <a:gs pos="100000">
                    <a:srgbClr val="FFFFFF">
                      <a:lumMod val="75000"/>
                    </a:srgbClr>
                  </a:gs>
                </a:gsLst>
                <a:lin ang="1200000" scaled="0"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合作探究</a:t>
              </a: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7" name="组合 4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 rot="16200000">
                <a:off x="737280" y="928539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 rot="16200000">
                <a:off x="737280" y="728682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圆角矩形 20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圆角矩形 21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圆角矩形 22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圆角矩形 23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525357" y="1268500"/>
            <a:ext cx="6457619" cy="2507591"/>
            <a:chOff x="3525357" y="1268500"/>
            <a:chExt cx="6457619" cy="2507591"/>
          </a:xfrm>
        </p:grpSpPr>
        <p:grpSp>
          <p:nvGrpSpPr>
            <p:cNvPr id="3" name="组合 2"/>
            <p:cNvGrpSpPr/>
            <p:nvPr/>
          </p:nvGrpSpPr>
          <p:grpSpPr>
            <a:xfrm>
              <a:off x="3525357" y="1268500"/>
              <a:ext cx="6457619" cy="2507591"/>
              <a:chOff x="3525357" y="1268500"/>
              <a:chExt cx="6457619" cy="2507591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3525357" y="1268500"/>
                <a:ext cx="6457619" cy="2507591"/>
                <a:chOff x="3979893" y="914515"/>
                <a:chExt cx="6569723" cy="1775546"/>
              </a:xfrm>
            </p:grpSpPr>
            <p:sp>
              <p:nvSpPr>
                <p:cNvPr id="22" name="思想气泡: 云 21"/>
                <p:cNvSpPr/>
                <p:nvPr/>
              </p:nvSpPr>
              <p:spPr>
                <a:xfrm>
                  <a:off x="3979893" y="914515"/>
                  <a:ext cx="6091557" cy="1775546"/>
                </a:xfrm>
                <a:prstGeom prst="cloudCallout">
                  <a:avLst>
                    <a:gd name="adj1" fmla="val -63827"/>
                    <a:gd name="adj2" fmla="val 45566"/>
                  </a:avLst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altLang="zh-CN"/>
                </a:p>
                <a:p>
                  <a:pPr algn="ctr"/>
                  <a:endParaRPr lang="en-US" altLang="zh-CN"/>
                </a:p>
                <a:p>
                  <a:pPr algn="ctr"/>
                  <a:endParaRPr lang="zh-CN" altLang="en-US"/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4785343" y="1246532"/>
                  <a:ext cx="5764273" cy="10498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3200">
                      <a:solidFill>
                        <a:schemeClr val="accent4">
                          <a:lumMod val="50000"/>
                        </a:schemeClr>
                      </a:solidFill>
                      <a:latin typeface="+mn-ea"/>
                    </a:rPr>
                    <a:t>谁能举个用</a:t>
                  </a:r>
                  <a:endParaRPr lang="en-US" altLang="zh-CN" sz="3200">
                    <a:solidFill>
                      <a:schemeClr val="accent4">
                        <a:lumMod val="50000"/>
                      </a:schemeClr>
                    </a:solidFill>
                    <a:latin typeface="+mn-ea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3200">
                      <a:solidFill>
                        <a:schemeClr val="accent4">
                          <a:lumMod val="50000"/>
                        </a:schemeClr>
                      </a:solidFill>
                      <a:latin typeface="+mn-ea"/>
                    </a:rPr>
                    <a:t>表示的例子？</a:t>
                  </a:r>
                  <a:endParaRPr lang="en-US" altLang="zh-CN" sz="3200">
                    <a:solidFill>
                      <a:schemeClr val="accent4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31" name="文本框 30"/>
              <p:cNvSpPr txBox="1"/>
              <p:nvPr/>
            </p:nvSpPr>
            <p:spPr>
              <a:xfrm>
                <a:off x="8710993" y="1912401"/>
                <a:ext cx="5469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>
                    <a:latin typeface="+mn-ea"/>
                  </a:rPr>
                  <a:t> </a:t>
                </a:r>
                <a:r>
                  <a:rPr lang="en-US" altLang="zh-CN" sz="3200">
                    <a:solidFill>
                      <a:schemeClr val="accent4">
                        <a:lumMod val="50000"/>
                      </a:schemeClr>
                    </a:solidFill>
                    <a:latin typeface="+mn-ea"/>
                  </a:rPr>
                  <a:t>3</a:t>
                </a:r>
                <a:endPara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6744724" y="1893955"/>
              <a:ext cx="21046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15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÷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5  =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66215" y="2522295"/>
            <a:ext cx="2230584" cy="2015580"/>
          </a:xfrm>
          <a:prstGeom prst="rect">
            <a:avLst/>
          </a:prstGeom>
          <a:noFill/>
        </p:spPr>
      </p:pic>
      <p:sp>
        <p:nvSpPr>
          <p:cNvPr id="33" name="文本框 32"/>
          <p:cNvSpPr txBox="1"/>
          <p:nvPr/>
        </p:nvSpPr>
        <p:spPr>
          <a:xfrm>
            <a:off x="3656872" y="4206872"/>
            <a:ext cx="6657592" cy="14818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把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</a:rPr>
              <a:t>15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个桔子平均分给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</a:rPr>
              <a:t>5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个小朋友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3200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每个小朋友分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</a:rPr>
              <a:t>3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个。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9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649">
                        <a14:foregroundMark x1="79730" y1="71338" x2="70946" y2="71338"/>
                        <a14:foregroundMark x1="18919" y1="12102" x2="18919" y2="14013"/>
                        <a14:foregroundMark x1="33108" y1="8917" x2="33108" y2="1401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012576" y="678345"/>
            <a:ext cx="615822" cy="6486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19070" y="678345"/>
            <a:ext cx="2331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巩固练习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5363" y="1744736"/>
            <a:ext cx="4008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2.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摆一摆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填一填。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24004" y="2688016"/>
            <a:ext cx="8842551" cy="799434"/>
            <a:chOff x="1674725" y="2773345"/>
            <a:chExt cx="8842551" cy="799434"/>
          </a:xfrm>
        </p:grpSpPr>
        <p:sp>
          <p:nvSpPr>
            <p:cNvPr id="5" name="文本框 4"/>
            <p:cNvSpPr txBox="1"/>
            <p:nvPr/>
          </p:nvSpPr>
          <p:spPr>
            <a:xfrm>
              <a:off x="1674725" y="2843684"/>
              <a:ext cx="88425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（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1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）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10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根     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平均分成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2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份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每份（   ）根。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18" name="Picture 33" descr="175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6117" l="0" r="100000">
                          <a14:foregroundMark x1="11594" y1="90291" x2="11594" y2="90291"/>
                        </a14:backgroundRemoval>
                      </a14:imgEffect>
                    </a14:imgLayer>
                  </a14:imgProps>
                </a:ext>
              </a:extLst>
            </a:blip>
            <a:srcRect l="-402" b="-206"/>
            <a:stretch>
              <a:fillRect/>
            </a:stretch>
          </p:blipFill>
          <p:spPr>
            <a:xfrm>
              <a:off x="3999195" y="2773345"/>
              <a:ext cx="535125" cy="79943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" name="组合 10"/>
          <p:cNvGrpSpPr/>
          <p:nvPr/>
        </p:nvGrpSpPr>
        <p:grpSpPr>
          <a:xfrm>
            <a:off x="1510153" y="4612581"/>
            <a:ext cx="8842551" cy="799434"/>
            <a:chOff x="1674725" y="4421160"/>
            <a:chExt cx="8842551" cy="799434"/>
          </a:xfrm>
        </p:grpSpPr>
        <p:sp>
          <p:nvSpPr>
            <p:cNvPr id="17" name="文本框 16"/>
            <p:cNvSpPr txBox="1"/>
            <p:nvPr/>
          </p:nvSpPr>
          <p:spPr>
            <a:xfrm>
              <a:off x="1674725" y="4528490"/>
              <a:ext cx="88425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（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2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）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10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根      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平均分成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5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份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每份（   ）根。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19" name="Picture 33" descr="175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6117" l="0" r="100000">
                          <a14:foregroundMark x1="11594" y1="90291" x2="11594" y2="90291"/>
                        </a14:backgroundRemoval>
                      </a14:imgEffect>
                    </a14:imgLayer>
                  </a14:imgProps>
                </a:ext>
              </a:extLst>
            </a:blip>
            <a:srcRect l="-402" b="-206"/>
            <a:stretch>
              <a:fillRect/>
            </a:stretch>
          </p:blipFill>
          <p:spPr>
            <a:xfrm>
              <a:off x="3999194" y="4421160"/>
              <a:ext cx="535125" cy="79943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4515435" y="3606418"/>
            <a:ext cx="3547910" cy="584775"/>
            <a:chOff x="4515435" y="3606418"/>
            <a:chExt cx="3547910" cy="584775"/>
          </a:xfrm>
        </p:grpSpPr>
        <p:sp>
          <p:nvSpPr>
            <p:cNvPr id="14" name="文本框 13"/>
            <p:cNvSpPr txBox="1"/>
            <p:nvPr/>
          </p:nvSpPr>
          <p:spPr>
            <a:xfrm>
              <a:off x="4515435" y="3606418"/>
              <a:ext cx="33068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 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÷         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=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5902037" y="3666666"/>
              <a:ext cx="633845" cy="464277"/>
            </a:xfrm>
            <a:prstGeom prst="round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/>
            <p:cNvSpPr/>
            <p:nvPr/>
          </p:nvSpPr>
          <p:spPr>
            <a:xfrm>
              <a:off x="7429500" y="3666666"/>
              <a:ext cx="633845" cy="464277"/>
            </a:xfrm>
            <a:prstGeom prst="round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08953" y="5539128"/>
            <a:ext cx="3547910" cy="584775"/>
            <a:chOff x="4515435" y="3606418"/>
            <a:chExt cx="3547910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4515435" y="3606418"/>
              <a:ext cx="33068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 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÷         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=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5902037" y="3666666"/>
              <a:ext cx="633845" cy="464277"/>
            </a:xfrm>
            <a:prstGeom prst="round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7429500" y="3666666"/>
              <a:ext cx="633845" cy="464277"/>
            </a:xfrm>
            <a:prstGeom prst="round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649">
                        <a14:foregroundMark x1="79730" y1="71338" x2="70946" y2="71338"/>
                        <a14:foregroundMark x1="18919" y1="12102" x2="18919" y2="14013"/>
                        <a14:foregroundMark x1="33108" y1="8917" x2="33108" y2="1401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73780" y="689500"/>
            <a:ext cx="615822" cy="6486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89602" y="729243"/>
            <a:ext cx="233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巩固练习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00301" y="4571329"/>
            <a:ext cx="73773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每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只小熊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分得同样多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</a:rPr>
              <a:t>每只分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（    ）个。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5045" y="2413460"/>
            <a:ext cx="1911584" cy="1911584"/>
          </a:xfrm>
          <a:prstGeom prst="rect">
            <a:avLst/>
          </a:prstGeom>
        </p:spPr>
      </p:pic>
      <p:pic>
        <p:nvPicPr>
          <p:cNvPr id="42" name="Picture 10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 rot="18422832">
            <a:off x="4244272" y="2884859"/>
            <a:ext cx="648795" cy="64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 rot="1024906">
            <a:off x="5621582" y="2734328"/>
            <a:ext cx="648795" cy="64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 rot="3698709">
            <a:off x="7109145" y="2751481"/>
            <a:ext cx="648795" cy="64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5720488" y="3559835"/>
            <a:ext cx="648795" cy="64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 rot="20414114">
            <a:off x="6646418" y="3448095"/>
            <a:ext cx="648796" cy="642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 rot="2064729">
            <a:off x="4905974" y="3456433"/>
            <a:ext cx="648796" cy="642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1908270" y="2567865"/>
            <a:ext cx="1538805" cy="174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5011035" y="4722686"/>
            <a:ext cx="2249369" cy="1252410"/>
            <a:chOff x="5122719" y="4192750"/>
            <a:chExt cx="2249369" cy="1252410"/>
          </a:xfrm>
        </p:grpSpPr>
        <p:sp>
          <p:nvSpPr>
            <p:cNvPr id="7" name="矩形: 圆角 6"/>
            <p:cNvSpPr/>
            <p:nvPr/>
          </p:nvSpPr>
          <p:spPr>
            <a:xfrm flipH="1" flipV="1">
              <a:off x="5122719" y="4192750"/>
              <a:ext cx="1233930" cy="581969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790939" y="4962525"/>
              <a:ext cx="1581149" cy="482635"/>
              <a:chOff x="5790939" y="5667375"/>
              <a:chExt cx="1581149" cy="482635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5828780" y="5667375"/>
                <a:ext cx="15054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accent4">
                        <a:lumMod val="50000"/>
                      </a:schemeClr>
                    </a:solidFill>
                  </a:rPr>
                  <a:t>什么意思？</a:t>
                </a:r>
                <a:endParaRPr lang="zh-CN" altLang="en-US"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7" name="对话气泡: 圆角矩形 16"/>
              <p:cNvSpPr/>
              <p:nvPr/>
            </p:nvSpPr>
            <p:spPr>
              <a:xfrm flipV="1">
                <a:off x="5790939" y="5688346"/>
                <a:ext cx="1581149" cy="461664"/>
              </a:xfrm>
              <a:prstGeom prst="wedgeRoundRectCallout">
                <a:avLst>
                  <a:gd name="adj1" fmla="val -35833"/>
                  <a:gd name="adj2" fmla="val 102297"/>
                  <a:gd name="adj3" fmla="val 16667"/>
                </a:avLst>
              </a:prstGeom>
              <a:noFill/>
              <a:ln w="28575">
                <a:solidFill>
                  <a:srgbClr val="DFCD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120100" y="5759022"/>
            <a:ext cx="3937720" cy="584775"/>
            <a:chOff x="4250098" y="3606415"/>
            <a:chExt cx="3937720" cy="584775"/>
          </a:xfrm>
        </p:grpSpPr>
        <p:sp>
          <p:nvSpPr>
            <p:cNvPr id="22" name="文本框 21"/>
            <p:cNvSpPr txBox="1"/>
            <p:nvPr/>
          </p:nvSpPr>
          <p:spPr>
            <a:xfrm>
              <a:off x="4565549" y="3606415"/>
              <a:ext cx="33068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÷          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=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5892949" y="3686810"/>
              <a:ext cx="633845" cy="464277"/>
            </a:xfrm>
            <a:prstGeom prst="round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7553973" y="3686810"/>
              <a:ext cx="633845" cy="464277"/>
            </a:xfrm>
            <a:prstGeom prst="round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4250098" y="3686810"/>
              <a:ext cx="633845" cy="464277"/>
            </a:xfrm>
            <a:prstGeom prst="round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89602" y="1766105"/>
            <a:ext cx="425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3.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分一分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填一填。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649">
                        <a14:foregroundMark x1="79730" y1="71338" x2="70946" y2="71338"/>
                        <a14:foregroundMark x1="18919" y1="12102" x2="18919" y2="14013"/>
                        <a14:foregroundMark x1="33108" y1="8917" x2="33108" y2="1401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73780" y="689500"/>
            <a:ext cx="615822" cy="6486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89602" y="729243"/>
            <a:ext cx="233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巩固练习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8428" y="1691315"/>
            <a:ext cx="7107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4.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先说说算式的意义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</a:rPr>
              <a:t>再动手分一分。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84704" y="2853841"/>
            <a:ext cx="412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C000">
                    <a:lumMod val="50000"/>
                  </a:srgbClr>
                </a:solidFill>
                <a:latin typeface="微软雅黑" panose="020B0503020204020204" charset="-122"/>
              </a:rPr>
              <a:t>（</a:t>
            </a:r>
            <a:r>
              <a:rPr lang="en-US" altLang="zh-CN" sz="3200">
                <a:solidFill>
                  <a:srgbClr val="FFC000">
                    <a:lumMod val="50000"/>
                  </a:srgbClr>
                </a:solidFill>
                <a:latin typeface="微软雅黑" panose="020B0503020204020204" charset="-122"/>
              </a:rPr>
              <a:t>1</a:t>
            </a:r>
            <a:r>
              <a:rPr lang="zh-CN" altLang="en-US" sz="3200">
                <a:solidFill>
                  <a:srgbClr val="FFC000">
                    <a:lumMod val="50000"/>
                  </a:srgbClr>
                </a:solidFill>
                <a:latin typeface="微软雅黑" panose="020B0503020204020204" charset="-122"/>
              </a:rPr>
              <a:t>）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 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÷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  =  9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491119" y="3930593"/>
            <a:ext cx="4859370" cy="2198164"/>
            <a:chOff x="1791535" y="3837074"/>
            <a:chExt cx="4859370" cy="2198164"/>
          </a:xfrm>
        </p:grpSpPr>
        <p:pic>
          <p:nvPicPr>
            <p:cNvPr id="24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535" y="383707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535" y="453774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8987" y="383707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8987" y="453774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6439" y="383707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6439" y="453774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3891" y="383707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3891" y="453774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1343" y="383707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8793" y="383707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1343" y="453774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8793" y="453774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535" y="523841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8987" y="523841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6439" y="523841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3891" y="523841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1343" y="523841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2" descr="http://pic.baike.soso.com/p/20130704/20130704131442-35090899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8793" y="5238414"/>
              <a:ext cx="822112" cy="796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8" name="直接箭头连接符 47"/>
          <p:cNvCxnSpPr/>
          <p:nvPr/>
        </p:nvCxnSpPr>
        <p:spPr>
          <a:xfrm flipV="1">
            <a:off x="6889173" y="4270664"/>
            <a:ext cx="820882" cy="360599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/>
          <p:nvPr/>
        </p:nvCxnSpPr>
        <p:spPr>
          <a:xfrm>
            <a:off x="6889173" y="5351697"/>
            <a:ext cx="820882" cy="36000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: 圆角 53"/>
          <p:cNvSpPr/>
          <p:nvPr/>
        </p:nvSpPr>
        <p:spPr>
          <a:xfrm>
            <a:off x="8011391" y="3657600"/>
            <a:ext cx="2556164" cy="1101436"/>
          </a:xfrm>
          <a:prstGeom prst="round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/>
          <p:cNvSpPr/>
          <p:nvPr/>
        </p:nvSpPr>
        <p:spPr>
          <a:xfrm>
            <a:off x="8011391" y="5166685"/>
            <a:ext cx="2556164" cy="1101436"/>
          </a:xfrm>
          <a:prstGeom prst="round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649">
                        <a14:foregroundMark x1="79730" y1="71338" x2="70946" y2="71338"/>
                        <a14:foregroundMark x1="18919" y1="12102" x2="18919" y2="14013"/>
                        <a14:foregroundMark x1="33108" y1="8917" x2="33108" y2="1401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73780" y="689500"/>
            <a:ext cx="615822" cy="6486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89602" y="729243"/>
            <a:ext cx="233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巩固练习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07199" y="1900340"/>
            <a:ext cx="412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C000">
                    <a:lumMod val="50000"/>
                  </a:srgbClr>
                </a:solidFill>
                <a:latin typeface="微软雅黑" panose="020B0503020204020204" charset="-122"/>
              </a:rPr>
              <a:t>（</a:t>
            </a:r>
            <a:r>
              <a:rPr lang="en-US" altLang="zh-CN" sz="3200">
                <a:solidFill>
                  <a:srgbClr val="FFC000">
                    <a:lumMod val="50000"/>
                  </a:srgbClr>
                </a:solidFill>
                <a:latin typeface="微软雅黑" panose="020B0503020204020204" charset="-122"/>
              </a:rPr>
              <a:t>2</a:t>
            </a:r>
            <a:r>
              <a:rPr lang="zh-CN" altLang="en-US" sz="3200">
                <a:solidFill>
                  <a:srgbClr val="FFC000">
                    <a:lumMod val="50000"/>
                  </a:srgbClr>
                </a:solidFill>
                <a:latin typeface="微软雅黑" panose="020B0503020204020204" charset="-122"/>
              </a:rPr>
              <a:t>）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 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÷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  =  5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66029" y="2611760"/>
            <a:ext cx="8470579" cy="2145467"/>
            <a:chOff x="1866029" y="2611760"/>
            <a:chExt cx="8470579" cy="2145467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>
              <a:off x="2956449" y="2850546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 rot="6580048">
              <a:off x="4541108" y="2888728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 rot="20432472">
              <a:off x="8876439" y="2746346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 rot="2805866">
              <a:off x="3141123" y="3805527"/>
              <a:ext cx="1043121" cy="860280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 rot="4895961">
              <a:off x="4041817" y="3453283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>
              <a:off x="6186717" y="3419644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>
              <a:off x="8109866" y="3648756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>
              <a:off x="9293488" y="3503465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 rot="20683068">
              <a:off x="6983113" y="3812176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 rot="1821055">
              <a:off x="2082268" y="3524629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>
              <a:off x="5122422" y="3746401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 rot="20907216">
              <a:off x="7599807" y="2987820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 rot="20136604">
              <a:off x="5605490" y="2773672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 rot="21289136">
              <a:off x="1866029" y="2784296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58" l="0" r="100000"/>
                      </a14:imgEffect>
                    </a14:imgLayer>
                  </a14:imgProps>
                </a:ext>
              </a:extLst>
            </a:blip>
            <a:srcRect r="-13320"/>
            <a:stretch>
              <a:fillRect/>
            </a:stretch>
          </p:blipFill>
          <p:spPr>
            <a:xfrm rot="20907216">
              <a:off x="6848779" y="2611760"/>
              <a:ext cx="1043120" cy="860279"/>
            </a:xfrm>
            <a:prstGeom prst="parallelogram">
              <a:avLst>
                <a:gd name="adj" fmla="val 0"/>
              </a:avLst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067967" y="5170514"/>
            <a:ext cx="1502977" cy="168748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354228" y="5170514"/>
            <a:ext cx="1502977" cy="1687486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640490" y="5170514"/>
            <a:ext cx="1502977" cy="16874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739" y="4087487"/>
            <a:ext cx="2506961" cy="227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6362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204796" y="2595853"/>
            <a:ext cx="378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dirty="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课堂总结</a:t>
            </a:r>
            <a:endParaRPr lang="zh-CN" altLang="en-US" sz="6600" dirty="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p:transition spd="slow">
    <p:comb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905925" y="2804082"/>
            <a:ext cx="1576559" cy="196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932761" y="2167833"/>
            <a:ext cx="6327112" cy="1966319"/>
            <a:chOff x="2924070" y="2737963"/>
            <a:chExt cx="6327112" cy="1966319"/>
          </a:xfrm>
        </p:grpSpPr>
        <p:pic>
          <p:nvPicPr>
            <p:cNvPr id="9" name="Picture 96" descr="02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924070" y="2737963"/>
              <a:ext cx="6327112" cy="19663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374850" y="3397959"/>
              <a:ext cx="51548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这节课你学到了什么？</a:t>
              </a: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697345" y="4040035"/>
            <a:ext cx="6327112" cy="2220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这节课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我们认识了除法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知道了把一些物体平均分成几份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求每份是多少的问题用除法来表示。</a:t>
            </a:r>
            <a:endParaRPr lang="zh-CN" altLang="en-US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9194788" y="2618815"/>
            <a:ext cx="2381099" cy="2151587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4448175" y="1002471"/>
            <a:ext cx="3295650" cy="899160"/>
            <a:chOff x="2284" y="430"/>
            <a:chExt cx="5190" cy="1416"/>
          </a:xfrm>
        </p:grpSpPr>
        <p:sp>
          <p:nvSpPr>
            <p:cNvPr id="12" name="文本框 11"/>
            <p:cNvSpPr txBox="1"/>
            <p:nvPr/>
          </p:nvSpPr>
          <p:spPr>
            <a:xfrm>
              <a:off x="2842" y="581"/>
              <a:ext cx="4075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solidFill>
                    <a:schemeClr val="accent4">
                      <a:lumMod val="50000"/>
                    </a:schemeClr>
                  </a:solidFill>
                </a:rPr>
                <a:t>课堂总结</a:t>
              </a:r>
              <a:endParaRPr lang="zh-CN" altLang="en-US" sz="40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8535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284" y="430"/>
              <a:ext cx="5190" cy="141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4646290"/>
            <a:ext cx="2305538" cy="2093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6362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299186" y="1544564"/>
            <a:ext cx="1593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>
                <a:solidFill>
                  <a:schemeClr val="accent4">
                    <a:lumMod val="50000"/>
                  </a:schemeClr>
                </a:solidFill>
                <a:latin typeface="+mn-ea"/>
              </a:rPr>
              <a:t>作  业</a:t>
            </a:r>
            <a:endParaRPr lang="zh-CN" altLang="en-US" sz="40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0627" y="2888245"/>
            <a:ext cx="5650747" cy="166199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用小圆片代替实物分一分、说一说练习二十的    </a:t>
            </a:r>
            <a:r>
              <a:rPr lang="en-US" altLang="zh-CN" sz="3600">
                <a:solidFill>
                  <a:schemeClr val="accent4">
                    <a:lumMod val="50000"/>
                  </a:schemeClr>
                </a:solidFill>
                <a:latin typeface="+mn-ea"/>
              </a:rPr>
              <a:t>2</a:t>
            </a:r>
            <a:r>
              <a:rPr lang="zh-CN" altLang="en-US" sz="3600">
                <a:solidFill>
                  <a:schemeClr val="accent4">
                    <a:lumMod val="50000"/>
                  </a:schemeClr>
                </a:solidFill>
                <a:latin typeface="+mn-ea"/>
              </a:rPr>
              <a:t> </a:t>
            </a:r>
            <a:r>
              <a:rPr lang="en-US" altLang="zh-CN" sz="3600">
                <a:solidFill>
                  <a:schemeClr val="accent4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 sz="3600">
                <a:solidFill>
                  <a:schemeClr val="accent4">
                    <a:lumMod val="50000"/>
                  </a:schemeClr>
                </a:solidFill>
                <a:latin typeface="+mn-ea"/>
              </a:rPr>
              <a:t>     </a:t>
            </a:r>
            <a:r>
              <a:rPr lang="en-US" altLang="zh-CN" sz="3600">
                <a:solidFill>
                  <a:schemeClr val="accent4">
                    <a:lumMod val="50000"/>
                  </a:schemeClr>
                </a:solidFill>
                <a:latin typeface="+mn-ea"/>
              </a:rPr>
              <a:t>3  </a:t>
            </a:r>
            <a:r>
              <a:rPr lang="zh-CN" altLang="en-US" sz="3600">
                <a:solidFill>
                  <a:schemeClr val="accent4">
                    <a:lumMod val="50000"/>
                  </a:schemeClr>
                </a:solidFill>
                <a:latin typeface="+mn-ea"/>
              </a:rPr>
              <a:t>。</a:t>
            </a:r>
            <a:endParaRPr lang="en-US" altLang="zh-CN" sz="36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circl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pic>
        <p:nvPicPr>
          <p:cNvPr id="15" name="图片 14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58551" y="2405188"/>
            <a:ext cx="512832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519E3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1" u="none" strike="noStrike" kern="1200" cap="none" spc="0" normalizeH="0" baseline="0" noProof="1" smtClean="0">
                <a:ln w="22225">
                  <a:solidFill>
                    <a:prstClr val="white"/>
                  </a:solidFill>
                  <a:prstDash val="solid"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  <a:sym typeface="微软雅黑" panose="020B0503020204020204" charset="-122"/>
              </a:rPr>
              <a:t>谢谢聆</a:t>
            </a:r>
            <a:r>
              <a:rPr kumimoji="0" lang="zh-CN" altLang="en-US" sz="9600" b="1" i="1" u="none" strike="noStrike" kern="1200" cap="none" spc="0" normalizeH="0" baseline="0" noProof="1">
                <a:ln w="22225">
                  <a:solidFill>
                    <a:prstClr val="white"/>
                  </a:solidFill>
                  <a:prstDash val="solid"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  <a:sym typeface="微软雅黑" panose="020B0503020204020204" charset="-122"/>
              </a:rPr>
              <a:t>听</a:t>
            </a:r>
            <a:endParaRPr kumimoji="0" lang="zh-CN" altLang="en-US" sz="9600" b="1" i="1" u="none" strike="noStrike" kern="1200" cap="none" spc="0" normalizeH="0" baseline="0" noProof="1">
              <a:ln w="22225">
                <a:solidFill>
                  <a:prstClr val="white"/>
                </a:solidFill>
                <a:prstDash val="solid"/>
              </a:ln>
              <a:solidFill>
                <a:srgbClr val="FFC000">
                  <a:lumMod val="75000"/>
                </a:srgb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55500" y="11696700"/>
            <a:ext cx="3556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d" isContent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49003" y="2781039"/>
            <a:ext cx="1627369" cy="1306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01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复习导入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33460" y="2781039"/>
            <a:ext cx="1627369" cy="1306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02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探究新知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17921" y="2781039"/>
            <a:ext cx="1627369" cy="1306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03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巩固练习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02380" y="2781039"/>
            <a:ext cx="1627369" cy="1306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04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课堂总结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51630" y="3186127"/>
            <a:ext cx="5715" cy="110109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095366" y="3101422"/>
            <a:ext cx="634" cy="1185795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图片 1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 flipH="1">
            <a:off x="7917815" y="3110849"/>
            <a:ext cx="0" cy="1176368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7916" y="835641"/>
            <a:ext cx="2474899" cy="18810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47774" y="1185179"/>
            <a:ext cx="195942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目录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739" y="4087487"/>
            <a:ext cx="2506961" cy="227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9190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204796" y="2595853"/>
            <a:ext cx="378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复习导入</a:t>
            </a:r>
            <a:endParaRPr lang="zh-CN" altLang="en-US" sz="660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05352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26695" y="1527974"/>
            <a:ext cx="585703" cy="100557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45587" y="1660619"/>
            <a:ext cx="6973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/>
              <a:t>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哪种分法是平均分？为什么？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93405" y="2727297"/>
            <a:ext cx="5812335" cy="822746"/>
            <a:chOff x="2345635" y="2735249"/>
            <a:chExt cx="6217920" cy="1319916"/>
          </a:xfrm>
        </p:grpSpPr>
        <p:grpSp>
          <p:nvGrpSpPr>
            <p:cNvPr id="12" name="组合 11"/>
            <p:cNvGrpSpPr/>
            <p:nvPr/>
          </p:nvGrpSpPr>
          <p:grpSpPr>
            <a:xfrm>
              <a:off x="2599544" y="2955424"/>
              <a:ext cx="723759" cy="841381"/>
              <a:chOff x="4694529" y="2963380"/>
              <a:chExt cx="723759" cy="841381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4694529" y="2963380"/>
                <a:ext cx="354325" cy="841381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4875158" y="2963380"/>
                <a:ext cx="354325" cy="841381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5063963" y="2963380"/>
                <a:ext cx="354325" cy="841381"/>
              </a:xfrm>
              <a:prstGeom prst="rect">
                <a:avLst/>
              </a:prstGeom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4248221" y="2955424"/>
              <a:ext cx="925101" cy="841777"/>
              <a:chOff x="2633361" y="2856373"/>
              <a:chExt cx="925101" cy="841777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633361" y="2856374"/>
                <a:ext cx="925101" cy="841776"/>
                <a:chOff x="2200953" y="2955823"/>
                <a:chExt cx="925101" cy="841776"/>
              </a:xfrm>
            </p:grpSpPr>
            <p:pic>
              <p:nvPicPr>
                <p:cNvPr id="24" name="图片 23"/>
                <p:cNvPicPr>
                  <a:picLocks noChangeAspect="1"/>
                </p:cNvPicPr>
                <p:nvPr/>
              </p:nvPicPr>
              <p:blipFill>
                <a:blip r:embed="rId3" cstate="email"/>
                <a:stretch>
                  <a:fillRect/>
                </a:stretch>
              </p:blipFill>
              <p:spPr>
                <a:xfrm>
                  <a:off x="2200953" y="2956218"/>
                  <a:ext cx="354325" cy="841381"/>
                </a:xfrm>
                <a:prstGeom prst="rect">
                  <a:avLst/>
                </a:prstGeom>
              </p:spPr>
            </p:pic>
            <p:grpSp>
              <p:nvGrpSpPr>
                <p:cNvPr id="25" name="组合 24"/>
                <p:cNvGrpSpPr/>
                <p:nvPr/>
              </p:nvGrpSpPr>
              <p:grpSpPr>
                <a:xfrm>
                  <a:off x="2587225" y="2955823"/>
                  <a:ext cx="538829" cy="841381"/>
                  <a:chOff x="3529210" y="2963380"/>
                  <a:chExt cx="538829" cy="841381"/>
                </a:xfrm>
              </p:grpSpPr>
              <p:pic>
                <p:nvPicPr>
                  <p:cNvPr id="27" name="图片 26"/>
                  <p:cNvPicPr>
                    <a:picLocks noChangeAspect="1"/>
                  </p:cNvPicPr>
                  <p:nvPr/>
                </p:nvPicPr>
                <p:blipFill>
                  <a:blip r:embed="rId3" cstate="email"/>
                  <a:stretch>
                    <a:fillRect/>
                  </a:stretch>
                </p:blipFill>
                <p:spPr>
                  <a:xfrm>
                    <a:off x="3529210" y="2963380"/>
                    <a:ext cx="354325" cy="841381"/>
                  </a:xfrm>
                  <a:prstGeom prst="rect">
                    <a:avLst/>
                  </a:prstGeom>
                </p:spPr>
              </p:pic>
              <p:pic>
                <p:nvPicPr>
                  <p:cNvPr id="28" name="图片 27"/>
                  <p:cNvPicPr>
                    <a:picLocks noChangeAspect="1"/>
                  </p:cNvPicPr>
                  <p:nvPr/>
                </p:nvPicPr>
                <p:blipFill>
                  <a:blip r:embed="rId3" cstate="email"/>
                  <a:stretch>
                    <a:fillRect/>
                  </a:stretch>
                </p:blipFill>
                <p:spPr>
                  <a:xfrm>
                    <a:off x="3713714" y="2963380"/>
                    <a:ext cx="354325" cy="841381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839150" y="2856373"/>
                <a:ext cx="354325" cy="841381"/>
              </a:xfrm>
              <a:prstGeom prst="rect">
                <a:avLst/>
              </a:prstGeom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7513615" y="2955424"/>
              <a:ext cx="737909" cy="841381"/>
              <a:chOff x="6282843" y="2963380"/>
              <a:chExt cx="737909" cy="841381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282843" y="2963380"/>
                <a:ext cx="354325" cy="841381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482960" y="2963380"/>
                <a:ext cx="354325" cy="841381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666427" y="2963380"/>
                <a:ext cx="354325" cy="841381"/>
              </a:xfrm>
              <a:prstGeom prst="rect">
                <a:avLst/>
              </a:prstGeom>
            </p:spPr>
          </p:pic>
        </p:grpSp>
        <p:grpSp>
          <p:nvGrpSpPr>
            <p:cNvPr id="15" name="组合 14"/>
            <p:cNvGrpSpPr/>
            <p:nvPr/>
          </p:nvGrpSpPr>
          <p:grpSpPr>
            <a:xfrm>
              <a:off x="6098240" y="2955424"/>
              <a:ext cx="549998" cy="841775"/>
              <a:chOff x="7755590" y="2955824"/>
              <a:chExt cx="549998" cy="841775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7951263" y="2955824"/>
                <a:ext cx="354325" cy="841381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7755590" y="2956218"/>
                <a:ext cx="354325" cy="841381"/>
              </a:xfrm>
              <a:prstGeom prst="rect">
                <a:avLst/>
              </a:prstGeom>
            </p:spPr>
          </p:pic>
        </p:grpSp>
        <p:sp>
          <p:nvSpPr>
            <p:cNvPr id="16" name="圆角矩形 39"/>
            <p:cNvSpPr/>
            <p:nvPr/>
          </p:nvSpPr>
          <p:spPr>
            <a:xfrm>
              <a:off x="2345635" y="2735249"/>
              <a:ext cx="6217920" cy="1319916"/>
            </a:xfrm>
            <a:prstGeom prst="roundRect">
              <a:avLst>
                <a:gd name="adj" fmla="val 26248"/>
              </a:avLst>
            </a:prstGeom>
            <a:noFill/>
            <a:ln w="19050">
              <a:solidFill>
                <a:srgbClr val="D8B0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393405" y="5460363"/>
            <a:ext cx="5812335" cy="822746"/>
            <a:chOff x="2011748" y="3978217"/>
            <a:chExt cx="5812403" cy="985961"/>
          </a:xfrm>
        </p:grpSpPr>
        <p:grpSp>
          <p:nvGrpSpPr>
            <p:cNvPr id="33" name="组合 32"/>
            <p:cNvGrpSpPr/>
            <p:nvPr/>
          </p:nvGrpSpPr>
          <p:grpSpPr>
            <a:xfrm>
              <a:off x="2222796" y="4103491"/>
              <a:ext cx="676554" cy="628501"/>
              <a:chOff x="4771083" y="2963380"/>
              <a:chExt cx="723755" cy="841381"/>
            </a:xfrm>
          </p:grpSpPr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4771083" y="2963380"/>
                <a:ext cx="354325" cy="841381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4951709" y="2963380"/>
                <a:ext cx="354325" cy="841381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5140513" y="2963380"/>
                <a:ext cx="354325" cy="841381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6840237" y="4103491"/>
              <a:ext cx="689783" cy="628501"/>
              <a:chOff x="6384915" y="2963380"/>
              <a:chExt cx="737907" cy="841381"/>
            </a:xfrm>
          </p:grpSpPr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384915" y="2963380"/>
                <a:ext cx="354325" cy="841381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585032" y="2963380"/>
                <a:ext cx="354325" cy="841381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768497" y="2963380"/>
                <a:ext cx="354325" cy="841381"/>
              </a:xfrm>
              <a:prstGeom prst="rect">
                <a:avLst/>
              </a:prstGeom>
            </p:spPr>
          </p:pic>
        </p:grpSp>
        <p:grpSp>
          <p:nvGrpSpPr>
            <p:cNvPr id="35" name="组合 34"/>
            <p:cNvGrpSpPr/>
            <p:nvPr/>
          </p:nvGrpSpPr>
          <p:grpSpPr>
            <a:xfrm>
              <a:off x="3761941" y="4103491"/>
              <a:ext cx="676557" cy="628501"/>
              <a:chOff x="4694529" y="2963380"/>
              <a:chExt cx="723759" cy="841381"/>
            </a:xfrm>
          </p:grpSpPr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4694529" y="2963380"/>
                <a:ext cx="354325" cy="841381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4875158" y="2963380"/>
                <a:ext cx="354325" cy="841381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5063963" y="2963380"/>
                <a:ext cx="354325" cy="841381"/>
              </a:xfrm>
              <a:prstGeom prst="rect">
                <a:avLst/>
              </a:prstGeom>
            </p:spPr>
          </p:pic>
        </p:grpSp>
        <p:grpSp>
          <p:nvGrpSpPr>
            <p:cNvPr id="36" name="组合 35"/>
            <p:cNvGrpSpPr/>
            <p:nvPr/>
          </p:nvGrpSpPr>
          <p:grpSpPr>
            <a:xfrm>
              <a:off x="5301089" y="4103491"/>
              <a:ext cx="676557" cy="628501"/>
              <a:chOff x="4694529" y="2963380"/>
              <a:chExt cx="723759" cy="841381"/>
            </a:xfrm>
          </p:grpSpPr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4694529" y="2963380"/>
                <a:ext cx="354325" cy="841381"/>
              </a:xfrm>
              <a:prstGeom prst="rect">
                <a:avLst/>
              </a:prstGeom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4875158" y="2963380"/>
                <a:ext cx="354325" cy="841381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5063963" y="2963380"/>
                <a:ext cx="354325" cy="841381"/>
              </a:xfrm>
              <a:prstGeom prst="rect">
                <a:avLst/>
              </a:prstGeom>
            </p:spPr>
          </p:pic>
        </p:grpSp>
        <p:sp>
          <p:nvSpPr>
            <p:cNvPr id="37" name="圆角矩形 39"/>
            <p:cNvSpPr/>
            <p:nvPr/>
          </p:nvSpPr>
          <p:spPr>
            <a:xfrm>
              <a:off x="2011748" y="3978217"/>
              <a:ext cx="5812403" cy="985961"/>
            </a:xfrm>
            <a:prstGeom prst="roundRect">
              <a:avLst>
                <a:gd name="adj" fmla="val 26248"/>
              </a:avLst>
            </a:prstGeom>
            <a:noFill/>
            <a:ln w="19050">
              <a:solidFill>
                <a:srgbClr val="D8B0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393405" y="4093830"/>
            <a:ext cx="5812335" cy="822746"/>
            <a:chOff x="2011748" y="5434496"/>
            <a:chExt cx="5812403" cy="985961"/>
          </a:xfrm>
        </p:grpSpPr>
        <p:grpSp>
          <p:nvGrpSpPr>
            <p:cNvPr id="51" name="组合 50"/>
            <p:cNvGrpSpPr/>
            <p:nvPr/>
          </p:nvGrpSpPr>
          <p:grpSpPr>
            <a:xfrm>
              <a:off x="2230744" y="5559769"/>
              <a:ext cx="500066" cy="628501"/>
              <a:chOff x="2151234" y="5559770"/>
              <a:chExt cx="500066" cy="628501"/>
            </a:xfrm>
          </p:grpSpPr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151234" y="5559770"/>
                <a:ext cx="331217" cy="628501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320083" y="5559770"/>
                <a:ext cx="331217" cy="628501"/>
              </a:xfrm>
              <a:prstGeom prst="rect">
                <a:avLst/>
              </a:prstGeom>
            </p:spPr>
          </p:pic>
        </p:grpSp>
        <p:grpSp>
          <p:nvGrpSpPr>
            <p:cNvPr id="52" name="组合 51"/>
            <p:cNvGrpSpPr/>
            <p:nvPr/>
          </p:nvGrpSpPr>
          <p:grpSpPr>
            <a:xfrm>
              <a:off x="7035254" y="5559769"/>
              <a:ext cx="502717" cy="628502"/>
              <a:chOff x="6987548" y="5559769"/>
              <a:chExt cx="502717" cy="628502"/>
            </a:xfrm>
          </p:grpSpPr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987548" y="5559769"/>
                <a:ext cx="331217" cy="628501"/>
              </a:xfrm>
              <a:prstGeom prst="rect">
                <a:avLst/>
              </a:prstGeom>
            </p:spPr>
          </p:pic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7159048" y="5559770"/>
                <a:ext cx="331217" cy="628501"/>
              </a:xfrm>
              <a:prstGeom prst="rect">
                <a:avLst/>
              </a:prstGeom>
            </p:spPr>
          </p:pic>
        </p:grpSp>
        <p:grpSp>
          <p:nvGrpSpPr>
            <p:cNvPr id="53" name="组合 52"/>
            <p:cNvGrpSpPr/>
            <p:nvPr/>
          </p:nvGrpSpPr>
          <p:grpSpPr>
            <a:xfrm>
              <a:off x="4148687" y="5559769"/>
              <a:ext cx="514868" cy="628501"/>
              <a:chOff x="4017398" y="5559769"/>
              <a:chExt cx="514868" cy="628501"/>
            </a:xfrm>
          </p:grpSpPr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4017398" y="5559769"/>
                <a:ext cx="331217" cy="628501"/>
              </a:xfrm>
              <a:prstGeom prst="rect">
                <a:avLst/>
              </a:pr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4201049" y="5559769"/>
                <a:ext cx="331217" cy="628501"/>
              </a:xfrm>
              <a:prstGeom prst="rect">
                <a:avLst/>
              </a:prstGeom>
            </p:spPr>
          </p:pic>
        </p:grpSp>
        <p:grpSp>
          <p:nvGrpSpPr>
            <p:cNvPr id="54" name="组合 53"/>
            <p:cNvGrpSpPr/>
            <p:nvPr/>
          </p:nvGrpSpPr>
          <p:grpSpPr>
            <a:xfrm>
              <a:off x="3187805" y="5559769"/>
              <a:ext cx="503887" cy="628501"/>
              <a:chOff x="2949548" y="5559769"/>
              <a:chExt cx="503887" cy="628501"/>
            </a:xfrm>
          </p:grpSpPr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949548" y="5559769"/>
                <a:ext cx="331217" cy="628501"/>
              </a:xfrm>
              <a:prstGeom prst="rect">
                <a:avLst/>
              </a:prstGeom>
            </p:spPr>
          </p:pic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3122218" y="5559769"/>
                <a:ext cx="331217" cy="628501"/>
              </a:xfrm>
              <a:prstGeom prst="rect">
                <a:avLst/>
              </a:prstGeom>
            </p:spPr>
          </p:pic>
        </p:grpSp>
        <p:grpSp>
          <p:nvGrpSpPr>
            <p:cNvPr id="55" name="组合 54"/>
            <p:cNvGrpSpPr/>
            <p:nvPr/>
          </p:nvGrpSpPr>
          <p:grpSpPr>
            <a:xfrm>
              <a:off x="5120550" y="5559769"/>
              <a:ext cx="503887" cy="628502"/>
              <a:chOff x="5078062" y="5559769"/>
              <a:chExt cx="503887" cy="628502"/>
            </a:xfrm>
          </p:grpSpPr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5250732" y="5559770"/>
                <a:ext cx="331217" cy="628501"/>
              </a:xfrm>
              <a:prstGeom prst="rect">
                <a:avLst/>
              </a:prstGeom>
            </p:spPr>
          </p:pic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5078062" y="5559769"/>
                <a:ext cx="331217" cy="628501"/>
              </a:xfrm>
              <a:prstGeom prst="rect">
                <a:avLst/>
              </a:prstGeom>
            </p:spPr>
          </p:pic>
        </p:grpSp>
        <p:grpSp>
          <p:nvGrpSpPr>
            <p:cNvPr id="56" name="组合 55"/>
            <p:cNvGrpSpPr/>
            <p:nvPr/>
          </p:nvGrpSpPr>
          <p:grpSpPr>
            <a:xfrm>
              <a:off x="6081432" y="5559769"/>
              <a:ext cx="496825" cy="628501"/>
              <a:chOff x="6026851" y="5559769"/>
              <a:chExt cx="496825" cy="628501"/>
            </a:xfrm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192459" y="5559769"/>
                <a:ext cx="331217" cy="628501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6026851" y="5559769"/>
                <a:ext cx="331217" cy="628501"/>
              </a:xfrm>
              <a:prstGeom prst="rect">
                <a:avLst/>
              </a:prstGeom>
            </p:spPr>
          </p:pic>
        </p:grpSp>
        <p:sp>
          <p:nvSpPr>
            <p:cNvPr id="57" name="圆角矩形 39"/>
            <p:cNvSpPr/>
            <p:nvPr/>
          </p:nvSpPr>
          <p:spPr>
            <a:xfrm>
              <a:off x="2011748" y="5434496"/>
              <a:ext cx="5812403" cy="985961"/>
            </a:xfrm>
            <a:prstGeom prst="roundRect">
              <a:avLst>
                <a:gd name="adj" fmla="val 26248"/>
              </a:avLst>
            </a:prstGeom>
            <a:noFill/>
            <a:ln w="19050">
              <a:solidFill>
                <a:srgbClr val="D8B0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8532451" y="2815165"/>
            <a:ext cx="13468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（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532451" y="4197256"/>
            <a:ext cx="14606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（    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532451" y="5579348"/>
            <a:ext cx="14606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（    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026176" y="4219702"/>
            <a:ext cx="473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√</a:t>
            </a:r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9026176" y="5579348"/>
            <a:ext cx="473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√</a:t>
            </a:r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8976807" y="2826388"/>
            <a:ext cx="448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×</a:t>
            </a:r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974548" y="208178"/>
            <a:ext cx="3295650" cy="899160"/>
            <a:chOff x="1095289" y="284744"/>
            <a:chExt cx="3295650" cy="899160"/>
          </a:xfrm>
        </p:grpSpPr>
        <p:sp>
          <p:nvSpPr>
            <p:cNvPr id="77" name="文本框 76"/>
            <p:cNvSpPr txBox="1"/>
            <p:nvPr/>
          </p:nvSpPr>
          <p:spPr>
            <a:xfrm>
              <a:off x="1484944" y="386355"/>
              <a:ext cx="252449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solidFill>
                    <a:schemeClr val="accent4">
                      <a:lumMod val="50000"/>
                    </a:schemeClr>
                  </a:solidFill>
                </a:rPr>
                <a:t>复习导入</a:t>
              </a:r>
              <a:endParaRPr lang="zh-CN" altLang="en-US" sz="40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535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95289" y="284744"/>
              <a:ext cx="3295650" cy="8991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05352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954822" y="1912146"/>
            <a:ext cx="3040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这是什么？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031" y="3603801"/>
            <a:ext cx="1045037" cy="165476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183174" y="3962480"/>
            <a:ext cx="2074626" cy="1231106"/>
            <a:chOff x="3183174" y="3297459"/>
            <a:chExt cx="2074626" cy="1231106"/>
          </a:xfrm>
        </p:grpSpPr>
        <p:sp>
          <p:nvSpPr>
            <p:cNvPr id="12" name="文本框 11"/>
            <p:cNvSpPr txBox="1"/>
            <p:nvPr/>
          </p:nvSpPr>
          <p:spPr>
            <a:xfrm>
              <a:off x="3183174" y="3882234"/>
              <a:ext cx="20746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00"/>
                  </a:solidFill>
                </a:rPr>
                <a:t> 竹   笋 </a:t>
              </a:r>
              <a:endParaRPr lang="zh-CN" altLang="en-US" sz="3600">
                <a:solidFill>
                  <a:srgbClr val="FF0000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183174" y="3297459"/>
              <a:ext cx="1846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err="1">
                  <a:solidFill>
                    <a:schemeClr val="accent4">
                      <a:lumMod val="50000"/>
                    </a:schemeClr>
                  </a:solidFill>
                </a:rPr>
                <a:t>zhú  sǔn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72906" y="3893451"/>
            <a:ext cx="599294" cy="1460251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565" b="89598" l="0" r="100000">
                        <a14:backgroundMark x1="38926" y1="67612" x2="38702" y2="77305"/>
                        <a14:backgroundMark x1="63311" y1="23168" x2="63311" y2="2316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65265" y="3604161"/>
            <a:ext cx="1990668" cy="188461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922676" y="3364807"/>
            <a:ext cx="2299302" cy="229340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AutoShape 6"/>
          <p:cNvSpPr>
            <a:spLocks noChangeAspect="1" noChangeArrowheads="1"/>
          </p:cNvSpPr>
          <p:nvPr/>
        </p:nvSpPr>
        <p:spPr bwMode="auto">
          <a:xfrm>
            <a:off x="5943600" y="394162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7090821" y="3364807"/>
            <a:ext cx="3669440" cy="229340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058729" y="1684023"/>
            <a:ext cx="582430" cy="10055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4492" y="1034829"/>
            <a:ext cx="1045037" cy="16547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05352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10679" y="1378498"/>
            <a:ext cx="5026901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什么动物喜欢吃          ？  </a:t>
            </a:r>
            <a:endParaRPr lang="en-US" altLang="zh-CN" sz="320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95723" y="1247026"/>
            <a:ext cx="635907" cy="100692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094509" y="3076712"/>
            <a:ext cx="2028934" cy="2341076"/>
            <a:chOff x="4278810" y="3745712"/>
            <a:chExt cx="2333335" cy="2761480"/>
          </a:xfrm>
        </p:grpSpPr>
        <p:sp>
          <p:nvSpPr>
            <p:cNvPr id="11" name="椭圆 10"/>
            <p:cNvSpPr/>
            <p:nvPr/>
          </p:nvSpPr>
          <p:spPr>
            <a:xfrm>
              <a:off x="4278810" y="3745712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491729" y="4062944"/>
              <a:ext cx="2120416" cy="2444248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322046" y="3652591"/>
            <a:ext cx="3419168" cy="1231106"/>
            <a:chOff x="3177580" y="3297459"/>
            <a:chExt cx="3419168" cy="1231106"/>
          </a:xfrm>
        </p:grpSpPr>
        <p:sp>
          <p:nvSpPr>
            <p:cNvPr id="14" name="文本框 13"/>
            <p:cNvSpPr txBox="1"/>
            <p:nvPr/>
          </p:nvSpPr>
          <p:spPr>
            <a:xfrm>
              <a:off x="3177580" y="3882234"/>
              <a:ext cx="27646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00"/>
                  </a:solidFill>
                </a:rPr>
                <a:t>大    熊     猫 </a:t>
              </a:r>
              <a:endParaRPr lang="zh-CN" altLang="en-US" sz="3600">
                <a:solidFill>
                  <a:srgbClr val="FF000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83173" y="3297459"/>
              <a:ext cx="34135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err="1">
                  <a:solidFill>
                    <a:schemeClr val="accent4">
                      <a:lumMod val="50000"/>
                    </a:schemeClr>
                  </a:solidFill>
                </a:rPr>
                <a:t>dà  xiōng  māo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839747" y="404976"/>
            <a:ext cx="2524498" cy="1932931"/>
            <a:chOff x="9044460" y="442080"/>
            <a:chExt cx="2655736" cy="2202511"/>
          </a:xfrm>
        </p:grpSpPr>
        <p:sp>
          <p:nvSpPr>
            <p:cNvPr id="31" name="椭圆 30"/>
            <p:cNvSpPr/>
            <p:nvPr/>
          </p:nvSpPr>
          <p:spPr>
            <a:xfrm rot="5400000">
              <a:off x="9271072" y="21546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175698" y="543384"/>
              <a:ext cx="2524498" cy="2086944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9314136" y="3063432"/>
            <a:ext cx="2021093" cy="2412675"/>
            <a:chOff x="6901188" y="3087690"/>
            <a:chExt cx="2307009" cy="2880232"/>
          </a:xfrm>
        </p:grpSpPr>
        <p:sp>
          <p:nvSpPr>
            <p:cNvPr id="38" name="椭圆 37"/>
            <p:cNvSpPr/>
            <p:nvPr/>
          </p:nvSpPr>
          <p:spPr>
            <a:xfrm>
              <a:off x="6901188" y="3087690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965098" y="3447909"/>
              <a:ext cx="2243099" cy="2520013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6589418" y="3220216"/>
            <a:ext cx="1929546" cy="2472125"/>
            <a:chOff x="1578997" y="3517478"/>
            <a:chExt cx="2202511" cy="2910297"/>
          </a:xfrm>
        </p:grpSpPr>
        <p:sp>
          <p:nvSpPr>
            <p:cNvPr id="41" name="椭圆 40"/>
            <p:cNvSpPr/>
            <p:nvPr/>
          </p:nvSpPr>
          <p:spPr>
            <a:xfrm>
              <a:off x="1578997" y="351747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91554" y="3728938"/>
              <a:ext cx="1844069" cy="269883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9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9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739" y="4087487"/>
            <a:ext cx="2506961" cy="227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6362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357196" y="2748253"/>
            <a:ext cx="378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dirty="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探究新知</a:t>
            </a:r>
            <a:endParaRPr lang="zh-CN" altLang="en-US" sz="6600" dirty="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053521"/>
          </a:xfrm>
          <a:prstGeom prst="rect">
            <a:avLst/>
          </a:prstGeom>
        </p:spPr>
      </p:pic>
      <p:sp>
        <p:nvSpPr>
          <p:cNvPr id="17" name="AutoShape 6"/>
          <p:cNvSpPr>
            <a:spLocks noChangeAspect="1" noChangeArrowheads="1"/>
          </p:cNvSpPr>
          <p:nvPr/>
        </p:nvSpPr>
        <p:spPr bwMode="auto">
          <a:xfrm>
            <a:off x="5943600" y="3961701"/>
            <a:ext cx="284720" cy="28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909740" y="1785374"/>
            <a:ext cx="2004715" cy="2461047"/>
            <a:chOff x="51218" y="2468582"/>
            <a:chExt cx="2202511" cy="2783017"/>
          </a:xfrm>
        </p:grpSpPr>
        <p:sp>
          <p:nvSpPr>
            <p:cNvPr id="28" name="椭圆 27"/>
            <p:cNvSpPr/>
            <p:nvPr/>
          </p:nvSpPr>
          <p:spPr>
            <a:xfrm>
              <a:off x="51218" y="2468582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41881" y="2814831"/>
              <a:ext cx="1623820" cy="2436768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3939588" y="2989636"/>
            <a:ext cx="5013915" cy="827644"/>
            <a:chOff x="3939588" y="2728219"/>
            <a:chExt cx="5367525" cy="102292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3939588" y="2728219"/>
              <a:ext cx="419815" cy="102292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4929130" y="2728219"/>
              <a:ext cx="419815" cy="1022929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5918672" y="2728219"/>
              <a:ext cx="419815" cy="102292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7897756" y="2728219"/>
              <a:ext cx="419815" cy="1022929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8887298" y="2728219"/>
              <a:ext cx="419815" cy="1022929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6908214" y="2728219"/>
              <a:ext cx="419815" cy="1022929"/>
            </a:xfrm>
            <a:prstGeom prst="rect">
              <a:avLst/>
            </a:prstGeom>
          </p:spPr>
        </p:pic>
      </p:grpSp>
      <p:grpSp>
        <p:nvGrpSpPr>
          <p:cNvPr id="76" name="组合 75"/>
          <p:cNvGrpSpPr/>
          <p:nvPr/>
        </p:nvGrpSpPr>
        <p:grpSpPr>
          <a:xfrm>
            <a:off x="3922182" y="588400"/>
            <a:ext cx="5961783" cy="2172081"/>
            <a:chOff x="3914230" y="787180"/>
            <a:chExt cx="6237009" cy="1775546"/>
          </a:xfrm>
        </p:grpSpPr>
        <p:sp>
          <p:nvSpPr>
            <p:cNvPr id="4" name="思想气泡: 云 3"/>
            <p:cNvSpPr/>
            <p:nvPr/>
          </p:nvSpPr>
          <p:spPr>
            <a:xfrm>
              <a:off x="3914230" y="787180"/>
              <a:ext cx="6237009" cy="1775546"/>
            </a:xfrm>
            <a:prstGeom prst="cloudCallout">
              <a:avLst>
                <a:gd name="adj1" fmla="val -63827"/>
                <a:gd name="adj2" fmla="val 45566"/>
              </a:avLst>
            </a:prstGeom>
            <a:solidFill>
              <a:srgbClr val="B6E4E8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437540" y="913383"/>
              <a:ext cx="5588407" cy="120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把 </a:t>
              </a:r>
              <a:r>
                <a:rPr lang="en-US" altLang="zh-CN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12 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个竹笋平均分给 </a:t>
              </a:r>
              <a:r>
                <a:rPr lang="en-US" altLang="zh-CN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4 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个熊猫宝宝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每个宝宝分几个？</a:t>
              </a:r>
              <a:endParaRPr lang="zh-CN" altLang="en-US" sz="3200" dirty="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74130" y="3390009"/>
            <a:ext cx="5013915" cy="827644"/>
            <a:chOff x="4131258" y="3681149"/>
            <a:chExt cx="5367525" cy="1022929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4131258" y="3681149"/>
              <a:ext cx="419815" cy="1022929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5120800" y="3681149"/>
              <a:ext cx="419815" cy="1022929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6110342" y="3681149"/>
              <a:ext cx="419815" cy="1022929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8089426" y="3681149"/>
              <a:ext cx="419815" cy="1022929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9078968" y="3681149"/>
              <a:ext cx="419815" cy="1022929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050303">
              <a:off x="7099884" y="3681149"/>
              <a:ext cx="419815" cy="1022929"/>
            </a:xfrm>
            <a:prstGeom prst="rect">
              <a:avLst/>
            </a:prstGeom>
          </p:spPr>
        </p:pic>
      </p:grpSp>
      <p:grpSp>
        <p:nvGrpSpPr>
          <p:cNvPr id="63" name="组合 62"/>
          <p:cNvGrpSpPr/>
          <p:nvPr/>
        </p:nvGrpSpPr>
        <p:grpSpPr>
          <a:xfrm>
            <a:off x="4017294" y="5211942"/>
            <a:ext cx="1161274" cy="1160587"/>
            <a:chOff x="4278810" y="3745712"/>
            <a:chExt cx="2333335" cy="2761480"/>
          </a:xfrm>
        </p:grpSpPr>
        <p:sp>
          <p:nvSpPr>
            <p:cNvPr id="64" name="椭圆 63"/>
            <p:cNvSpPr/>
            <p:nvPr/>
          </p:nvSpPr>
          <p:spPr>
            <a:xfrm>
              <a:off x="4278810" y="3745712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491729" y="4062944"/>
              <a:ext cx="2120416" cy="2444248"/>
            </a:xfrm>
            <a:prstGeom prst="rect">
              <a:avLst/>
            </a:prstGeom>
          </p:spPr>
        </p:pic>
      </p:grpSp>
      <p:grpSp>
        <p:nvGrpSpPr>
          <p:cNvPr id="66" name="组合 65"/>
          <p:cNvGrpSpPr/>
          <p:nvPr/>
        </p:nvGrpSpPr>
        <p:grpSpPr>
          <a:xfrm>
            <a:off x="10195146" y="4203737"/>
            <a:ext cx="1616726" cy="1096195"/>
            <a:chOff x="9044460" y="442080"/>
            <a:chExt cx="2655736" cy="2202511"/>
          </a:xfrm>
        </p:grpSpPr>
        <p:sp>
          <p:nvSpPr>
            <p:cNvPr id="67" name="椭圆 66"/>
            <p:cNvSpPr/>
            <p:nvPr/>
          </p:nvSpPr>
          <p:spPr>
            <a:xfrm rot="5400000">
              <a:off x="9271072" y="21546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175698" y="543384"/>
              <a:ext cx="2524498" cy="2086944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8345077" y="5168959"/>
            <a:ext cx="1156787" cy="1252889"/>
            <a:chOff x="6901188" y="3087690"/>
            <a:chExt cx="2307009" cy="2880232"/>
          </a:xfrm>
        </p:grpSpPr>
        <p:sp>
          <p:nvSpPr>
            <p:cNvPr id="70" name="椭圆 69"/>
            <p:cNvSpPr/>
            <p:nvPr/>
          </p:nvSpPr>
          <p:spPr>
            <a:xfrm>
              <a:off x="6901188" y="3087690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6965098" y="3447909"/>
              <a:ext cx="2243099" cy="2520013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6222451" y="5196294"/>
            <a:ext cx="1104389" cy="1225554"/>
            <a:chOff x="1578997" y="3517478"/>
            <a:chExt cx="2202511" cy="2910297"/>
          </a:xfrm>
        </p:grpSpPr>
        <p:sp>
          <p:nvSpPr>
            <p:cNvPr id="73" name="椭圆 72"/>
            <p:cNvSpPr/>
            <p:nvPr/>
          </p:nvSpPr>
          <p:spPr>
            <a:xfrm>
              <a:off x="1578997" y="3517478"/>
              <a:ext cx="2202511" cy="2655736"/>
            </a:xfrm>
            <a:prstGeom prst="ellipse">
              <a:avLst/>
            </a:prstGeom>
            <a:solidFill>
              <a:srgbClr val="9CD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591554" y="3728938"/>
              <a:ext cx="1844069" cy="2698837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229164" y="198244"/>
            <a:ext cx="3295650" cy="899160"/>
            <a:chOff x="-290" y="1345"/>
            <a:chExt cx="5190" cy="1416"/>
          </a:xfrm>
        </p:grpSpPr>
        <p:sp>
          <p:nvSpPr>
            <p:cNvPr id="39" name="文本框 38"/>
            <p:cNvSpPr txBox="1"/>
            <p:nvPr/>
          </p:nvSpPr>
          <p:spPr>
            <a:xfrm>
              <a:off x="329" y="1519"/>
              <a:ext cx="3952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solidFill>
                    <a:schemeClr val="accent4">
                      <a:lumMod val="50000"/>
                    </a:schemeClr>
                  </a:solidFill>
                </a:rPr>
                <a:t>探究新知</a:t>
              </a:r>
              <a:endParaRPr lang="zh-CN" altLang="en-US" sz="40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8535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290" y="1345"/>
              <a:ext cx="5190" cy="141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0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d91847cb-adeb-46f1-91f7-74950d19e6b0"/>
  <p:tag name="COMMONDATA" val="eyJoZGlkIjoiNTEwZDYwYjA4ODUyYzA2MmI0M2EzZjhhMWY0NWI4YWEifQ==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1056</Words>
  <Application>WPS 演示</Application>
  <PresentationFormat>自定义</PresentationFormat>
  <Paragraphs>195</Paragraphs>
  <Slides>28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Arial</vt:lpstr>
      <vt:lpstr>微软雅黑</vt:lpstr>
      <vt:lpstr>Calibri</vt:lpstr>
      <vt:lpstr>迷你简卡通</vt:lpstr>
      <vt:lpstr>Arial Unicode MS</vt:lpstr>
      <vt:lpstr>等线</vt:lpstr>
      <vt:lpstr>第一PPT模板网-WWW.1PPT.COM</vt:lpstr>
      <vt:lpstr>5_Office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2022-01-16T22:28:00Z</cp:lastPrinted>
  <dcterms:created xsi:type="dcterms:W3CDTF">2022-01-16T22:28:00Z</dcterms:created>
  <dcterms:modified xsi:type="dcterms:W3CDTF">2023-01-30T01:56:53Z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C37F4318F6F843AF990B0D8498482511</vt:lpwstr>
  </property>
  <property fmtid="{D5CDD505-2E9C-101B-9397-08002B2CF9AE}" pid="7" name="KSOProductBuildVer">
    <vt:lpwstr>2052-11.1.0.13703</vt:lpwstr>
  </property>
</Properties>
</file>