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329" r:id="rId6"/>
    <p:sldId id="340" r:id="rId7"/>
    <p:sldId id="330" r:id="rId8"/>
    <p:sldId id="309" r:id="rId9"/>
    <p:sldId id="341" r:id="rId10"/>
    <p:sldId id="284" r:id="rId11"/>
    <p:sldId id="286" r:id="rId12"/>
    <p:sldId id="342" r:id="rId13"/>
    <p:sldId id="356" r:id="rId14"/>
    <p:sldId id="357" r:id="rId15"/>
    <p:sldId id="358" r:id="rId16"/>
    <p:sldId id="359" r:id="rId17"/>
    <p:sldId id="360" r:id="rId18"/>
    <p:sldId id="343" r:id="rId19"/>
    <p:sldId id="361" r:id="rId20"/>
    <p:sldId id="362" r:id="rId21"/>
    <p:sldId id="313" r:id="rId22"/>
    <p:sldId id="347" r:id="rId23"/>
    <p:sldId id="363" r:id="rId24"/>
    <p:sldId id="364" r:id="rId25"/>
    <p:sldId id="365" r:id="rId26"/>
    <p:sldId id="366" r:id="rId27"/>
    <p:sldId id="328" r:id="rId28"/>
    <p:sldId id="351" r:id="rId29"/>
    <p:sldId id="367" r:id="rId30"/>
    <p:sldId id="368" r:id="rId31"/>
    <p:sldId id="369" r:id="rId32"/>
    <p:sldId id="370" r:id="rId33"/>
    <p:sldId id="352" r:id="rId34"/>
    <p:sldId id="371" r:id="rId35"/>
  </p:sldIdLst>
  <p:sldSz cx="9144000" cy="5143500" type="screen16x9"/>
  <p:notesSz cx="6858000" cy="9144000"/>
  <p:custDataLst>
    <p:tags r:id="rId4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4" clrIdx="0"/>
  <p:cmAuthor id="2" name="Administra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424" autoAdjust="0"/>
  </p:normalViewPr>
  <p:slideViewPr>
    <p:cSldViewPr snapToGrid="0"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notesMaster" Target="notesMasters/notesMaster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png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35.png"/><Relationship Id="rId1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6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5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9.png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5.jpeg"/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8.png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1.png"/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image" Target="../media/image70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2.png"/><Relationship Id="rId1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3.png"/><Relationship Id="rId1" Type="http://schemas.openxmlformats.org/officeDocument/2006/relationships/image" Target="../media/image70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image" Target="../media/image70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image" Target="../media/image70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image" Target="../media/image17.pn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0.png"/><Relationship Id="rId10" Type="http://schemas.openxmlformats.org/officeDocument/2006/relationships/image" Target="../media/image19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-7572" y="367331"/>
            <a:ext cx="419964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第三</a:t>
            </a: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单元 图形</a:t>
            </a: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的运动（一）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396293"/>
            <a:ext cx="9144000" cy="72943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3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zh-CN" altLang="en-US" sz="3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对称现象</a:t>
            </a:r>
            <a:r>
              <a:rPr lang="zh-CN" altLang="en-US" sz="3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及轴对称</a:t>
            </a:r>
            <a:r>
              <a:rPr lang="zh-CN" altLang="en-US" sz="3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图形</a:t>
            </a:r>
            <a:endParaRPr lang="zh-CN" altLang="en-US" sz="33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54319" y="2428196"/>
            <a:ext cx="3062401" cy="23218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9221" name="图片 3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2" y="3573"/>
            <a:ext cx="314325" cy="17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文本框 24"/>
          <p:cNvSpPr txBox="1"/>
          <p:nvPr/>
        </p:nvSpPr>
        <p:spPr>
          <a:xfrm>
            <a:off x="838751" y="872729"/>
            <a:ext cx="7656981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【方法小结】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判断是不是轴对称图形，可以先想象这个图形对折后是不是完全重合，如果重合就是轴对称图形。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8750" y="1704428"/>
            <a:ext cx="6715621" cy="10387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【小练习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下面哪些图案是轴对称图形？请在（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）里画“√”。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041236" y="2773033"/>
            <a:ext cx="6307445" cy="2018167"/>
            <a:chOff x="1395187" y="2576681"/>
            <a:chExt cx="3457575" cy="913416"/>
          </a:xfrm>
        </p:grpSpPr>
        <p:pic>
          <p:nvPicPr>
            <p:cNvPr id="28" name="图片 77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95187" y="2576681"/>
              <a:ext cx="3457575" cy="628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图片 77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13137" y="3318647"/>
              <a:ext cx="390525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图片 77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473435" y="3302790"/>
              <a:ext cx="390525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图片 77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33733" y="3318647"/>
              <a:ext cx="390525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图片 77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46345" y="3318647"/>
              <a:ext cx="390525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" name="矩形 35"/>
          <p:cNvSpPr/>
          <p:nvPr/>
        </p:nvSpPr>
        <p:spPr>
          <a:xfrm>
            <a:off x="1635002" y="4377350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94734" y="4363749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6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9221" name="图片 3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2" y="3573"/>
            <a:ext cx="314325" cy="17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12187" y="872729"/>
            <a:ext cx="7348122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判断下面哪些图形是轴对称图形，是的画“√”，不是的画“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16063" y="1911475"/>
            <a:ext cx="6217503" cy="2619189"/>
            <a:chOff x="2723741" y="2420907"/>
            <a:chExt cx="8290004" cy="3492252"/>
          </a:xfrm>
        </p:grpSpPr>
        <p:pic>
          <p:nvPicPr>
            <p:cNvPr id="5" name="图片 778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9478004" y="2429480"/>
              <a:ext cx="1535741" cy="3483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778"/>
            <p:cNvPicPr>
              <a:picLocks noChangeAspect="1" noChangeArrowheads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 bwMode="auto">
            <a:xfrm>
              <a:off x="4410856" y="2429481"/>
              <a:ext cx="2238234" cy="3483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778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>
              <a:off x="6887924" y="2420907"/>
              <a:ext cx="2088109" cy="3483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778"/>
            <p:cNvPicPr>
              <a:picLocks noChangeAspect="1" noChangeArrowheads="1"/>
            </p:cNvPicPr>
            <p:nvPr/>
          </p:nvPicPr>
          <p:blipFill rotWithShape="1">
            <a:blip r:embed="rId5" cstate="email"/>
            <a:srcRect/>
            <a:stretch>
              <a:fillRect/>
            </a:stretch>
          </p:blipFill>
          <p:spPr bwMode="auto">
            <a:xfrm>
              <a:off x="2723741" y="2429482"/>
              <a:ext cx="1798929" cy="3483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矩形 9"/>
          <p:cNvSpPr/>
          <p:nvPr/>
        </p:nvSpPr>
        <p:spPr>
          <a:xfrm>
            <a:off x="1635002" y="2825438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58765" y="2825438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24991" y="2836025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02580" y="4085145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13113" y="4085145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58765" y="4085145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23480" y="4085145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27709" y="2826491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8" grpId="0"/>
      <p:bldP spid="19" grpId="0"/>
      <p:bldP spid="20" grpId="0"/>
      <p:bldP spid="21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9221" name="图片 3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2" y="3573"/>
            <a:ext cx="314325" cy="17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841657" y="969245"/>
            <a:ext cx="628561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下面哪些字母是轴对称图形？涂上你喜欢的颜色。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77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23761" y="1733563"/>
            <a:ext cx="6718864" cy="989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>
          <a:xfrm>
            <a:off x="1011168" y="1526992"/>
            <a:ext cx="851752" cy="146372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137107" y="1526992"/>
            <a:ext cx="851752" cy="146372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263047" y="1539083"/>
            <a:ext cx="851752" cy="146372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260831" y="1539083"/>
            <a:ext cx="851752" cy="146372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327713" y="1542793"/>
            <a:ext cx="851752" cy="146372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98715" y="3359801"/>
            <a:ext cx="461328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画出轴对称图形的对称轴。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9478" y="3888822"/>
            <a:ext cx="5151891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【例题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你能画出下面图形的对称轴吗？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8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31179" y="780607"/>
            <a:ext cx="5061347" cy="175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9221" name="图片 3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2" y="3573"/>
            <a:ext cx="314325" cy="17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53667" y="2418973"/>
            <a:ext cx="7370064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上面两个图形都轴对称图形，把这两个图形对折后，留下一个折痕，这个图形中间的那条折痕所在的直线就是图形的对称轴。如下图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59937" y="3349363"/>
            <a:ext cx="2653256" cy="1462400"/>
            <a:chOff x="1361871" y="4766562"/>
            <a:chExt cx="2552502" cy="1406867"/>
          </a:xfrm>
        </p:grpSpPr>
        <p:pic>
          <p:nvPicPr>
            <p:cNvPr id="6" name="图片 781"/>
            <p:cNvPicPr>
              <a:picLocks noChangeAspect="1" noChangeArrowheads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 bwMode="auto">
            <a:xfrm>
              <a:off x="1361871" y="4766562"/>
              <a:ext cx="990828" cy="134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781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>
              <a:off x="2973214" y="4825054"/>
              <a:ext cx="941159" cy="1348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9221" name="图片 3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2" y="3573"/>
            <a:ext cx="314325" cy="17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021404" y="1017200"/>
            <a:ext cx="290848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所以它们的对称轴如下图。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78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4663" y="1537871"/>
            <a:ext cx="4410987" cy="1511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3"/>
          <p:cNvCxnSpPr>
            <a:cxnSpLocks noChangeShapeType="1"/>
          </p:cNvCxnSpPr>
          <p:nvPr/>
        </p:nvCxnSpPr>
        <p:spPr bwMode="auto">
          <a:xfrm>
            <a:off x="2063278" y="1537871"/>
            <a:ext cx="67160" cy="1853815"/>
          </a:xfrm>
          <a:prstGeom prst="straightConnector1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Connector 3"/>
          <p:cNvCxnSpPr>
            <a:cxnSpLocks noChangeShapeType="1"/>
          </p:cNvCxnSpPr>
          <p:nvPr/>
        </p:nvCxnSpPr>
        <p:spPr bwMode="auto">
          <a:xfrm>
            <a:off x="5008149" y="1366548"/>
            <a:ext cx="56213" cy="1853815"/>
          </a:xfrm>
          <a:prstGeom prst="straightConnector1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文本框 9"/>
          <p:cNvSpPr txBox="1"/>
          <p:nvPr/>
        </p:nvSpPr>
        <p:spPr>
          <a:xfrm>
            <a:off x="814635" y="3662591"/>
            <a:ext cx="299745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【例题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请你连一连。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9221" name="图片 3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2" y="3573"/>
            <a:ext cx="314325" cy="178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78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3757" y="974677"/>
            <a:ext cx="5569352" cy="243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908809" y="3759885"/>
            <a:ext cx="7658573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解答此题先想象上面一行图形对折后，得到原来图形的一半的样子，再判断能填充在哪个图中。解答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如图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所示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9" name="图片 78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99542" y="1094200"/>
            <a:ext cx="4546332" cy="198678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/>
          <p:cNvGrpSpPr/>
          <p:nvPr/>
        </p:nvGrpSpPr>
        <p:grpSpPr bwMode="auto">
          <a:xfrm>
            <a:off x="2038065" y="1617296"/>
            <a:ext cx="3669284" cy="769655"/>
            <a:chOff x="4545" y="7905"/>
            <a:chExt cx="3075" cy="645"/>
          </a:xfrm>
        </p:grpSpPr>
        <p:cxnSp>
          <p:nvCxnSpPr>
            <p:cNvPr id="11" name="Straight Connector 5"/>
            <p:cNvCxnSpPr>
              <a:cxnSpLocks noChangeShapeType="1"/>
            </p:cNvCxnSpPr>
            <p:nvPr/>
          </p:nvCxnSpPr>
          <p:spPr bwMode="auto">
            <a:xfrm>
              <a:off x="4545" y="7980"/>
              <a:ext cx="2010" cy="57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Straight Connector 6"/>
            <p:cNvCxnSpPr>
              <a:cxnSpLocks noChangeShapeType="1"/>
            </p:cNvCxnSpPr>
            <p:nvPr/>
          </p:nvCxnSpPr>
          <p:spPr bwMode="auto">
            <a:xfrm flipV="1">
              <a:off x="4545" y="7980"/>
              <a:ext cx="2175" cy="57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Straight Connector 7"/>
            <p:cNvCxnSpPr>
              <a:cxnSpLocks noChangeShapeType="1"/>
            </p:cNvCxnSpPr>
            <p:nvPr/>
          </p:nvCxnSpPr>
          <p:spPr bwMode="auto">
            <a:xfrm>
              <a:off x="5805" y="7905"/>
              <a:ext cx="1815" cy="645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Straight Connector 8"/>
            <p:cNvCxnSpPr>
              <a:cxnSpLocks noChangeShapeType="1"/>
            </p:cNvCxnSpPr>
            <p:nvPr/>
          </p:nvCxnSpPr>
          <p:spPr bwMode="auto">
            <a:xfrm flipV="1">
              <a:off x="5700" y="7980"/>
              <a:ext cx="1920" cy="57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5" name="文本框 14"/>
          <p:cNvSpPr txBox="1"/>
          <p:nvPr/>
        </p:nvSpPr>
        <p:spPr>
          <a:xfrm>
            <a:off x="1021403" y="3284143"/>
            <a:ext cx="7534656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【方法小结】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画轴对称图形的对称轴，先想象这个图形对折折痕在什么位置，折痕在什么位置，对称轴所在的直线就在什么位置。（注意：对称轴是一条虚直线）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5159" y="952886"/>
            <a:ext cx="3862276" cy="10387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【小练习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请你画出下面图形的对称轴。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14485" y="2395046"/>
            <a:ext cx="5790017" cy="1474095"/>
            <a:chOff x="2431376" y="3416212"/>
            <a:chExt cx="2995783" cy="762704"/>
          </a:xfrm>
        </p:grpSpPr>
        <p:grpSp>
          <p:nvGrpSpPr>
            <p:cNvPr id="6" name="组合 5"/>
            <p:cNvGrpSpPr/>
            <p:nvPr/>
          </p:nvGrpSpPr>
          <p:grpSpPr>
            <a:xfrm>
              <a:off x="2431376" y="3556468"/>
              <a:ext cx="661571" cy="337106"/>
              <a:chOff x="1369494" y="3556468"/>
              <a:chExt cx="661571" cy="337106"/>
            </a:xfrm>
          </p:grpSpPr>
          <p:pic>
            <p:nvPicPr>
              <p:cNvPr id="13" name="图片 785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1369494" y="3564896"/>
                <a:ext cx="345534" cy="320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" name="图片 785"/>
              <p:cNvPicPr>
                <a:picLocks noChangeAspect="1" noChangeArrowheads="1"/>
              </p:cNvPicPr>
              <p:nvPr/>
            </p:nvPicPr>
            <p:blipFill rotWithShape="1">
              <a:blip r:embed="rId2" cstate="email"/>
              <a:srcRect/>
              <a:stretch>
                <a:fillRect/>
              </a:stretch>
            </p:blipFill>
            <p:spPr bwMode="auto">
              <a:xfrm>
                <a:off x="1715028" y="3556468"/>
                <a:ext cx="316037" cy="337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3609415" y="3416212"/>
              <a:ext cx="728989" cy="762704"/>
              <a:chOff x="1816160" y="4268604"/>
              <a:chExt cx="728989" cy="762704"/>
            </a:xfrm>
          </p:grpSpPr>
          <p:pic>
            <p:nvPicPr>
              <p:cNvPr id="11" name="图片 785"/>
              <p:cNvPicPr>
                <a:picLocks noChangeAspect="1" noChangeArrowheads="1"/>
              </p:cNvPicPr>
              <p:nvPr/>
            </p:nvPicPr>
            <p:blipFill rotWithShape="1">
              <a:blip r:embed="rId3" cstate="email"/>
              <a:srcRect/>
              <a:stretch>
                <a:fillRect/>
              </a:stretch>
            </p:blipFill>
            <p:spPr bwMode="auto">
              <a:xfrm>
                <a:off x="2178546" y="4268604"/>
                <a:ext cx="366603" cy="7627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图片 785"/>
              <p:cNvPicPr>
                <a:picLocks noChangeAspect="1" noChangeArrowheads="1"/>
              </p:cNvPicPr>
              <p:nvPr/>
            </p:nvPicPr>
            <p:blipFill rotWithShape="1">
              <a:blip r:embed="rId4" cstate="email"/>
              <a:srcRect/>
              <a:stretch>
                <a:fillRect/>
              </a:stretch>
            </p:blipFill>
            <p:spPr bwMode="auto">
              <a:xfrm>
                <a:off x="1816160" y="4293888"/>
                <a:ext cx="375030" cy="7374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4854872" y="3534258"/>
              <a:ext cx="572287" cy="509815"/>
              <a:chOff x="3101375" y="5338974"/>
              <a:chExt cx="572287" cy="509815"/>
            </a:xfrm>
          </p:grpSpPr>
          <p:pic>
            <p:nvPicPr>
              <p:cNvPr id="9" name="图片 785"/>
              <p:cNvPicPr>
                <a:picLocks noChangeAspect="1" noChangeArrowheads="1"/>
              </p:cNvPicPr>
              <p:nvPr/>
            </p:nvPicPr>
            <p:blipFill rotWithShape="1">
              <a:blip r:embed="rId5" cstate="email"/>
              <a:srcRect/>
              <a:stretch>
                <a:fillRect/>
              </a:stretch>
            </p:blipFill>
            <p:spPr bwMode="auto">
              <a:xfrm>
                <a:off x="3101375" y="5355771"/>
                <a:ext cx="227547" cy="4930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图片 785"/>
              <p:cNvPicPr>
                <a:picLocks noChangeAspect="1" noChangeArrowheads="1"/>
              </p:cNvPicPr>
              <p:nvPr/>
            </p:nvPicPr>
            <p:blipFill rotWithShape="1">
              <a:blip r:embed="rId6" cstate="email"/>
              <a:srcRect/>
              <a:stretch>
                <a:fillRect/>
              </a:stretch>
            </p:blipFill>
            <p:spPr bwMode="auto">
              <a:xfrm>
                <a:off x="3328922" y="5338974"/>
                <a:ext cx="344740" cy="4845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cxnSp>
        <p:nvCxnSpPr>
          <p:cNvPr id="15" name="Straight Connector 3"/>
          <p:cNvCxnSpPr>
            <a:cxnSpLocks noChangeShapeType="1"/>
          </p:cNvCxnSpPr>
          <p:nvPr/>
        </p:nvCxnSpPr>
        <p:spPr bwMode="auto">
          <a:xfrm>
            <a:off x="1681599" y="2199750"/>
            <a:ext cx="2" cy="2042375"/>
          </a:xfrm>
          <a:prstGeom prst="straightConnector1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Straight Connector 3"/>
          <p:cNvCxnSpPr>
            <a:cxnSpLocks noChangeShapeType="1"/>
          </p:cNvCxnSpPr>
          <p:nvPr/>
        </p:nvCxnSpPr>
        <p:spPr bwMode="auto">
          <a:xfrm>
            <a:off x="4017307" y="2135339"/>
            <a:ext cx="2" cy="2042375"/>
          </a:xfrm>
          <a:prstGeom prst="straightConnector1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Connector 3"/>
          <p:cNvCxnSpPr>
            <a:cxnSpLocks noChangeShapeType="1"/>
          </p:cNvCxnSpPr>
          <p:nvPr/>
        </p:nvCxnSpPr>
        <p:spPr bwMode="auto">
          <a:xfrm>
            <a:off x="6138216" y="2247035"/>
            <a:ext cx="2" cy="2042375"/>
          </a:xfrm>
          <a:prstGeom prst="straightConnector1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1404" y="1037273"/>
            <a:ext cx="143813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连一连。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78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88274" y="1716292"/>
            <a:ext cx="6049530" cy="2132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2379950" y="2363777"/>
            <a:ext cx="4466177" cy="949063"/>
            <a:chOff x="14288" y="76200"/>
            <a:chExt cx="3048000" cy="647700"/>
          </a:xfrm>
        </p:grpSpPr>
        <p:cxnSp>
          <p:nvCxnSpPr>
            <p:cNvPr id="8" name="Straight Connector 10"/>
            <p:cNvCxnSpPr>
              <a:cxnSpLocks noChangeShapeType="1"/>
            </p:cNvCxnSpPr>
            <p:nvPr/>
          </p:nvCxnSpPr>
          <p:spPr bwMode="auto">
            <a:xfrm>
              <a:off x="14288" y="90488"/>
              <a:ext cx="3048000" cy="619125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Straight Connector 11"/>
            <p:cNvCxnSpPr>
              <a:cxnSpLocks noChangeShapeType="1"/>
            </p:cNvCxnSpPr>
            <p:nvPr/>
          </p:nvCxnSpPr>
          <p:spPr bwMode="auto">
            <a:xfrm flipV="1">
              <a:off x="76201" y="76200"/>
              <a:ext cx="2847975" cy="64770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Straight Connector 12"/>
            <p:cNvCxnSpPr>
              <a:cxnSpLocks noChangeShapeType="1"/>
            </p:cNvCxnSpPr>
            <p:nvPr/>
          </p:nvCxnSpPr>
          <p:spPr bwMode="auto">
            <a:xfrm>
              <a:off x="1195388" y="90488"/>
              <a:ext cx="838200" cy="571500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Straight Connector 13"/>
            <p:cNvCxnSpPr>
              <a:cxnSpLocks noChangeShapeType="1"/>
            </p:cNvCxnSpPr>
            <p:nvPr/>
          </p:nvCxnSpPr>
          <p:spPr bwMode="auto">
            <a:xfrm flipV="1">
              <a:off x="1071563" y="90488"/>
              <a:ext cx="857250" cy="619125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" name="文本框 11"/>
          <p:cNvSpPr txBox="1"/>
          <p:nvPr/>
        </p:nvSpPr>
        <p:spPr>
          <a:xfrm>
            <a:off x="1021403" y="3981261"/>
            <a:ext cx="7331027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【讲解】解答此题可以想象第一行中长方形纸展开后的样子，第二行中哪个的图形能完全填空进去，上下的图形就可以相连。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8939" y="972068"/>
            <a:ext cx="386187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连一连，图形折叠后的形状。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图片 78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18844" y="1442508"/>
            <a:ext cx="5066796" cy="2167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988938" y="3828412"/>
            <a:ext cx="7983612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下面的图形，字母或国旗中，哪些是轴对称图形？是的请画“√”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30711" y="2391988"/>
            <a:ext cx="2901530" cy="565868"/>
            <a:chOff x="1947553" y="2902714"/>
            <a:chExt cx="2078182" cy="40529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280062" y="2945081"/>
              <a:ext cx="1745673" cy="36292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1947553" y="2902714"/>
              <a:ext cx="689614" cy="40529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3372592" y="2945081"/>
              <a:ext cx="653143" cy="36292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8" name="Picture 28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4855077" y="1457839"/>
            <a:ext cx="2991710" cy="31910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338071" y="1275078"/>
            <a:ext cx="2414789" cy="2188816"/>
          </a:xfrm>
          <a:prstGeom prst="rect">
            <a:avLst/>
          </a:prstGeom>
        </p:spPr>
      </p:pic>
      <p:sp>
        <p:nvSpPr>
          <p:cNvPr id="10" name="AutoShape 16"/>
          <p:cNvSpPr>
            <a:spLocks noChangeArrowheads="1"/>
          </p:cNvSpPr>
          <p:nvPr/>
        </p:nvSpPr>
        <p:spPr bwMode="auto">
          <a:xfrm>
            <a:off x="2066679" y="930391"/>
            <a:ext cx="1922859" cy="1098173"/>
          </a:xfrm>
          <a:prstGeom prst="wedgeRoundRectCallout">
            <a:avLst>
              <a:gd name="adj1" fmla="val -63292"/>
              <a:gd name="adj2" fmla="val 4273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游乐场里都有哪些</a:t>
            </a:r>
            <a:endParaRPr lang="en-US" altLang="zh-CN" dirty="0"/>
          </a:p>
          <a:p>
            <a:pPr eaLnBrk="1" hangingPunct="1"/>
            <a:r>
              <a:rPr lang="zh-CN" altLang="en-US" dirty="0"/>
              <a:t>游乐项目？</a:t>
            </a:r>
            <a:endParaRPr lang="zh-CN" altLang="en-US" dirty="0"/>
          </a:p>
        </p:txBody>
      </p:sp>
      <p:sp>
        <p:nvSpPr>
          <p:cNvPr id="11" name="AutoShape 19"/>
          <p:cNvSpPr>
            <a:spLocks noChangeArrowheads="1"/>
          </p:cNvSpPr>
          <p:nvPr/>
        </p:nvSpPr>
        <p:spPr bwMode="auto">
          <a:xfrm>
            <a:off x="1736475" y="3567895"/>
            <a:ext cx="2787901" cy="1438692"/>
          </a:xfrm>
          <a:prstGeom prst="wedgeRoundRectCallout">
            <a:avLst>
              <a:gd name="adj1" fmla="val -31438"/>
              <a:gd name="adj2" fmla="val -8333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这些游乐项目里有</a:t>
            </a:r>
            <a:r>
              <a:rPr lang="zh-CN" altLang="en-US" dirty="0" smtClean="0"/>
              <a:t>许多</a:t>
            </a:r>
            <a:r>
              <a:rPr lang="zh-CN" altLang="en-US" dirty="0"/>
              <a:t>数学知识呢，</a:t>
            </a:r>
            <a:r>
              <a:rPr lang="zh-CN" altLang="en-US" dirty="0" smtClean="0"/>
              <a:t>今天我们</a:t>
            </a:r>
            <a:r>
              <a:rPr lang="zh-CN" altLang="en-US" dirty="0"/>
              <a:t>就一起来研究</a:t>
            </a:r>
            <a:r>
              <a:rPr lang="zh-CN" altLang="en-US" dirty="0" smtClean="0"/>
              <a:t>图形</a:t>
            </a:r>
            <a:r>
              <a:rPr lang="zh-CN" altLang="en-US" dirty="0"/>
              <a:t>的运动。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111768" y="1028483"/>
            <a:ext cx="6245247" cy="3511121"/>
            <a:chOff x="1235033" y="1857312"/>
            <a:chExt cx="4293499" cy="2413835"/>
          </a:xfrm>
        </p:grpSpPr>
        <p:grpSp>
          <p:nvGrpSpPr>
            <p:cNvPr id="24" name="组合 23"/>
            <p:cNvGrpSpPr/>
            <p:nvPr/>
          </p:nvGrpSpPr>
          <p:grpSpPr>
            <a:xfrm>
              <a:off x="1318584" y="1857312"/>
              <a:ext cx="4144065" cy="2049669"/>
              <a:chOff x="1318584" y="1857313"/>
              <a:chExt cx="3438525" cy="1425182"/>
            </a:xfrm>
          </p:grpSpPr>
          <p:pic>
            <p:nvPicPr>
              <p:cNvPr id="36" name="图片 788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1318584" y="1857313"/>
                <a:ext cx="3438525" cy="4940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" name="图片 788"/>
              <p:cNvPicPr>
                <a:picLocks noChangeAspect="1" noChangeArrowheads="1"/>
              </p:cNvPicPr>
              <p:nvPr/>
            </p:nvPicPr>
            <p:blipFill rotWithShape="1">
              <a:blip r:embed="rId2" cstate="email"/>
              <a:srcRect/>
              <a:stretch>
                <a:fillRect/>
              </a:stretch>
            </p:blipFill>
            <p:spPr bwMode="auto">
              <a:xfrm>
                <a:off x="1318584" y="2807482"/>
                <a:ext cx="3438525" cy="475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5" name="文本框 24"/>
            <p:cNvSpPr txBox="1"/>
            <p:nvPr/>
          </p:nvSpPr>
          <p:spPr>
            <a:xfrm>
              <a:off x="1235033" y="2711135"/>
              <a:ext cx="662544" cy="285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234652" y="2711135"/>
              <a:ext cx="662544" cy="285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122406" y="2711135"/>
              <a:ext cx="662544" cy="285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927435" y="2711135"/>
              <a:ext cx="662544" cy="285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732464" y="2709785"/>
              <a:ext cx="662544" cy="285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335043" y="3930606"/>
              <a:ext cx="662544" cy="285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234652" y="3930606"/>
              <a:ext cx="662544" cy="285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255930" y="3930606"/>
              <a:ext cx="662544" cy="285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060959" y="3985499"/>
              <a:ext cx="662544" cy="285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865988" y="3979178"/>
              <a:ext cx="662544" cy="2856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2819471" y="2274834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101102" y="2256277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820277" y="4009895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06022" y="4091892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8938" y="979049"/>
            <a:ext cx="3592571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下面轴对称图形的对称轴。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8938" y="1539715"/>
            <a:ext cx="6397502" cy="1596810"/>
            <a:chOff x="931038" y="1619807"/>
            <a:chExt cx="3777960" cy="942975"/>
          </a:xfrm>
        </p:grpSpPr>
        <p:pic>
          <p:nvPicPr>
            <p:cNvPr id="6" name="图片 789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31038" y="1619807"/>
              <a:ext cx="981075" cy="942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79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2100000">
              <a:off x="2639043" y="1841004"/>
              <a:ext cx="657225" cy="628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79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023198" y="1709364"/>
              <a:ext cx="685800" cy="809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9" name="Straight Connector 15"/>
          <p:cNvCxnSpPr>
            <a:cxnSpLocks noChangeShapeType="1"/>
          </p:cNvCxnSpPr>
          <p:nvPr/>
        </p:nvCxnSpPr>
        <p:spPr bwMode="auto">
          <a:xfrm>
            <a:off x="1865980" y="1481866"/>
            <a:ext cx="0" cy="1904798"/>
          </a:xfrm>
          <a:prstGeom prst="straightConnector1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" name="组合 9"/>
          <p:cNvGrpSpPr/>
          <p:nvPr/>
        </p:nvGrpSpPr>
        <p:grpSpPr>
          <a:xfrm>
            <a:off x="5883304" y="1340756"/>
            <a:ext cx="1967786" cy="1935527"/>
            <a:chOff x="14288" y="14288"/>
            <a:chExt cx="1162050" cy="1143000"/>
          </a:xfrm>
        </p:grpSpPr>
        <p:cxnSp>
          <p:nvCxnSpPr>
            <p:cNvPr id="11" name="Straight Connector 16"/>
            <p:cNvCxnSpPr>
              <a:cxnSpLocks noChangeShapeType="1"/>
            </p:cNvCxnSpPr>
            <p:nvPr/>
          </p:nvCxnSpPr>
          <p:spPr bwMode="auto">
            <a:xfrm flipH="1">
              <a:off x="14288" y="149225"/>
              <a:ext cx="1162050" cy="87630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Straight Connector 56"/>
            <p:cNvCxnSpPr>
              <a:cxnSpLocks noChangeShapeType="1"/>
            </p:cNvCxnSpPr>
            <p:nvPr/>
          </p:nvCxnSpPr>
          <p:spPr bwMode="auto">
            <a:xfrm>
              <a:off x="547688" y="14288"/>
              <a:ext cx="47625" cy="114300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Straight Connector 57"/>
            <p:cNvCxnSpPr>
              <a:cxnSpLocks noChangeShapeType="1"/>
            </p:cNvCxnSpPr>
            <p:nvPr/>
          </p:nvCxnSpPr>
          <p:spPr bwMode="auto">
            <a:xfrm flipH="1" flipV="1">
              <a:off x="71438" y="301625"/>
              <a:ext cx="923925" cy="590550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4" name="Straight Connector 15"/>
          <p:cNvCxnSpPr>
            <a:cxnSpLocks noChangeShapeType="1"/>
          </p:cNvCxnSpPr>
          <p:nvPr/>
        </p:nvCxnSpPr>
        <p:spPr bwMode="auto">
          <a:xfrm>
            <a:off x="4417222" y="1827325"/>
            <a:ext cx="1" cy="1224471"/>
          </a:xfrm>
          <a:prstGeom prst="straightConnector1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文本框 16"/>
          <p:cNvSpPr txBox="1"/>
          <p:nvPr/>
        </p:nvSpPr>
        <p:spPr>
          <a:xfrm>
            <a:off x="880860" y="3314828"/>
            <a:ext cx="7594400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【讲评】轴对称图形的对称轴就是这个图形对折后的折痕所在处，对称轴是一条虚直线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。小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树和蝴蝶图形都从竖直方向对折，左右两边能完全重合，所以对称轴就在竖直方向的垂直线上；雪花的图形从三个方向对折后都能完全重合，所以它有</a:t>
            </a:r>
            <a:r>
              <a:rPr lang="en-US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条对称轴。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8467" y="992210"/>
            <a:ext cx="620506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下面的哪些图形是轴对称图形？是的请画“√”。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67297" y="1470576"/>
            <a:ext cx="7041262" cy="1694630"/>
            <a:chOff x="891308" y="1707634"/>
            <a:chExt cx="4946352" cy="1190445"/>
          </a:xfrm>
        </p:grpSpPr>
        <p:grpSp>
          <p:nvGrpSpPr>
            <p:cNvPr id="6" name="组合 5"/>
            <p:cNvGrpSpPr/>
            <p:nvPr/>
          </p:nvGrpSpPr>
          <p:grpSpPr>
            <a:xfrm>
              <a:off x="922667" y="1707634"/>
              <a:ext cx="4840065" cy="752475"/>
              <a:chOff x="922667" y="1707634"/>
              <a:chExt cx="4840065" cy="752475"/>
            </a:xfrm>
          </p:grpSpPr>
          <p:pic>
            <p:nvPicPr>
              <p:cNvPr id="12" name="图片 79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922667" y="1726685"/>
                <a:ext cx="1714500" cy="685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图片 793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056722" y="1850510"/>
                <a:ext cx="628650" cy="561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" name="图片 794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104927" y="1802884"/>
                <a:ext cx="695325" cy="657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" name="图片 795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5219807" y="1707634"/>
                <a:ext cx="542925" cy="752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" name="文本框 6"/>
            <p:cNvSpPr txBox="1"/>
            <p:nvPr/>
          </p:nvSpPr>
          <p:spPr>
            <a:xfrm>
              <a:off x="891308" y="2606200"/>
              <a:ext cx="676998" cy="2918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51827" y="2606200"/>
              <a:ext cx="676998" cy="2918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972125" y="2606200"/>
              <a:ext cx="676998" cy="2918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168979" y="2606200"/>
              <a:ext cx="676998" cy="2918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160662" y="2606200"/>
              <a:ext cx="676998" cy="2918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420972" y="2749709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62071" y="2725511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83070" y="2763291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98509" y="2766074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13458" y="3355717"/>
            <a:ext cx="547770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把是轴对称图形的图形涂上你喜欢的颜色。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79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1937" y="3748132"/>
            <a:ext cx="5674253" cy="1113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79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03650" y="1459398"/>
            <a:ext cx="6793301" cy="118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98228" y="3063739"/>
            <a:ext cx="7615893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下面在对折好的纸上剪了两个洞，打开后会是哪一个图形？想一想，在下面的（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）里画上“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0490" y="624483"/>
            <a:ext cx="6175330" cy="4148818"/>
            <a:chOff x="1572306" y="1901249"/>
            <a:chExt cx="3586361" cy="2409451"/>
          </a:xfrm>
        </p:grpSpPr>
        <p:grpSp>
          <p:nvGrpSpPr>
            <p:cNvPr id="5" name="组合 4"/>
            <p:cNvGrpSpPr/>
            <p:nvPr/>
          </p:nvGrpSpPr>
          <p:grpSpPr>
            <a:xfrm>
              <a:off x="1572306" y="1901249"/>
              <a:ext cx="3586361" cy="1943573"/>
              <a:chOff x="1572306" y="1901249"/>
              <a:chExt cx="3586361" cy="1943573"/>
            </a:xfrm>
          </p:grpSpPr>
          <p:pic>
            <p:nvPicPr>
              <p:cNvPr id="9" name="图片 798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2877701" y="1901249"/>
                <a:ext cx="438150" cy="857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图片 799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572306" y="3092347"/>
                <a:ext cx="704850" cy="7143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" name="图片 80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953901" y="3073297"/>
                <a:ext cx="723900" cy="73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图片 80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434767" y="3092347"/>
                <a:ext cx="723900" cy="752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文本框 5"/>
            <p:cNvSpPr txBox="1"/>
            <p:nvPr/>
          </p:nvSpPr>
          <p:spPr>
            <a:xfrm>
              <a:off x="1607975" y="4061252"/>
              <a:ext cx="559689" cy="2413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972784" y="4061252"/>
              <a:ext cx="559689" cy="2413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488269" y="4069397"/>
              <a:ext cx="559689" cy="2413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025464" y="4306710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29979" y="1009899"/>
            <a:ext cx="7282282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判断下面哪些图形是轴对称图形，是的在括号里画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30629" y="1539485"/>
            <a:ext cx="5158880" cy="3253083"/>
            <a:chOff x="1323705" y="2356521"/>
            <a:chExt cx="4471458" cy="2819609"/>
          </a:xfrm>
        </p:grpSpPr>
        <p:grpSp>
          <p:nvGrpSpPr>
            <p:cNvPr id="3" name="组合 2"/>
            <p:cNvGrpSpPr/>
            <p:nvPr/>
          </p:nvGrpSpPr>
          <p:grpSpPr>
            <a:xfrm>
              <a:off x="1469905" y="2356521"/>
              <a:ext cx="4325258" cy="2344739"/>
              <a:chOff x="1162483" y="2286638"/>
              <a:chExt cx="3924300" cy="1940174"/>
            </a:xfrm>
          </p:grpSpPr>
          <p:pic>
            <p:nvPicPr>
              <p:cNvPr id="19458" name="图片 80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162483" y="2286638"/>
                <a:ext cx="3924300" cy="676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59" name="图片 80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291771" y="3626737"/>
                <a:ext cx="3400425" cy="600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" name="组合 4"/>
            <p:cNvGrpSpPr/>
            <p:nvPr/>
          </p:nvGrpSpPr>
          <p:grpSpPr>
            <a:xfrm>
              <a:off x="1386769" y="3384468"/>
              <a:ext cx="4066836" cy="378498"/>
              <a:chOff x="1612405" y="3384468"/>
              <a:chExt cx="4066836" cy="378498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612405" y="3384468"/>
                <a:ext cx="835308" cy="3601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</a:t>
                </a:r>
                <a:r>
                  <a:rPr lang="zh-CN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2681304" y="3384468"/>
                <a:ext cx="835308" cy="3601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</a:t>
                </a:r>
                <a:r>
                  <a:rPr lang="zh-CN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3775034" y="3396070"/>
                <a:ext cx="835308" cy="3601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</a:t>
                </a:r>
                <a:r>
                  <a:rPr lang="zh-CN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843933" y="3402833"/>
                <a:ext cx="835308" cy="3601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</a:t>
                </a:r>
                <a:r>
                  <a:rPr lang="zh-CN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323705" y="4797632"/>
              <a:ext cx="4129900" cy="378498"/>
              <a:chOff x="1612405" y="3384468"/>
              <a:chExt cx="4129900" cy="378498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612405" y="3384468"/>
                <a:ext cx="835308" cy="3601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</a:t>
                </a:r>
                <a:r>
                  <a:rPr lang="zh-CN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681304" y="3384468"/>
                <a:ext cx="835308" cy="3601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</a:t>
                </a:r>
                <a:r>
                  <a:rPr lang="zh-CN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3827706" y="3402833"/>
                <a:ext cx="904779" cy="3601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</a:t>
                </a:r>
                <a:r>
                  <a:rPr lang="zh-CN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4906997" y="3389993"/>
                <a:ext cx="835308" cy="3601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</a:t>
                </a:r>
                <a:r>
                  <a:rPr lang="zh-CN" altLang="zh-CN" sz="21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2890289" y="2725463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23516" y="2738849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85391" y="2725463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37160" y="4338609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192069" y="4377071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952862" y="1001770"/>
            <a:ext cx="549453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下面的国旗中不是轴对图形的是（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142837" y="1608073"/>
            <a:ext cx="6647711" cy="1937562"/>
            <a:chOff x="1291771" y="2294226"/>
            <a:chExt cx="5192156" cy="1513321"/>
          </a:xfrm>
        </p:grpSpPr>
        <p:grpSp>
          <p:nvGrpSpPr>
            <p:cNvPr id="17" name="组合 16"/>
            <p:cNvGrpSpPr/>
            <p:nvPr/>
          </p:nvGrpSpPr>
          <p:grpSpPr>
            <a:xfrm>
              <a:off x="1291771" y="2294226"/>
              <a:ext cx="5192156" cy="1078365"/>
              <a:chOff x="1291771" y="2294227"/>
              <a:chExt cx="4826434" cy="666750"/>
            </a:xfrm>
          </p:grpSpPr>
          <p:pic>
            <p:nvPicPr>
              <p:cNvPr id="22" name="图片 5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291771" y="2332327"/>
                <a:ext cx="952500" cy="561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" name="图片 53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270478" y="2332327"/>
                <a:ext cx="1095375" cy="590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" name="图片 56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5194280" y="2294227"/>
                <a:ext cx="923925" cy="666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8" name="文本框 17"/>
            <p:cNvSpPr txBox="1"/>
            <p:nvPr/>
          </p:nvSpPr>
          <p:spPr>
            <a:xfrm>
              <a:off x="1439283" y="3483025"/>
              <a:ext cx="775248" cy="3245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摩洛哥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686436" y="3483025"/>
              <a:ext cx="564910" cy="3245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古巴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663793" y="3483025"/>
              <a:ext cx="564910" cy="3245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巴西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5192348" y="1001770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古巴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4376" y="3612764"/>
            <a:ext cx="7525987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【讲解】通过观察，第一个国旗五角星在中间，对折能完全重合，第三个和第一个图形类似；第二个竖向对折不会重合，如果横向对折，那么五角星不能对折，所以它不是轴对称轴图形。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80720" y="1038471"/>
            <a:ext cx="3592571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请画出下面图形的对称轴。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81606" y="1825625"/>
            <a:ext cx="7959585" cy="1483707"/>
            <a:chOff x="853809" y="2260676"/>
            <a:chExt cx="4138970" cy="771525"/>
          </a:xfrm>
        </p:grpSpPr>
        <p:pic>
          <p:nvPicPr>
            <p:cNvPr id="7" name="图片 80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3809" y="2260676"/>
              <a:ext cx="2057400" cy="771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80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41837" y="2279726"/>
              <a:ext cx="1028700" cy="75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80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078379" y="2260676"/>
              <a:ext cx="9144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0" name="Straight Connector 47"/>
          <p:cNvCxnSpPr>
            <a:cxnSpLocks noChangeShapeType="1"/>
          </p:cNvCxnSpPr>
          <p:nvPr/>
        </p:nvCxnSpPr>
        <p:spPr bwMode="auto">
          <a:xfrm>
            <a:off x="1519936" y="1871420"/>
            <a:ext cx="2" cy="1507104"/>
          </a:xfrm>
          <a:prstGeom prst="straightConnector1">
            <a:avLst/>
          </a:prstGeom>
          <a:noFill/>
          <a:ln w="3810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Straight Connector 47"/>
          <p:cNvCxnSpPr>
            <a:cxnSpLocks noChangeShapeType="1"/>
          </p:cNvCxnSpPr>
          <p:nvPr/>
        </p:nvCxnSpPr>
        <p:spPr bwMode="auto">
          <a:xfrm>
            <a:off x="3547826" y="1871420"/>
            <a:ext cx="2" cy="1507104"/>
          </a:xfrm>
          <a:prstGeom prst="straightConnector1">
            <a:avLst/>
          </a:prstGeom>
          <a:noFill/>
          <a:ln w="3810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Straight Connector 47"/>
          <p:cNvCxnSpPr>
            <a:cxnSpLocks noChangeShapeType="1"/>
          </p:cNvCxnSpPr>
          <p:nvPr/>
        </p:nvCxnSpPr>
        <p:spPr bwMode="auto">
          <a:xfrm>
            <a:off x="5666160" y="1825626"/>
            <a:ext cx="0" cy="1741825"/>
          </a:xfrm>
          <a:prstGeom prst="straightConnector1">
            <a:avLst/>
          </a:prstGeom>
          <a:noFill/>
          <a:ln w="3810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Connector 47"/>
          <p:cNvCxnSpPr>
            <a:cxnSpLocks noChangeShapeType="1"/>
          </p:cNvCxnSpPr>
          <p:nvPr/>
        </p:nvCxnSpPr>
        <p:spPr bwMode="auto">
          <a:xfrm flipH="1">
            <a:off x="7651722" y="1591404"/>
            <a:ext cx="37474" cy="1976047"/>
          </a:xfrm>
          <a:prstGeom prst="straightConnector1">
            <a:avLst/>
          </a:prstGeom>
          <a:noFill/>
          <a:ln w="3810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文本框 21"/>
          <p:cNvSpPr txBox="1"/>
          <p:nvPr/>
        </p:nvSpPr>
        <p:spPr>
          <a:xfrm>
            <a:off x="887869" y="3869814"/>
            <a:ext cx="6016311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下面的图案是从哪片纸上剪下来的。请连一连。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691620" y="872729"/>
            <a:ext cx="5259890" cy="3240093"/>
            <a:chOff x="1560356" y="4306434"/>
            <a:chExt cx="2372647" cy="1461551"/>
          </a:xfrm>
        </p:grpSpPr>
        <p:pic>
          <p:nvPicPr>
            <p:cNvPr id="6" name="图片 807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2510704" y="4306434"/>
              <a:ext cx="629391" cy="566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807"/>
            <p:cNvPicPr>
              <a:picLocks noChangeAspect="1" noChangeArrowheads="1"/>
            </p:cNvPicPr>
            <p:nvPr/>
          </p:nvPicPr>
          <p:blipFill rotWithShape="1">
            <a:blip r:embed="rId3" cstate="email"/>
            <a:srcRect/>
            <a:stretch>
              <a:fillRect/>
            </a:stretch>
          </p:blipFill>
          <p:spPr bwMode="auto">
            <a:xfrm>
              <a:off x="3482680" y="5092121"/>
              <a:ext cx="450323" cy="675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807"/>
            <p:cNvPicPr>
              <a:picLocks noChangeAspect="1" noChangeArrowheads="1"/>
            </p:cNvPicPr>
            <p:nvPr/>
          </p:nvPicPr>
          <p:blipFill rotWithShape="1">
            <a:blip r:embed="rId4" cstate="email"/>
            <a:srcRect/>
            <a:stretch>
              <a:fillRect/>
            </a:stretch>
          </p:blipFill>
          <p:spPr bwMode="auto">
            <a:xfrm>
              <a:off x="1560356" y="5084536"/>
              <a:ext cx="1579739" cy="683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9" name="直接连接符 8"/>
          <p:cNvCxnSpPr/>
          <p:nvPr/>
        </p:nvCxnSpPr>
        <p:spPr>
          <a:xfrm>
            <a:off x="4815336" y="2021514"/>
            <a:ext cx="1223800" cy="68419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817937" y="967401"/>
            <a:ext cx="7534494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【解答】解答此题要依托想象才能形成解答问题的思路。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解答时，可以思考上面的纸打开后的图形是什么样子，上面的纸打开后的样子如下图：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8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7936" y="2377818"/>
            <a:ext cx="7653884" cy="1337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227085" y="3957010"/>
            <a:ext cx="5678478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通过对比，可以看出来图案是从第三张纸中剪出来的。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87370" y="1229837"/>
            <a:ext cx="1256615" cy="1519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0" descr="未标题-1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745621" y="3106196"/>
            <a:ext cx="1706748" cy="1403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68347" y="1356057"/>
            <a:ext cx="1079897" cy="1393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6848244" y="2247901"/>
            <a:ext cx="2152881" cy="1444216"/>
          </a:xfrm>
          <a:prstGeom prst="wedgeRoundRectCallout">
            <a:avLst>
              <a:gd name="adj1" fmla="val 22857"/>
              <a:gd name="adj2" fmla="val 7366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zh-CN" dirty="0"/>
              <a:t>这些图形它们在外形上都有一个共同数学特点，你能发现吗？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56165" y="2874290"/>
            <a:ext cx="1328969" cy="16356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865241" y="3896818"/>
            <a:ext cx="1008526" cy="10085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1" name="组合 10"/>
          <p:cNvGrpSpPr/>
          <p:nvPr/>
        </p:nvGrpSpPr>
        <p:grpSpPr>
          <a:xfrm>
            <a:off x="3471333" y="1199245"/>
            <a:ext cx="1569665" cy="1706654"/>
            <a:chOff x="4628444" y="1598993"/>
            <a:chExt cx="2092886" cy="227553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4628444" y="1598993"/>
              <a:ext cx="2092886" cy="2275538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4628444" y="3733800"/>
              <a:ext cx="451887" cy="1407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951444" y="1038471"/>
            <a:ext cx="6016311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猜一猜，下面图形是什么？写在下面的括号里。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75028" y="1756040"/>
            <a:ext cx="7836230" cy="2079565"/>
            <a:chOff x="1460665" y="4429497"/>
            <a:chExt cx="4886059" cy="1296654"/>
          </a:xfrm>
        </p:grpSpPr>
        <p:pic>
          <p:nvPicPr>
            <p:cNvPr id="7" name="图片 80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02935" y="4429497"/>
              <a:ext cx="4187226" cy="748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文本框 7"/>
            <p:cNvSpPr txBox="1"/>
            <p:nvPr/>
          </p:nvSpPr>
          <p:spPr>
            <a:xfrm>
              <a:off x="1460665" y="5449721"/>
              <a:ext cx="1734986" cy="259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076639" y="5467079"/>
              <a:ext cx="1200608" cy="2590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655127" y="5467079"/>
              <a:ext cx="1691597" cy="2590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 </a:t>
              </a:r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</a:t>
              </a:r>
              <a:r>
                <a:rPr lang="zh-CN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463579" y="3392270"/>
            <a:ext cx="135037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奥运五环 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57267" y="3409585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国徽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58952" y="3420109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五星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51445" y="4026635"/>
            <a:ext cx="5747006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下面的图形的是轴对称图形吗？请说出理由。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1436103" y="1234679"/>
            <a:ext cx="6445355" cy="2459830"/>
            <a:chOff x="1291771" y="2226728"/>
            <a:chExt cx="2189797" cy="590550"/>
          </a:xfrm>
        </p:grpSpPr>
        <p:pic>
          <p:nvPicPr>
            <p:cNvPr id="21" name="图片 81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91771" y="2245778"/>
              <a:ext cx="571500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图片 8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62369" y="2226728"/>
              <a:ext cx="609600" cy="59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图片 81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71968" y="2226728"/>
              <a:ext cx="609600" cy="59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" name="文本框 23"/>
          <p:cNvSpPr txBox="1"/>
          <p:nvPr/>
        </p:nvSpPr>
        <p:spPr>
          <a:xfrm>
            <a:off x="874566" y="3962683"/>
            <a:ext cx="5683286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都不是。因为这两个图形对称的后图形如下：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300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6" name="图片 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44" cy="1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585039" y="995559"/>
            <a:ext cx="5886927" cy="2095660"/>
            <a:chOff x="1895021" y="3911883"/>
            <a:chExt cx="2855109" cy="1016377"/>
          </a:xfrm>
        </p:grpSpPr>
        <p:pic>
          <p:nvPicPr>
            <p:cNvPr id="6" name="图片 81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95021" y="3918153"/>
              <a:ext cx="505054" cy="1010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81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64960" y="3911883"/>
              <a:ext cx="1485170" cy="1015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文本框 7"/>
          <p:cNvSpPr txBox="1"/>
          <p:nvPr/>
        </p:nvSpPr>
        <p:spPr>
          <a:xfrm>
            <a:off x="968829" y="3469411"/>
            <a:ext cx="7063472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对折后，两边图形的都是不能完全重合，所以都是不是轴对称图形。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487370" y="1229837"/>
            <a:ext cx="628220" cy="1519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0" descr="未标题-1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487370" y="3037616"/>
            <a:ext cx="912930" cy="1403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3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5679688" y="1292947"/>
            <a:ext cx="553024" cy="1393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3471333" y="1042434"/>
            <a:ext cx="787543" cy="1706654"/>
          </a:xfrm>
          <a:prstGeom prst="rect">
            <a:avLst/>
          </a:prstGeom>
        </p:spPr>
      </p:pic>
      <p:pic>
        <p:nvPicPr>
          <p:cNvPr id="13" name="图片 1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2272202" y="1229837"/>
            <a:ext cx="635959" cy="1519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4427374" y="1042434"/>
            <a:ext cx="789349" cy="1706654"/>
          </a:xfrm>
          <a:prstGeom prst="rect">
            <a:avLst/>
          </a:prstGeom>
        </p:spPr>
      </p:pic>
      <p:pic>
        <p:nvPicPr>
          <p:cNvPr id="15" name="图片 3"/>
          <p:cNvPicPr>
            <a:picLocks noChangeAspect="1"/>
          </p:cNvPicPr>
          <p:nvPr/>
        </p:nvPicPr>
        <p:blipFill rotWithShape="1">
          <a:blip r:embed="rId7" cstate="email"/>
          <a:srcRect/>
          <a:stretch>
            <a:fillRect/>
          </a:stretch>
        </p:blipFill>
        <p:spPr bwMode="auto">
          <a:xfrm>
            <a:off x="6360459" y="1292947"/>
            <a:ext cx="533597" cy="1393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70" descr="未标题-1"/>
          <p:cNvPicPr>
            <a:picLocks noChangeAspect="1" noChangeArrowheads="1"/>
          </p:cNvPicPr>
          <p:nvPr/>
        </p:nvPicPr>
        <p:blipFill rotWithShape="1">
          <a:blip r:embed="rId8" cstate="email"/>
          <a:srcRect/>
          <a:stretch>
            <a:fillRect/>
          </a:stretch>
        </p:blipFill>
        <p:spPr bwMode="auto">
          <a:xfrm>
            <a:off x="2507556" y="3037616"/>
            <a:ext cx="801208" cy="1403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>
          <a:xfrm>
            <a:off x="3841502" y="2860843"/>
            <a:ext cx="669987" cy="16356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0" cstate="email"/>
          <a:srcRect/>
          <a:stretch>
            <a:fillRect/>
          </a:stretch>
        </p:blipFill>
        <p:spPr>
          <a:xfrm>
            <a:off x="4619064" y="2860842"/>
            <a:ext cx="719550" cy="16356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2" name="AutoShape 27"/>
          <p:cNvSpPr>
            <a:spLocks noChangeArrowheads="1"/>
          </p:cNvSpPr>
          <p:nvPr/>
        </p:nvSpPr>
        <p:spPr bwMode="auto">
          <a:xfrm>
            <a:off x="6232712" y="2869439"/>
            <a:ext cx="1777813" cy="384572"/>
          </a:xfrm>
          <a:prstGeom prst="wedgeRoundRectCallout">
            <a:avLst>
              <a:gd name="adj1" fmla="val 35912"/>
              <a:gd name="adj2" fmla="val 8772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图形两边一样。</a:t>
            </a:r>
            <a:endParaRPr lang="zh-CN" altLang="en-US" dirty="0"/>
          </a:p>
        </p:txBody>
      </p:sp>
      <p:pic>
        <p:nvPicPr>
          <p:cNvPr id="23" name="Picture 19" descr="未标题-2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450660" y="3104823"/>
            <a:ext cx="129659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55739" y="1683996"/>
            <a:ext cx="5725715" cy="1284685"/>
            <a:chOff x="827088" y="2419350"/>
            <a:chExt cx="7634287" cy="1712913"/>
          </a:xfrm>
        </p:grpSpPr>
        <p:pic>
          <p:nvPicPr>
            <p:cNvPr id="6" name="Picture 59" descr="未标题-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804025" y="2641600"/>
              <a:ext cx="1657350" cy="1439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57" descr="未标题-3"/>
            <p:cNvPicPr>
              <a:picLocks noChangeAspect="1" noChangeArrowheads="1"/>
            </p:cNvPicPr>
            <p:nvPr/>
          </p:nvPicPr>
          <p:blipFill>
            <a:blip r:embed="rId2" cstate="email"/>
            <a:srcRect b="-481"/>
            <a:stretch>
              <a:fillRect/>
            </a:stretch>
          </p:blipFill>
          <p:spPr bwMode="auto">
            <a:xfrm>
              <a:off x="827088" y="2419350"/>
              <a:ext cx="2305050" cy="165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60" descr="未标题-3"/>
            <p:cNvPicPr>
              <a:picLocks noChangeAspect="1" noChangeArrowheads="1"/>
            </p:cNvPicPr>
            <p:nvPr/>
          </p:nvPicPr>
          <p:blipFill>
            <a:blip r:embed="rId3" cstate="email"/>
            <a:srcRect b="-385"/>
            <a:stretch>
              <a:fillRect/>
            </a:stretch>
          </p:blipFill>
          <p:spPr bwMode="auto">
            <a:xfrm>
              <a:off x="3105150" y="2435225"/>
              <a:ext cx="1763713" cy="1655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61" descr="未标题-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833938" y="2482850"/>
              <a:ext cx="1946275" cy="1649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Group 49"/>
          <p:cNvGrpSpPr/>
          <p:nvPr/>
        </p:nvGrpSpPr>
        <p:grpSpPr bwMode="auto">
          <a:xfrm>
            <a:off x="5950219" y="3087744"/>
            <a:ext cx="2919413" cy="1991915"/>
            <a:chOff x="-307" y="2989"/>
            <a:chExt cx="2452" cy="1673"/>
          </a:xfrm>
        </p:grpSpPr>
        <p:sp>
          <p:nvSpPr>
            <p:cNvPr id="13" name="AutoShape 47"/>
            <p:cNvSpPr>
              <a:spLocks noChangeArrowheads="1"/>
            </p:cNvSpPr>
            <p:nvPr/>
          </p:nvSpPr>
          <p:spPr bwMode="auto">
            <a:xfrm>
              <a:off x="-307" y="3146"/>
              <a:ext cx="1540" cy="1516"/>
            </a:xfrm>
            <a:prstGeom prst="wedgeRoundRectCallout">
              <a:avLst>
                <a:gd name="adj1" fmla="val 62579"/>
                <a:gd name="adj2" fmla="val -13190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dirty="0"/>
                <a:t>把剪好的图形打</a:t>
              </a:r>
              <a:endParaRPr lang="en-US" altLang="zh-CN" dirty="0"/>
            </a:p>
            <a:p>
              <a:pPr eaLnBrk="1" hangingPunct="1"/>
              <a:r>
                <a:rPr lang="zh-CN" altLang="en-US" dirty="0"/>
                <a:t>开。看，中间有</a:t>
              </a:r>
              <a:endParaRPr lang="zh-CN" altLang="en-US" dirty="0"/>
            </a:p>
            <a:p>
              <a:pPr eaLnBrk="1" hangingPunct="1"/>
              <a:r>
                <a:rPr lang="zh-CN" altLang="en-US" dirty="0"/>
                <a:t>一道折痕。</a:t>
              </a:r>
              <a:endParaRPr lang="zh-CN" altLang="en-US" dirty="0"/>
            </a:p>
          </p:txBody>
        </p:sp>
        <p:pic>
          <p:nvPicPr>
            <p:cNvPr id="14" name="Picture 52" descr="P-055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090" y="2989"/>
              <a:ext cx="1055" cy="1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2050327" y="3054970"/>
            <a:ext cx="3750312" cy="1508522"/>
            <a:chOff x="2733769" y="4073293"/>
            <a:chExt cx="5000416" cy="2011363"/>
          </a:xfrm>
        </p:grpSpPr>
        <p:pic>
          <p:nvPicPr>
            <p:cNvPr id="10" name="Picture 63" descr="未标题-5"/>
            <p:cNvPicPr>
              <a:picLocks noChangeAspect="1" noChangeArrowheads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 bwMode="auto">
            <a:xfrm>
              <a:off x="2733769" y="4073293"/>
              <a:ext cx="3400933" cy="201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" name="组合 19"/>
            <p:cNvGrpSpPr/>
            <p:nvPr/>
          </p:nvGrpSpPr>
          <p:grpSpPr>
            <a:xfrm>
              <a:off x="6356861" y="4389154"/>
              <a:ext cx="1377324" cy="1405823"/>
              <a:chOff x="5786468" y="4254216"/>
              <a:chExt cx="1377324" cy="1405823"/>
            </a:xfrm>
          </p:grpSpPr>
          <p:pic>
            <p:nvPicPr>
              <p:cNvPr id="17" name="Picture 63" descr="未标题-5"/>
              <p:cNvPicPr>
                <a:picLocks noChangeAspect="1" noChangeArrowheads="1"/>
              </p:cNvPicPr>
              <p:nvPr/>
            </p:nvPicPr>
            <p:blipFill rotWithShape="1">
              <a:blip r:embed="rId7" cstate="email"/>
              <a:srcRect/>
              <a:stretch>
                <a:fillRect/>
              </a:stretch>
            </p:blipFill>
            <p:spPr bwMode="auto">
              <a:xfrm>
                <a:off x="5786468" y="4256505"/>
                <a:ext cx="635721" cy="14035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63" descr="未标题-5"/>
              <p:cNvPicPr>
                <a:picLocks noChangeAspect="1" noChangeArrowheads="1"/>
              </p:cNvPicPr>
              <p:nvPr/>
            </p:nvPicPr>
            <p:blipFill rotWithShape="1">
              <a:blip r:embed="rId8" cstate="email"/>
              <a:srcRect r="-17945"/>
              <a:stretch>
                <a:fillRect/>
              </a:stretch>
            </p:blipFill>
            <p:spPr bwMode="auto">
              <a:xfrm>
                <a:off x="6422189" y="4254216"/>
                <a:ext cx="741603" cy="14035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2" name="AutoShape 47"/>
          <p:cNvSpPr>
            <a:spLocks noChangeArrowheads="1"/>
          </p:cNvSpPr>
          <p:nvPr/>
        </p:nvSpPr>
        <p:spPr bwMode="auto">
          <a:xfrm>
            <a:off x="926738" y="1061281"/>
            <a:ext cx="1094588" cy="434162"/>
          </a:xfrm>
          <a:prstGeom prst="wedgeRoundRectCallout">
            <a:avLst>
              <a:gd name="adj1" fmla="val 51357"/>
              <a:gd name="adj2" fmla="val 88187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 dirty="0"/>
              <a:t>剪一剪。</a:t>
            </a:r>
            <a:endParaRPr lang="zh-CN" altLang="en-US" sz="2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75656" y="3406446"/>
            <a:ext cx="1498757" cy="1596176"/>
          </a:xfrm>
          <a:prstGeom prst="rect">
            <a:avLst/>
          </a:prstGeom>
          <a:ln>
            <a:noFill/>
          </a:ln>
        </p:spPr>
      </p:pic>
      <p:sp>
        <p:nvSpPr>
          <p:cNvPr id="13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AutoShape 43"/>
          <p:cNvSpPr>
            <a:spLocks noChangeArrowheads="1"/>
          </p:cNvSpPr>
          <p:nvPr/>
        </p:nvSpPr>
        <p:spPr bwMode="auto">
          <a:xfrm>
            <a:off x="6306926" y="1420030"/>
            <a:ext cx="2018109" cy="2101200"/>
          </a:xfrm>
          <a:prstGeom prst="wedgeRoundRectCallout">
            <a:avLst>
              <a:gd name="adj1" fmla="val 45814"/>
              <a:gd name="adj2" fmla="val 81511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dirty="0"/>
              <a:t>像这样剪出来的图</a:t>
            </a:r>
            <a:endParaRPr lang="en-US" altLang="zh-CN" dirty="0"/>
          </a:p>
          <a:p>
            <a:pPr eaLnBrk="1" hangingPunct="1"/>
            <a:r>
              <a:rPr lang="zh-CN" altLang="en-US" dirty="0"/>
              <a:t>形都是对称的，它</a:t>
            </a:r>
            <a:endParaRPr lang="en-US" altLang="zh-CN" dirty="0"/>
          </a:p>
          <a:p>
            <a:pPr eaLnBrk="1" hangingPunct="1"/>
            <a:r>
              <a:rPr lang="zh-CN" altLang="en-US" dirty="0"/>
              <a:t>们都是轴对称图形。</a:t>
            </a:r>
            <a:endParaRPr lang="zh-CN" altLang="en-US" dirty="0"/>
          </a:p>
        </p:txBody>
      </p:sp>
      <p:sp>
        <p:nvSpPr>
          <p:cNvPr id="20" name="AutoShape 47"/>
          <p:cNvSpPr>
            <a:spLocks noChangeArrowheads="1"/>
          </p:cNvSpPr>
          <p:nvPr/>
        </p:nvSpPr>
        <p:spPr bwMode="auto">
          <a:xfrm>
            <a:off x="5592820" y="3620060"/>
            <a:ext cx="1788319" cy="1098173"/>
          </a:xfrm>
          <a:prstGeom prst="wedgeRoundRectCallout">
            <a:avLst>
              <a:gd name="adj1" fmla="val 71116"/>
              <a:gd name="adj2" fmla="val 10241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zh-CN" dirty="0"/>
              <a:t>我们把这条折痕</a:t>
            </a:r>
            <a:endParaRPr lang="en-US" altLang="zh-CN" dirty="0"/>
          </a:p>
          <a:p>
            <a:pPr eaLnBrk="1" hangingPunct="1"/>
            <a:r>
              <a:rPr lang="zh-CN" altLang="en-US" dirty="0"/>
              <a:t>叫作</a:t>
            </a:r>
            <a:r>
              <a:rPr lang="zh-CN" altLang="zh-CN" dirty="0">
                <a:solidFill>
                  <a:srgbClr val="FF0000"/>
                </a:solidFill>
              </a:rPr>
              <a:t>对称轴</a:t>
            </a:r>
            <a:r>
              <a:rPr lang="zh-CN" altLang="en-US" dirty="0">
                <a:solidFill>
                  <a:srgbClr val="FF0000"/>
                </a:solidFill>
              </a:rPr>
              <a:t>。</a:t>
            </a:r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1869542" y="1675399"/>
            <a:ext cx="3750312" cy="1508522"/>
            <a:chOff x="2733769" y="4073293"/>
            <a:chExt cx="5000416" cy="2011363"/>
          </a:xfrm>
        </p:grpSpPr>
        <p:pic>
          <p:nvPicPr>
            <p:cNvPr id="22" name="Picture 63" descr="未标题-5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2733769" y="4073293"/>
              <a:ext cx="3400933" cy="2011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" name="组合 22"/>
            <p:cNvGrpSpPr/>
            <p:nvPr/>
          </p:nvGrpSpPr>
          <p:grpSpPr>
            <a:xfrm>
              <a:off x="6356861" y="4389154"/>
              <a:ext cx="1377324" cy="1405823"/>
              <a:chOff x="5786468" y="4254216"/>
              <a:chExt cx="1377324" cy="1405823"/>
            </a:xfrm>
          </p:grpSpPr>
          <p:pic>
            <p:nvPicPr>
              <p:cNvPr id="24" name="Picture 63" descr="未标题-5"/>
              <p:cNvPicPr>
                <a:picLocks noChangeAspect="1" noChangeArrowheads="1"/>
              </p:cNvPicPr>
              <p:nvPr/>
            </p:nvPicPr>
            <p:blipFill rotWithShape="1">
              <a:blip r:embed="rId3" cstate="email"/>
              <a:srcRect/>
              <a:stretch>
                <a:fillRect/>
              </a:stretch>
            </p:blipFill>
            <p:spPr bwMode="auto">
              <a:xfrm>
                <a:off x="5786468" y="4256505"/>
                <a:ext cx="635721" cy="14035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" name="Picture 63" descr="未标题-5"/>
              <p:cNvPicPr>
                <a:picLocks noChangeAspect="1" noChangeArrowheads="1"/>
              </p:cNvPicPr>
              <p:nvPr/>
            </p:nvPicPr>
            <p:blipFill rotWithShape="1">
              <a:blip r:embed="rId4" cstate="email"/>
              <a:srcRect r="-17945"/>
              <a:stretch>
                <a:fillRect/>
              </a:stretch>
            </p:blipFill>
            <p:spPr bwMode="auto">
              <a:xfrm>
                <a:off x="6422189" y="4254216"/>
                <a:ext cx="741603" cy="14035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5" name="Picture 51" descr="未标题-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3833" y="1853418"/>
            <a:ext cx="1243013" cy="107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399646" y="1314065"/>
            <a:ext cx="2625328" cy="423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3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</a:rPr>
              <a:t>轴对称图形</a:t>
            </a:r>
            <a:endParaRPr lang="zh-CN" altLang="en-US" sz="2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44990" y="3176202"/>
            <a:ext cx="83460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zh-CN" sz="1800" dirty="0">
                <a:solidFill>
                  <a:srgbClr val="FF0000"/>
                </a:solidFill>
              </a:rPr>
              <a:t>对称轴</a:t>
            </a:r>
            <a:endParaRPr lang="zh-CN" altLang="en-US" sz="1800" dirty="0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863865" y="3176202"/>
            <a:ext cx="83460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zh-CN" sz="1800" dirty="0">
                <a:solidFill>
                  <a:srgbClr val="FF0000"/>
                </a:solidFill>
              </a:rPr>
              <a:t>对称轴</a:t>
            </a:r>
            <a:endParaRPr lang="zh-CN" altLang="en-US" sz="1800" dirty="0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259402" y="3176202"/>
            <a:ext cx="83460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zh-CN" sz="1800" dirty="0">
                <a:solidFill>
                  <a:srgbClr val="FF0000"/>
                </a:solidFill>
              </a:rPr>
              <a:t>对称轴</a:t>
            </a:r>
            <a:endParaRPr lang="zh-CN" altLang="en-US" sz="1800" dirty="0"/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707060" y="3233322"/>
            <a:ext cx="83460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zh-CN" sz="1800" dirty="0">
                <a:solidFill>
                  <a:srgbClr val="FF0000"/>
                </a:solidFill>
              </a:rPr>
              <a:t>对称轴</a:t>
            </a:r>
            <a:endParaRPr lang="zh-CN" altLang="en-US" sz="1800" dirty="0"/>
          </a:p>
        </p:txBody>
      </p: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 rot="5400000">
            <a:off x="542110" y="2478496"/>
            <a:ext cx="1395413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rot="5400000">
            <a:off x="1903875" y="2393366"/>
            <a:ext cx="1395413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 rot="5400000">
            <a:off x="3176471" y="2438620"/>
            <a:ext cx="1395413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rot="5400000">
            <a:off x="4365946" y="2478496"/>
            <a:ext cx="1395413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7" grpId="0"/>
      <p:bldP spid="8" grpId="0"/>
      <p:bldP spid="9" grpId="0"/>
      <p:bldP spid="10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87370" y="1229837"/>
            <a:ext cx="1256615" cy="1519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0" descr="未标题-1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745621" y="3106196"/>
            <a:ext cx="1706748" cy="1403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68347" y="1356057"/>
            <a:ext cx="1079897" cy="1393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56165" y="2874290"/>
            <a:ext cx="1328969" cy="16356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471333" y="1199245"/>
            <a:ext cx="1569665" cy="1706654"/>
          </a:xfrm>
          <a:prstGeom prst="rect">
            <a:avLst/>
          </a:prstGeom>
        </p:spPr>
      </p:pic>
      <p:sp>
        <p:nvSpPr>
          <p:cNvPr id="10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2094086" y="1061589"/>
            <a:ext cx="0" cy="1812701"/>
          </a:xfrm>
          <a:prstGeom prst="line">
            <a:avLst/>
          </a:prstGeom>
          <a:noFill/>
          <a:ln w="3810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>
            <a:off x="4264847" y="1061589"/>
            <a:ext cx="0" cy="1876359"/>
          </a:xfrm>
          <a:prstGeom prst="line">
            <a:avLst/>
          </a:prstGeom>
          <a:noFill/>
          <a:ln w="3810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>
            <a:off x="6340535" y="997931"/>
            <a:ext cx="0" cy="1876359"/>
          </a:xfrm>
          <a:prstGeom prst="line">
            <a:avLst/>
          </a:prstGeom>
          <a:noFill/>
          <a:ln w="3810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 rot="5400000">
            <a:off x="1949386" y="3571996"/>
            <a:ext cx="1395413" cy="0"/>
          </a:xfrm>
          <a:prstGeom prst="line">
            <a:avLst/>
          </a:prstGeom>
          <a:noFill/>
          <a:ln w="3810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>
            <a:off x="4914071" y="2741589"/>
            <a:ext cx="0" cy="1876359"/>
          </a:xfrm>
          <a:prstGeom prst="line">
            <a:avLst/>
          </a:prstGeom>
          <a:noFill/>
          <a:ln w="38100" algn="ctr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AutoShape 47"/>
          <p:cNvSpPr>
            <a:spLocks noChangeArrowheads="1"/>
          </p:cNvSpPr>
          <p:nvPr/>
        </p:nvSpPr>
        <p:spPr bwMode="auto">
          <a:xfrm>
            <a:off x="6657876" y="3117490"/>
            <a:ext cx="1509401" cy="1149251"/>
          </a:xfrm>
          <a:prstGeom prst="wedgeRoundRectCallout">
            <a:avLst>
              <a:gd name="adj1" fmla="val -95344"/>
              <a:gd name="adj2" fmla="val -49462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2100" dirty="0"/>
              <a:t>画出这些图形</a:t>
            </a:r>
            <a:r>
              <a:rPr lang="zh-CN" altLang="en-US" sz="2100" dirty="0"/>
              <a:t>的对称轴。</a:t>
            </a:r>
            <a:endParaRPr lang="zh-CN" altLang="en-US" sz="2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670" y="1035476"/>
            <a:ext cx="7814160" cy="3754235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0" y="376238"/>
            <a:ext cx="1926772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知识要点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09003" y="2917981"/>
            <a:ext cx="6197282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在认识、制作和欣赏轴对称图形的过程中，感受到物体或图形的对称美，体会学习数学的乐趣，激发对数学学习的积极情感。</a:t>
            </a:r>
            <a:endParaRPr lang="zh-CN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5804" y="1551286"/>
            <a:ext cx="6197282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联系生活中的具体物体，通过观察、操作、想象，初步体会生活中的对称现象，知道对称轴，认识轴对称图形的一些基本特征。能判断一个图形是否是轴对称图形。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8552" y="939055"/>
            <a:ext cx="326676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：轴对图形的</a:t>
            </a: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判断</a:t>
            </a:r>
            <a:endParaRPr lang="zh-CN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9550" y="1397796"/>
            <a:ext cx="7653779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【例题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下面哪些图形是轴对称图形？请在（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）里画“√”。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05303" y="1972023"/>
            <a:ext cx="6895947" cy="1634672"/>
            <a:chOff x="1361871" y="2711387"/>
            <a:chExt cx="5066590" cy="1201026"/>
          </a:xfrm>
        </p:grpSpPr>
        <p:pic>
          <p:nvPicPr>
            <p:cNvPr id="1034" name="图片 769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61871" y="2711387"/>
              <a:ext cx="819150" cy="704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5" name="图片 77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82075" y="2711387"/>
              <a:ext cx="800100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图片 77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383229" y="2711387"/>
              <a:ext cx="733425" cy="695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图片 77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817708" y="2720912"/>
              <a:ext cx="600075" cy="704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1453700" y="3607138"/>
              <a:ext cx="649180" cy="305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1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 </a:t>
              </a:r>
              <a:r>
                <a:rPr lang="zh-CN" altLang="zh-CN" sz="21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943663" y="3598522"/>
              <a:ext cx="649180" cy="305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1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 </a:t>
              </a:r>
              <a:r>
                <a:rPr lang="zh-CN" altLang="zh-CN" sz="21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447250" y="3598522"/>
              <a:ext cx="649180" cy="305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1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 </a:t>
              </a:r>
              <a:r>
                <a:rPr lang="zh-CN" altLang="zh-CN" sz="21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779281" y="3598522"/>
              <a:ext cx="649180" cy="3052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1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1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 </a:t>
              </a:r>
              <a:r>
                <a:rPr lang="zh-CN" altLang="zh-CN" sz="2100" kern="1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043467" y="3683988"/>
            <a:ext cx="7585331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【讲解】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如果不一个图形沿着一条直线对折，直线两侧的图形能够完全重合，这个图形就是轴对称图形，上面图形中的剪纸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三角形、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图和树叶都是轴对称图形</a:t>
            </a:r>
            <a:r>
              <a:rPr lang="zh-CN" altLang="zh-CN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44288" y="3177266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72221" y="3187324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18698" y="3187324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23525" y="3187324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16" grpId="0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KSO_WPP_MARK_KEY" val="08ffd9c0-1880-4426-b086-7fb436e5b50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1903</Words>
  <Application>WPS 演示</Application>
  <PresentationFormat>全屏显示(16:9)</PresentationFormat>
  <Paragraphs>313</Paragraphs>
  <Slides>32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楷体_GB2312</vt:lpstr>
      <vt:lpstr>新宋体</vt:lpstr>
      <vt:lpstr>Times New Roman</vt:lpstr>
      <vt:lpstr>楷体</vt:lpstr>
      <vt:lpstr>Arial Unicode MS</vt:lpstr>
      <vt:lpstr>Calibri Light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621</cp:revision>
  <dcterms:created xsi:type="dcterms:W3CDTF">2016-05-27T03:58:00Z</dcterms:created>
  <dcterms:modified xsi:type="dcterms:W3CDTF">2023-01-30T02:02:02Z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2E456829A499436A9BF6A9D112ECD222</vt:lpwstr>
  </property>
</Properties>
</file>