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310" r:id="rId6"/>
    <p:sldId id="329" r:id="rId7"/>
    <p:sldId id="309" r:id="rId8"/>
    <p:sldId id="284" r:id="rId9"/>
    <p:sldId id="286" r:id="rId10"/>
    <p:sldId id="313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31" r:id="rId19"/>
    <p:sldId id="356" r:id="rId20"/>
    <p:sldId id="330" r:id="rId21"/>
    <p:sldId id="335" r:id="rId22"/>
    <p:sldId id="357" r:id="rId23"/>
    <p:sldId id="358" r:id="rId24"/>
    <p:sldId id="359" r:id="rId25"/>
    <p:sldId id="360" r:id="rId26"/>
    <p:sldId id="361" r:id="rId27"/>
    <p:sldId id="341" r:id="rId28"/>
    <p:sldId id="342" r:id="rId29"/>
    <p:sldId id="362" r:id="rId30"/>
    <p:sldId id="363" r:id="rId31"/>
    <p:sldId id="364" r:id="rId32"/>
    <p:sldId id="365" r:id="rId33"/>
    <p:sldId id="366" r:id="rId34"/>
    <p:sldId id="367" r:id="rId35"/>
    <p:sldId id="368" r:id="rId36"/>
    <p:sldId id="343" r:id="rId37"/>
    <p:sldId id="369" r:id="rId38"/>
    <p:sldId id="344" r:id="rId39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2818" autoAdjust="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jpeg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8.png"/><Relationship Id="rId2" Type="http://schemas.openxmlformats.org/officeDocument/2006/relationships/image" Target="../media/image56.png"/><Relationship Id="rId1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5.png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0" Type="http://schemas.openxmlformats.org/officeDocument/2006/relationships/notesSlide" Target="../notesSlides/notesSlide30.xml"/><Relationship Id="rId1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6.png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7.png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8.png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9.png"/><Relationship Id="rId1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0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-7571" y="367331"/>
            <a:ext cx="420930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第三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单元 图形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的运动（一）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392211"/>
            <a:ext cx="9144000" cy="7894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与旋转的认识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29713" y="2444226"/>
            <a:ext cx="3679170" cy="237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7554" y="1006316"/>
            <a:ext cx="332326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选一选。（请填上序号）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83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7555" y="1398730"/>
            <a:ext cx="7235699" cy="3469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8676" y="1034223"/>
            <a:ext cx="6928082" cy="1361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物体的运动是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物体的运动是旋转。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95834" y="1187219"/>
            <a:ext cx="256224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　④　⑥　⑦　⑧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92426" y="1815728"/>
            <a:ext cx="215828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①  ③　⑤ ⑨ 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5060" y="2396605"/>
            <a:ext cx="7556361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讲评</a:t>
            </a: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本题是让学生对生活中典型的平移现象和旋转现象进行判断，加深对平移和旋转的认识，培养用数学眼光看待、描述生活中常见现象的习惯和能力。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平移现象——物体沿着直的路线运动，在运动中没有改变大小和方向。旋转现象——物体的每一个部分都绕着同一个点（或同一条直线）转动。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4092" y="877550"/>
            <a:ext cx="4075475" cy="55399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：物体平移的判断方法。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3841" y="1379288"/>
            <a:ext cx="7822586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【例题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下面哪些图形可以通过平移与蓝色的图形重合？并涂上自己喜欢的颜色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83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79211" y="2502973"/>
            <a:ext cx="6762951" cy="1368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13083" y="3956230"/>
            <a:ext cx="7695209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哪个图形能与蓝色的图形重合，先要以蓝色的图形的为标准，即蓝色的图形的大小、方向和位置。依据平移的特特征可以得出下面的答案：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" name="图片 83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99090" y="949304"/>
            <a:ext cx="6523100" cy="1356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882256" y="2382453"/>
            <a:ext cx="5439310" cy="415498"/>
            <a:chOff x="1187532" y="1508166"/>
            <a:chExt cx="7252413" cy="553997"/>
          </a:xfrm>
        </p:grpSpPr>
        <p:sp>
          <p:nvSpPr>
            <p:cNvPr id="5" name="文本框 4"/>
            <p:cNvSpPr txBox="1"/>
            <p:nvPr/>
          </p:nvSpPr>
          <p:spPr>
            <a:xfrm>
              <a:off x="1187532" y="1508166"/>
              <a:ext cx="7252413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【例题</a:t>
              </a:r>
              <a:r>
                <a:rPr lang="en-US" altLang="zh-CN" sz="21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zh-CN" sz="21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平移得到的图形打上“√”。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ight Triangle 33"/>
            <p:cNvSpPr>
              <a:spLocks noChangeArrowheads="1"/>
            </p:cNvSpPr>
            <p:nvPr/>
          </p:nvSpPr>
          <p:spPr bwMode="auto">
            <a:xfrm>
              <a:off x="3373927" y="1508166"/>
              <a:ext cx="266840" cy="385435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2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71231" y="2851441"/>
            <a:ext cx="6398109" cy="1844425"/>
            <a:chOff x="1190866" y="1962470"/>
            <a:chExt cx="4375100" cy="1261239"/>
          </a:xfrm>
        </p:grpSpPr>
        <p:grpSp>
          <p:nvGrpSpPr>
            <p:cNvPr id="8" name="组合 7"/>
            <p:cNvGrpSpPr/>
            <p:nvPr/>
          </p:nvGrpSpPr>
          <p:grpSpPr>
            <a:xfrm>
              <a:off x="1426993" y="1962470"/>
              <a:ext cx="3946435" cy="899483"/>
              <a:chOff x="1442853" y="1962470"/>
              <a:chExt cx="3237740" cy="433625"/>
            </a:xfrm>
          </p:grpSpPr>
          <p:sp>
            <p:nvSpPr>
              <p:cNvPr id="15" name="Right Triangle 34"/>
              <p:cNvSpPr>
                <a:spLocks noChangeArrowheads="1"/>
              </p:cNvSpPr>
              <p:nvPr/>
            </p:nvSpPr>
            <p:spPr bwMode="auto">
              <a:xfrm>
                <a:off x="1442853" y="2098201"/>
                <a:ext cx="171450" cy="247650"/>
              </a:xfrm>
              <a:prstGeom prst="rtTriangl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2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Isosceles Triangle 38"/>
              <p:cNvSpPr>
                <a:spLocks noChangeArrowheads="1"/>
              </p:cNvSpPr>
              <p:nvPr/>
            </p:nvSpPr>
            <p:spPr bwMode="auto">
              <a:xfrm rot="5400000">
                <a:off x="1989181" y="2122014"/>
                <a:ext cx="200025" cy="24765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2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Isosceles Triangle 36"/>
              <p:cNvSpPr>
                <a:spLocks noChangeArrowheads="1"/>
              </p:cNvSpPr>
              <p:nvPr/>
            </p:nvSpPr>
            <p:spPr bwMode="auto">
              <a:xfrm>
                <a:off x="2564084" y="2122014"/>
                <a:ext cx="200025" cy="24765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2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ight Triangle 35"/>
              <p:cNvSpPr>
                <a:spLocks noChangeArrowheads="1"/>
              </p:cNvSpPr>
              <p:nvPr/>
            </p:nvSpPr>
            <p:spPr bwMode="auto">
              <a:xfrm>
                <a:off x="3162800" y="2122014"/>
                <a:ext cx="171450" cy="247650"/>
              </a:xfrm>
              <a:prstGeom prst="rtTriangl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2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ight Triangle 37"/>
              <p:cNvSpPr>
                <a:spLocks noChangeArrowheads="1"/>
              </p:cNvSpPr>
              <p:nvPr/>
            </p:nvSpPr>
            <p:spPr bwMode="auto">
              <a:xfrm rot="10799999">
                <a:off x="3732941" y="2148445"/>
                <a:ext cx="171450" cy="247650"/>
              </a:xfrm>
              <a:prstGeom prst="rtTriangl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2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ight Triangle 39"/>
              <p:cNvSpPr>
                <a:spLocks noChangeArrowheads="1"/>
              </p:cNvSpPr>
              <p:nvPr/>
            </p:nvSpPr>
            <p:spPr bwMode="auto">
              <a:xfrm>
                <a:off x="4385318" y="1962470"/>
                <a:ext cx="295275" cy="427038"/>
              </a:xfrm>
              <a:prstGeom prst="rtTriangl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2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190866" y="2939587"/>
              <a:ext cx="713814" cy="2841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65814" y="2939587"/>
              <a:ext cx="713814" cy="2841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74935" y="2939587"/>
              <a:ext cx="713814" cy="2841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87287" y="2939587"/>
              <a:ext cx="713814" cy="2841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44635" y="2939587"/>
              <a:ext cx="713814" cy="2841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52152" y="2939587"/>
              <a:ext cx="713814" cy="2841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524004" y="4277552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09107" y="4305273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0265" y="872728"/>
            <a:ext cx="7594563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物体不论是水平方向的运动，还垂直方向的运动，在运动过程中，这个物体本身的方向不发生改变，本身的大小和形状也不变，那么就可说这是这个物体作了平移。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0265" y="2188474"/>
            <a:ext cx="7720133" cy="1338828"/>
            <a:chOff x="1515341" y="4381995"/>
            <a:chExt cx="9113075" cy="1785103"/>
          </a:xfrm>
        </p:grpSpPr>
        <p:sp>
          <p:nvSpPr>
            <p:cNvPr id="5" name="文本框 4"/>
            <p:cNvSpPr txBox="1"/>
            <p:nvPr/>
          </p:nvSpPr>
          <p:spPr>
            <a:xfrm>
              <a:off x="1515341" y="4381995"/>
              <a:ext cx="9113075" cy="1785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个图和第</a:t>
              </a: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个图大小和方向都没改变，所以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平移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得到的图形；而第</a:t>
              </a: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图个和第</a:t>
              </a: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图个的形状变化了，第</a:t>
              </a: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个图方向与原图不一致，第</a:t>
              </a: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个图比原图大，所以它们都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不是</a:t>
              </a: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平移</a:t>
              </a:r>
              <a:r>
                <a:rPr lang="zh-CN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得到的图形。</a:t>
              </a:r>
              <a:endPara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Right Triangle 154"/>
            <p:cNvSpPr>
              <a:spLocks noChangeArrowheads="1"/>
            </p:cNvSpPr>
            <p:nvPr/>
          </p:nvSpPr>
          <p:spPr bwMode="auto">
            <a:xfrm>
              <a:off x="7315548" y="4515808"/>
              <a:ext cx="255323" cy="368801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2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50000"/>
                </a:lnSpc>
              </a:pPr>
              <a:endPara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Right Triangle 154"/>
            <p:cNvSpPr>
              <a:spLocks noChangeArrowheads="1"/>
            </p:cNvSpPr>
            <p:nvPr/>
          </p:nvSpPr>
          <p:spPr bwMode="auto">
            <a:xfrm>
              <a:off x="4065991" y="5558997"/>
              <a:ext cx="255323" cy="368801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2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50000"/>
                </a:lnSpc>
              </a:pPr>
              <a:endPara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70266" y="3504218"/>
            <a:ext cx="7594562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【方法小结】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判断物体是不是平移，要把原图作为标准，看准它的大小、位置和方向，与之比较的物体只要大小、位置和方向都没有改变，就是平移，反之就不是平移。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5168" y="988262"/>
            <a:ext cx="148502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【小练习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50737" y="1540836"/>
            <a:ext cx="5219699" cy="430359"/>
            <a:chOff x="1306286" y="1939614"/>
            <a:chExt cx="6959598" cy="573813"/>
          </a:xfrm>
        </p:grpSpPr>
        <p:sp>
          <p:nvSpPr>
            <p:cNvPr id="5" name="文本框 4"/>
            <p:cNvSpPr txBox="1"/>
            <p:nvPr/>
          </p:nvSpPr>
          <p:spPr>
            <a:xfrm>
              <a:off x="1306286" y="1959429"/>
              <a:ext cx="695959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把可以平移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到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位置的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涂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上颜色。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" name="图片 83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997285" y="1958664"/>
              <a:ext cx="4762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83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682334" y="1939614"/>
              <a:ext cx="485775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1427151" y="2372762"/>
            <a:ext cx="4755335" cy="1896585"/>
            <a:chOff x="1361871" y="2468223"/>
            <a:chExt cx="4003650" cy="1596788"/>
          </a:xfrm>
        </p:grpSpPr>
        <p:grpSp>
          <p:nvGrpSpPr>
            <p:cNvPr id="9" name="组合 8"/>
            <p:cNvGrpSpPr/>
            <p:nvPr/>
          </p:nvGrpSpPr>
          <p:grpSpPr>
            <a:xfrm>
              <a:off x="1361871" y="2524682"/>
              <a:ext cx="4003650" cy="1540329"/>
              <a:chOff x="1361871" y="2524682"/>
              <a:chExt cx="4003650" cy="1540329"/>
            </a:xfrm>
          </p:grpSpPr>
          <p:pic>
            <p:nvPicPr>
              <p:cNvPr id="12" name="图片 83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flipV="1">
                <a:off x="1361871" y="2524682"/>
                <a:ext cx="485775" cy="485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84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rot="16200000">
                <a:off x="4879746" y="2524682"/>
                <a:ext cx="485775" cy="485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" name="图片 84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rot="5400000">
                <a:off x="1361871" y="3579236"/>
                <a:ext cx="485775" cy="485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图片 84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rot="2940000">
                <a:off x="2608867" y="3501483"/>
                <a:ext cx="485775" cy="485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" name="图片 845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rot="13860000">
                <a:off x="3633796" y="3501482"/>
                <a:ext cx="485775" cy="485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图片 84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889271" y="3404455"/>
                <a:ext cx="476250" cy="466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图片 83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08866" y="2468223"/>
              <a:ext cx="485775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83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44306" y="2542426"/>
              <a:ext cx="485775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49868" y="1185720"/>
            <a:ext cx="5511749" cy="2172993"/>
            <a:chOff x="1361871" y="2486582"/>
            <a:chExt cx="4003650" cy="1578429"/>
          </a:xfrm>
        </p:grpSpPr>
        <p:pic>
          <p:nvPicPr>
            <p:cNvPr id="7" name="图片 83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flipV="1">
              <a:off x="1361871" y="2524682"/>
              <a:ext cx="485775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84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09096" y="2486582"/>
              <a:ext cx="52387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4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94421" y="2505490"/>
              <a:ext cx="52387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84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16200000">
              <a:off x="4879746" y="2524682"/>
              <a:ext cx="485775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84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5400000">
              <a:off x="1361871" y="3579236"/>
              <a:ext cx="485775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84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2940000">
              <a:off x="2608867" y="3501483"/>
              <a:ext cx="485775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84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13860000">
              <a:off x="3633796" y="3501482"/>
              <a:ext cx="485775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图片 84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89271" y="3404455"/>
              <a:ext cx="4762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文本框 14"/>
          <p:cNvSpPr txBox="1"/>
          <p:nvPr/>
        </p:nvSpPr>
        <p:spPr>
          <a:xfrm>
            <a:off x="816012" y="3671705"/>
            <a:ext cx="655492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下面哪个图形通过平移可以完全重合？请你连一连。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57780" y="1134217"/>
            <a:ext cx="5084876" cy="2708920"/>
            <a:chOff x="1063398" y="4809281"/>
            <a:chExt cx="2923795" cy="1557624"/>
          </a:xfrm>
        </p:grpSpPr>
        <p:pic>
          <p:nvPicPr>
            <p:cNvPr id="4" name="图片 84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63398" y="4895006"/>
              <a:ext cx="485775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84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8240000">
              <a:off x="2151909" y="4914056"/>
              <a:ext cx="7143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84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63293" y="4850415"/>
              <a:ext cx="723900" cy="619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85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63398" y="5794580"/>
              <a:ext cx="7143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84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94193" y="5747780"/>
              <a:ext cx="723900" cy="619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5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3463522" y="5872702"/>
              <a:ext cx="352425" cy="390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0" name="直接连接符 9"/>
          <p:cNvCxnSpPr/>
          <p:nvPr/>
        </p:nvCxnSpPr>
        <p:spPr>
          <a:xfrm flipH="1">
            <a:off x="4583346" y="2227525"/>
            <a:ext cx="756507" cy="5255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26603" y="3913856"/>
            <a:ext cx="7650727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【讲解】两头狮子大小和方向不一致，两只蜻蜓的方向不一致，都不可以完全重合；两只小鸟的大小和方向都一致，可以完全重合。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7689" y="971706"/>
            <a:ext cx="6016311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给下面物体的运动分分类，并说说分类的理由。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54540" y="1463099"/>
            <a:ext cx="5223995" cy="3457595"/>
            <a:chOff x="878774" y="2572492"/>
            <a:chExt cx="5010579" cy="3316341"/>
          </a:xfrm>
        </p:grpSpPr>
        <p:pic>
          <p:nvPicPr>
            <p:cNvPr id="11265" name="图片 85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78774" y="2759839"/>
              <a:ext cx="1414463" cy="62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6" name="图片 85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7797" y="2699698"/>
              <a:ext cx="1381125" cy="619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7" name="图片 85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90974" y="2572492"/>
              <a:ext cx="763351" cy="911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8" name="图片 85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88336" y="4305326"/>
              <a:ext cx="49530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9" name="图片 85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010723" y="4083089"/>
              <a:ext cx="942975" cy="1266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0" name="图片 858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016150" y="4083088"/>
              <a:ext cx="590550" cy="1266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2"/>
            <p:cNvSpPr txBox="1"/>
            <p:nvPr/>
          </p:nvSpPr>
          <p:spPr>
            <a:xfrm>
              <a:off x="1034500" y="3600353"/>
              <a:ext cx="845942" cy="398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53190" y="3512764"/>
              <a:ext cx="845942" cy="398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890974" y="3551122"/>
              <a:ext cx="845942" cy="398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34500" y="5490309"/>
              <a:ext cx="4854853" cy="398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2071" y="992013"/>
            <a:ext cx="7249915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）都转动的可以分为一类；（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）在一条直线上移动可以分为一类。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2070" y="2008036"/>
            <a:ext cx="547770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下面物体的运动哪些是平移，哪些是旋转？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95965" y="2704598"/>
            <a:ext cx="5524520" cy="1783733"/>
            <a:chOff x="995679" y="2367953"/>
            <a:chExt cx="4656048" cy="1503325"/>
          </a:xfrm>
        </p:grpSpPr>
        <p:pic>
          <p:nvPicPr>
            <p:cNvPr id="27" name="图片 85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26041" y="2367953"/>
              <a:ext cx="2314575" cy="942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图片 86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184877" y="2670691"/>
              <a:ext cx="1466850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文本框 31"/>
            <p:cNvSpPr txBox="1"/>
            <p:nvPr/>
          </p:nvSpPr>
          <p:spPr>
            <a:xfrm>
              <a:off x="995679" y="3422228"/>
              <a:ext cx="1217526" cy="350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461465" y="3521097"/>
              <a:ext cx="1217526" cy="350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53068" y="3484426"/>
              <a:ext cx="1217526" cy="350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753034" y="3957784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92226" y="4043907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736661" y="4043907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658" y="1123832"/>
            <a:ext cx="4895966" cy="15180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72" descr="mmexport138449092398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36573" y="2995670"/>
            <a:ext cx="1445711" cy="15554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70" descr="19173101_l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62808" y="2995670"/>
            <a:ext cx="1625204" cy="13501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9" descr="7057997_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92466" y="1164666"/>
            <a:ext cx="2007710" cy="14364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5992466" y="2938475"/>
            <a:ext cx="2515791" cy="1779210"/>
          </a:xfrm>
          <a:prstGeom prst="wedgeRoundRectCallout">
            <a:avLst>
              <a:gd name="adj1" fmla="val 35507"/>
              <a:gd name="adj2" fmla="val 6140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这些运动都是平移现象，</a:t>
            </a:r>
            <a:endParaRPr lang="en-US" altLang="zh-CN" dirty="0"/>
          </a:p>
          <a:p>
            <a:pPr eaLnBrk="1" hangingPunct="1"/>
            <a:r>
              <a:rPr lang="zh-CN" altLang="en-US" dirty="0"/>
              <a:t>生活中你还见过哪些平移</a:t>
            </a:r>
            <a:endParaRPr lang="en-US" altLang="zh-CN" dirty="0"/>
          </a:p>
          <a:p>
            <a:pPr eaLnBrk="1" hangingPunct="1"/>
            <a:r>
              <a:rPr lang="zh-CN" altLang="en-US" dirty="0"/>
              <a:t>现象？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927085" y="4016290"/>
            <a:ext cx="1008526" cy="10085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94727" y="990230"/>
            <a:ext cx="5823504" cy="1954078"/>
            <a:chOff x="1016662" y="3920012"/>
            <a:chExt cx="4908031" cy="1646892"/>
          </a:xfrm>
        </p:grpSpPr>
        <p:pic>
          <p:nvPicPr>
            <p:cNvPr id="7" name="图片 86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26041" y="4110430"/>
              <a:ext cx="1323975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862"/>
            <p:cNvPicPr>
              <a:picLocks noChangeAspect="1" noChangeArrowheads="1"/>
            </p:cNvPicPr>
            <p:nvPr/>
          </p:nvPicPr>
          <p:blipFill>
            <a:blip r:embed="rId2" cstate="email"/>
            <a:srcRect r="32127"/>
            <a:stretch>
              <a:fillRect/>
            </a:stretch>
          </p:blipFill>
          <p:spPr bwMode="auto">
            <a:xfrm>
              <a:off x="2580182" y="4000472"/>
              <a:ext cx="1715901" cy="1029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6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53068" y="3920012"/>
              <a:ext cx="1571625" cy="1257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2"/>
            <p:cNvSpPr txBox="1"/>
            <p:nvPr/>
          </p:nvSpPr>
          <p:spPr>
            <a:xfrm>
              <a:off x="1016662" y="5175437"/>
              <a:ext cx="1217526" cy="350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789487" y="5175437"/>
              <a:ext cx="1217526" cy="350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438500" y="5216723"/>
              <a:ext cx="1217526" cy="350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055298" y="2490172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51796" y="2496553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11894" y="2564023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2490" y="3024152"/>
            <a:ext cx="628561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把可以平移得到黑色小鱼的鱼涂上你喜欢的颜色。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86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2223" y="3519496"/>
            <a:ext cx="3862602" cy="1372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178" y="1049959"/>
            <a:ext cx="1754327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86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30505" y="1039296"/>
            <a:ext cx="4405536" cy="159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876179" y="2929300"/>
            <a:ext cx="7633629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【讲评】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能正确辨认简单图形平移后的图形，培养学生的观察能力和空间想象能力。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以黑色小鱼的大小和所在位置、方向为标准，找到与其他图形重合的小鱼涂喜欢的颜色。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412" y="972689"/>
            <a:ext cx="7170982" cy="34624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下面现象中哪些是平移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哪些是旋转？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）飞驰的火车车厢。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）工作中的电风扇。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）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）站在上升电梯中的人。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）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）直升机飞行时的螺旋桨。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）将推拉门关上。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）钟面上的分针。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35437" y="2526194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35437" y="2040442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5437" y="1553234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35437" y="2994932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35437" y="3487308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35436" y="3979684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88938" y="1076181"/>
            <a:ext cx="5591595" cy="415498"/>
            <a:chOff x="1318584" y="1434907"/>
            <a:chExt cx="7455460" cy="553997"/>
          </a:xfrm>
        </p:grpSpPr>
        <p:sp>
          <p:nvSpPr>
            <p:cNvPr id="4" name="文本框 3"/>
            <p:cNvSpPr txBox="1"/>
            <p:nvPr/>
          </p:nvSpPr>
          <p:spPr>
            <a:xfrm>
              <a:off x="1318584" y="1434907"/>
              <a:ext cx="7455460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下面</a:t>
              </a:r>
              <a:r>
                <a:rPr lang="en-US" altLang="zh-CN" sz="21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是小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鱼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平移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后的图形。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" name="图片 866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025277" y="1460665"/>
              <a:ext cx="896010" cy="390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1977876" y="1056862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5189" y="1672048"/>
            <a:ext cx="7153729" cy="1148513"/>
            <a:chOff x="1318584" y="2264285"/>
            <a:chExt cx="9538305" cy="1531351"/>
          </a:xfrm>
        </p:grpSpPr>
        <p:pic>
          <p:nvPicPr>
            <p:cNvPr id="5" name="图片 867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8912180" y="2264285"/>
              <a:ext cx="1944709" cy="1531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867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 bwMode="auto">
            <a:xfrm>
              <a:off x="1318584" y="2264285"/>
              <a:ext cx="7336019" cy="1531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9"/>
          <p:cNvSpPr txBox="1"/>
          <p:nvPr/>
        </p:nvSpPr>
        <p:spPr>
          <a:xfrm>
            <a:off x="988939" y="3097743"/>
            <a:ext cx="736283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下面的图案是由哪个图形平移或旋转得到的？请你圈出来。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958378" y="3670749"/>
            <a:ext cx="4416955" cy="1104077"/>
            <a:chOff x="1512929" y="2047319"/>
            <a:chExt cx="3734348" cy="933450"/>
          </a:xfrm>
        </p:grpSpPr>
        <p:pic>
          <p:nvPicPr>
            <p:cNvPr id="12" name="图片 86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12929" y="2047319"/>
              <a:ext cx="885825" cy="933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86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89952" y="2295619"/>
              <a:ext cx="1457325" cy="657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87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55986" y="2429218"/>
            <a:ext cx="6040886" cy="2511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55986" y="1339655"/>
            <a:ext cx="6221734" cy="968884"/>
            <a:chOff x="1124568" y="3519549"/>
            <a:chExt cx="5260212" cy="819150"/>
          </a:xfrm>
        </p:grpSpPr>
        <p:pic>
          <p:nvPicPr>
            <p:cNvPr id="7" name="图片 87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24568" y="3638612"/>
              <a:ext cx="3419475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87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556105" y="3519549"/>
              <a:ext cx="828675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/>
          <p:cNvSpPr txBox="1"/>
          <p:nvPr/>
        </p:nvSpPr>
        <p:spPr>
          <a:xfrm>
            <a:off x="1100712" y="2429217"/>
            <a:ext cx="1754327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73714" y="872729"/>
            <a:ext cx="6728041" cy="34624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想一想，填一填。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下面这些生活现象，哪些是平移现象，哪些是旋转现象？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）钟面上的分针是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运动。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）索道滑车开行是（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）现象。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）榨汁机工作时是（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）运动。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）飞驰的火车车厢是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运动。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）电梯里的上下运动是（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运动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14397" y="2407764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814396" y="1925661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36558" y="3371489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75112" y="3867980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14396" y="2922186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30" grpId="0"/>
      <p:bldP spid="31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968829" y="1038471"/>
            <a:ext cx="151748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24786" y="1596629"/>
            <a:ext cx="5704635" cy="2865901"/>
            <a:chOff x="544491" y="3863991"/>
            <a:chExt cx="4421060" cy="2698358"/>
          </a:xfrm>
        </p:grpSpPr>
        <p:pic>
          <p:nvPicPr>
            <p:cNvPr id="14" name="图片 873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544491" y="3863991"/>
              <a:ext cx="839248" cy="2552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图片 873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 bwMode="auto">
            <a:xfrm>
              <a:off x="3876084" y="4009649"/>
              <a:ext cx="1089467" cy="255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15"/>
            <p:cNvSpPr txBox="1"/>
            <p:nvPr/>
          </p:nvSpPr>
          <p:spPr>
            <a:xfrm>
              <a:off x="2306746" y="4654512"/>
              <a:ext cx="560534" cy="3912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平移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334821" y="5629698"/>
              <a:ext cx="560534" cy="3912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旋转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806381" y="2135046"/>
            <a:ext cx="3950475" cy="1943768"/>
            <a:chOff x="3384751" y="4565822"/>
            <a:chExt cx="2900623" cy="142720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580147" y="4565822"/>
              <a:ext cx="750896" cy="27184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521676" y="4899288"/>
              <a:ext cx="781591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3447535" y="4979773"/>
              <a:ext cx="883508" cy="86497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026387" y="4899288"/>
              <a:ext cx="104695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035378" y="5033286"/>
              <a:ext cx="741905" cy="1902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3384751" y="5165124"/>
              <a:ext cx="1033826" cy="44177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 flipV="1">
              <a:off x="3543446" y="5539500"/>
              <a:ext cx="850381" cy="18396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119973" y="5633842"/>
              <a:ext cx="744844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5121876" y="5740900"/>
              <a:ext cx="834081" cy="25212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977631" y="4647597"/>
              <a:ext cx="1307743" cy="13937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81896" y="1027275"/>
            <a:ext cx="6855483" cy="346248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．选一选。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）教室门的打开和关闭，门的运动是（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）现象。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B.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旋转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C.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平移和旋转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）下面（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的运动是平移。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旋转的呼啦圈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B.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电风扇扇叶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C.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拨算珠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）下面（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）的运动是旋转。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推动旋转门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B.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开抽屉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C.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拖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58728" y="1606909"/>
            <a:ext cx="27315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5638" y="2562311"/>
            <a:ext cx="27315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45638" y="3538329"/>
            <a:ext cx="27315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62578" y="930682"/>
            <a:ext cx="6295233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）自行车车轮转动起来是（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平移现象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B.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旋转现象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C.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轴对称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8778" y="2104656"/>
            <a:ext cx="7525137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【讲评】判断时要抓住平移和旋转的特征，再根据生活经验来确定答案。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7926" y="1028662"/>
            <a:ext cx="27315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8778" y="2640081"/>
            <a:ext cx="574700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下图中，把由图①平移得到的图形涂上红色。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65486" y="3032496"/>
            <a:ext cx="3855591" cy="1921827"/>
            <a:chOff x="1973861" y="5070775"/>
            <a:chExt cx="3076575" cy="1533525"/>
          </a:xfrm>
        </p:grpSpPr>
        <p:pic>
          <p:nvPicPr>
            <p:cNvPr id="10" name="图片 87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73861" y="5070775"/>
              <a:ext cx="3076575" cy="153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874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 bwMode="auto">
            <a:xfrm>
              <a:off x="4435928" y="5080541"/>
              <a:ext cx="603494" cy="581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8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7658" y="1483814"/>
            <a:ext cx="4054510" cy="2020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68828" y="1137566"/>
            <a:ext cx="1754327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52918" y="3746721"/>
            <a:ext cx="6486071" cy="487014"/>
            <a:chOff x="963827" y="1399813"/>
            <a:chExt cx="8648094" cy="649353"/>
          </a:xfrm>
        </p:grpSpPr>
        <p:sp>
          <p:nvSpPr>
            <p:cNvPr id="8" name="文本框 7"/>
            <p:cNvSpPr txBox="1"/>
            <p:nvPr/>
          </p:nvSpPr>
          <p:spPr>
            <a:xfrm>
              <a:off x="963827" y="1495168"/>
              <a:ext cx="864809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5.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下面哪些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图是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平移得到的？请你圈出来。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87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60376" y="1399813"/>
              <a:ext cx="1113435" cy="61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92232" y="1724080"/>
            <a:ext cx="3292857" cy="2757143"/>
          </a:xfrm>
          <a:prstGeom prst="rect">
            <a:avLst/>
          </a:prstGeom>
        </p:spPr>
      </p:pic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1835908" y="1004707"/>
            <a:ext cx="2891540" cy="1098173"/>
          </a:xfrm>
          <a:prstGeom prst="wedgeRoundRectCallout">
            <a:avLst>
              <a:gd name="adj1" fmla="val -42779"/>
              <a:gd name="adj2" fmla="val 13329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这些运动</a:t>
            </a:r>
            <a:r>
              <a:rPr lang="zh-CN" altLang="en-US" dirty="0" smtClean="0"/>
              <a:t>都是旋转现象，生活</a:t>
            </a:r>
            <a:r>
              <a:rPr lang="zh-CN" altLang="en-US" dirty="0"/>
              <a:t>中你还见过</a:t>
            </a:r>
            <a:r>
              <a:rPr lang="zh-CN" altLang="en-US" dirty="0" smtClean="0"/>
              <a:t>哪些</a:t>
            </a:r>
            <a:r>
              <a:rPr lang="zh-CN" altLang="en-US" dirty="0"/>
              <a:t>旋转</a:t>
            </a:r>
            <a:r>
              <a:rPr lang="zh-CN" altLang="en-US" dirty="0" smtClean="0"/>
              <a:t>现象</a:t>
            </a:r>
            <a:r>
              <a:rPr lang="zh-CN" altLang="en-US" dirty="0"/>
              <a:t>？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80355" y="1125574"/>
            <a:ext cx="1202951" cy="11970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16384" y="2578608"/>
            <a:ext cx="2166922" cy="2229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228264" y="697824"/>
            <a:ext cx="7409549" cy="4035273"/>
            <a:chOff x="1540042" y="2109316"/>
            <a:chExt cx="3771947" cy="2009376"/>
          </a:xfrm>
        </p:grpSpPr>
        <p:pic>
          <p:nvPicPr>
            <p:cNvPr id="6" name="图片 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640000">
              <a:off x="1635178" y="2353318"/>
              <a:ext cx="771525" cy="425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8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564258" y="2433350"/>
              <a:ext cx="5429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87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359462" y="2109316"/>
              <a:ext cx="427037" cy="77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9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038778" y="2359476"/>
              <a:ext cx="771525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94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540042" y="3219567"/>
              <a:ext cx="771525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91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564258" y="3148023"/>
              <a:ext cx="427037" cy="77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93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190123" y="3301694"/>
              <a:ext cx="771525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9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000869" y="3173011"/>
              <a:ext cx="11033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/>
            <p:cNvSpPr txBox="1"/>
            <p:nvPr/>
          </p:nvSpPr>
          <p:spPr>
            <a:xfrm>
              <a:off x="1661217" y="2929224"/>
              <a:ext cx="3650772" cy="183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35009" y="3934782"/>
              <a:ext cx="3175294" cy="183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35908" y="964222"/>
            <a:ext cx="7480625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）的方向与原图不同，图（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）的大小与原图不同，只有图（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）的大小和方向与原图一致，因此图（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）和图（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）是由原图平移得到的。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3255" y="2279966"/>
            <a:ext cx="232539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观察下图填空。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87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65076" y="2786983"/>
            <a:ext cx="5086674" cy="2105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187678" y="1038472"/>
            <a:ext cx="4329551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☆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）平移了（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8019" y="1679575"/>
            <a:ext cx="4461710" cy="415498"/>
            <a:chOff x="1231731" y="4695009"/>
            <a:chExt cx="5948947" cy="553997"/>
          </a:xfrm>
        </p:grpSpPr>
        <p:sp>
          <p:nvSpPr>
            <p:cNvPr id="7" name="文本框 6"/>
            <p:cNvSpPr txBox="1"/>
            <p:nvPr/>
          </p:nvSpPr>
          <p:spPr>
            <a:xfrm>
              <a:off x="1740728" y="4695009"/>
              <a:ext cx="5439950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向（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2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平移了（</a:t>
              </a:r>
              <a:r>
                <a:rPr lang="en-US" altLang="zh-CN" sz="2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格</a:t>
              </a: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Hexagon 152"/>
            <p:cNvSpPr>
              <a:spLocks noChangeArrowheads="1"/>
            </p:cNvSpPr>
            <p:nvPr/>
          </p:nvSpPr>
          <p:spPr bwMode="auto">
            <a:xfrm>
              <a:off x="1231731" y="4789187"/>
              <a:ext cx="550248" cy="337249"/>
            </a:xfrm>
            <a:prstGeom prst="hexagon">
              <a:avLst>
                <a:gd name="adj" fmla="val 40789"/>
                <a:gd name="vf" fmla="val 11547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2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71449" y="2274510"/>
            <a:ext cx="4378741" cy="415498"/>
            <a:chOff x="1748166" y="5288692"/>
            <a:chExt cx="5838321" cy="553997"/>
          </a:xfrm>
        </p:grpSpPr>
        <p:sp>
          <p:nvSpPr>
            <p:cNvPr id="10" name="文本框 9"/>
            <p:cNvSpPr txBox="1"/>
            <p:nvPr/>
          </p:nvSpPr>
          <p:spPr>
            <a:xfrm>
              <a:off x="2039670" y="5288692"/>
              <a:ext cx="5546817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向（ </a:t>
              </a:r>
              <a:r>
                <a:rPr lang="en-US" altLang="zh-CN" sz="2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）平移了（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2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格。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51"/>
            <p:cNvSpPr>
              <a:spLocks noChangeArrowheads="1"/>
            </p:cNvSpPr>
            <p:nvPr/>
          </p:nvSpPr>
          <p:spPr bwMode="auto">
            <a:xfrm>
              <a:off x="1748166" y="5320958"/>
              <a:ext cx="291504" cy="4909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2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49614" y="1084637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20081" y="1061554"/>
            <a:ext cx="27315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49614" y="1649981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20081" y="1656489"/>
            <a:ext cx="27315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49614" y="2258889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20081" y="2275438"/>
            <a:ext cx="27315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3002" y="2897404"/>
            <a:ext cx="7810919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【讲评】判断图形平移几格，先把这个图形中的一个关键点或边确定下来，再看这个点或边移动了几格，那这个图形也移动了几格。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五角星为例，把五角星最上面的点确定为关键点，可以数出它向下移动了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格，所以这个图形也移动了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68828" y="963327"/>
            <a:ext cx="7453955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分别观察下面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幅图形，看看黑色三角形分别是经过怎样的变换，变成糖了紫色三角形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87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21133" y="2102329"/>
            <a:ext cx="4778974" cy="1886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4606447" y="1532384"/>
            <a:ext cx="27315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8828" y="3989231"/>
            <a:ext cx="7433526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平移，旋转，旋转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B.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平移，旋转和平移，旋转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平移，旋转，平移和旋转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D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平移，旋转和平移，平移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863320" y="892047"/>
            <a:ext cx="7607759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中的黑色三角形向下平移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格后变成了紫色三角形；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中的黑色三角形先旋转，再向右平移变成紫色三角形；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中的黑色三角形先向右平移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格，再向下平移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格可变成紫色的三角形。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3320" y="2311802"/>
            <a:ext cx="606199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画出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△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向右平移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格，再向下平移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格后的图形。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8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8828" y="2808227"/>
            <a:ext cx="5348259" cy="2165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8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8829" y="1727666"/>
            <a:ext cx="6624793" cy="2352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075079" y="1019109"/>
            <a:ext cx="7418057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【讲解】先把三角形的三个顶点向右移动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格，再把这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点依次连接起来，如下图：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5079" y="4236592"/>
            <a:ext cx="513928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zh-CN" dirty="0"/>
              <a:t>再用同样方法向下平移</a:t>
            </a:r>
            <a:r>
              <a:rPr lang="en-US" altLang="zh-CN" dirty="0"/>
              <a:t>3</a:t>
            </a:r>
            <a:r>
              <a:rPr lang="zh-CN" altLang="zh-CN" dirty="0"/>
              <a:t>格，如下图。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42346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-142346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7" name="图片 8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493" y="997418"/>
            <a:ext cx="5420166" cy="3547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" name="Picture 26" descr="未标题-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59429" y="2243439"/>
            <a:ext cx="6265069" cy="2088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86"/>
          <p:cNvSpPr>
            <a:spLocks noChangeArrowheads="1"/>
          </p:cNvSpPr>
          <p:nvPr/>
        </p:nvSpPr>
        <p:spPr bwMode="auto">
          <a:xfrm>
            <a:off x="3886866" y="1978802"/>
            <a:ext cx="66079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dirty="0"/>
              <a:t>平移</a:t>
            </a:r>
            <a:endParaRPr lang="zh-CN" altLang="en-US" sz="1800" dirty="0"/>
          </a:p>
        </p:txBody>
      </p:sp>
      <p:sp>
        <p:nvSpPr>
          <p:cNvPr id="11" name="Rectangle 86"/>
          <p:cNvSpPr>
            <a:spLocks noChangeArrowheads="1"/>
          </p:cNvSpPr>
          <p:nvPr/>
        </p:nvSpPr>
        <p:spPr bwMode="auto">
          <a:xfrm>
            <a:off x="2304022" y="4161012"/>
            <a:ext cx="66079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dirty="0"/>
              <a:t>旋转</a:t>
            </a:r>
            <a:endParaRPr lang="zh-CN" altLang="en-US" sz="1800" dirty="0"/>
          </a:p>
        </p:txBody>
      </p:sp>
      <p:sp>
        <p:nvSpPr>
          <p:cNvPr id="12" name="Rectangle 86"/>
          <p:cNvSpPr>
            <a:spLocks noChangeArrowheads="1"/>
          </p:cNvSpPr>
          <p:nvPr/>
        </p:nvSpPr>
        <p:spPr bwMode="auto">
          <a:xfrm>
            <a:off x="5964842" y="1839817"/>
            <a:ext cx="66079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dirty="0"/>
              <a:t>旋转</a:t>
            </a:r>
            <a:endParaRPr lang="zh-CN" altLang="en-US" sz="1800" dirty="0"/>
          </a:p>
        </p:txBody>
      </p:sp>
      <p:sp>
        <p:nvSpPr>
          <p:cNvPr id="15" name="Rectangle 86"/>
          <p:cNvSpPr>
            <a:spLocks noChangeArrowheads="1"/>
          </p:cNvSpPr>
          <p:nvPr/>
        </p:nvSpPr>
        <p:spPr bwMode="auto">
          <a:xfrm>
            <a:off x="5225623" y="4281140"/>
            <a:ext cx="66079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dirty="0"/>
              <a:t>平移</a:t>
            </a:r>
            <a:endParaRPr lang="zh-CN" altLang="en-US" sz="1800" dirty="0"/>
          </a:p>
        </p:txBody>
      </p:sp>
      <p:sp>
        <p:nvSpPr>
          <p:cNvPr id="16" name="Rectangle 86"/>
          <p:cNvSpPr>
            <a:spLocks noChangeArrowheads="1"/>
          </p:cNvSpPr>
          <p:nvPr/>
        </p:nvSpPr>
        <p:spPr bwMode="auto">
          <a:xfrm>
            <a:off x="8093362" y="2184942"/>
            <a:ext cx="66079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dirty="0"/>
              <a:t>旋转</a:t>
            </a:r>
            <a:endParaRPr lang="zh-CN" altLang="en-US" sz="1800" dirty="0"/>
          </a:p>
        </p:txBody>
      </p:sp>
      <p:sp>
        <p:nvSpPr>
          <p:cNvPr id="17" name="AutoShape 19"/>
          <p:cNvSpPr>
            <a:spLocks noChangeArrowheads="1"/>
          </p:cNvSpPr>
          <p:nvPr/>
        </p:nvSpPr>
        <p:spPr bwMode="auto">
          <a:xfrm>
            <a:off x="1135162" y="1137366"/>
            <a:ext cx="2476718" cy="1098173"/>
          </a:xfrm>
          <a:prstGeom prst="wedgeRoundRectCallout">
            <a:avLst>
              <a:gd name="adj1" fmla="val -36235"/>
              <a:gd name="adj2" fmla="val 92117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下面的现象，哪些</a:t>
            </a:r>
            <a:r>
              <a:rPr lang="zh-CN" altLang="en-US" dirty="0" smtClean="0"/>
              <a:t>是平移</a:t>
            </a:r>
            <a:r>
              <a:rPr lang="zh-CN" altLang="en-US" dirty="0"/>
              <a:t>？哪些是旋转？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58001" y="2129362"/>
            <a:ext cx="1498757" cy="1596176"/>
          </a:xfrm>
          <a:prstGeom prst="rect">
            <a:avLst/>
          </a:prstGeom>
          <a:ln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627847" y="1674655"/>
            <a:ext cx="6230155" cy="1889573"/>
          </a:xfrm>
          <a:prstGeom prst="roundRect">
            <a:avLst>
              <a:gd name="adj" fmla="val 408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火车</a:t>
            </a:r>
            <a:r>
              <a:rPr lang="zh-CN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抽屉等</a:t>
            </a:r>
            <a:r>
              <a:rPr lang="zh-CN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</a:t>
            </a:r>
            <a:r>
              <a:rPr lang="zh-CN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向一个方向直线移动，这样的运动叫平移现象</a:t>
            </a:r>
            <a:r>
              <a:rPr lang="zh-CN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电风扇</a:t>
            </a:r>
            <a:r>
              <a:rPr lang="zh-CN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摩天</a:t>
            </a:r>
            <a:r>
              <a:rPr lang="zh-CN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</a:t>
            </a:r>
            <a:r>
              <a:rPr lang="zh-CN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围绕一个固定点转动，这样的运动叫旋转现象。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670" y="1035476"/>
            <a:ext cx="7814160" cy="3754235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0" y="376238"/>
            <a:ext cx="1926772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46511" y="3041039"/>
            <a:ext cx="619728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感受图形的运动在生活中的运用，体会数学与生活的密切联系，感受数学美。</a:t>
            </a:r>
            <a:endParaRPr lang="zh-CN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46511" y="1725295"/>
            <a:ext cx="6197282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借助日常生活中的平移和旋转现象，初步理解图形的平移和旋转，能直观区分这两种简单的图形变换，会辨认简单图形平移后的图形。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0006" y="854635"/>
            <a:ext cx="4075475" cy="55399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：认识平移与旋转现象。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4438" y="1254123"/>
            <a:ext cx="7708005" cy="4765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【例题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下面哪些物体的运动是平移？下面哪些物体的运动是旋转？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87516" y="2031293"/>
            <a:ext cx="6703441" cy="2991469"/>
            <a:chOff x="576530" y="2701692"/>
            <a:chExt cx="7916971" cy="3725311"/>
          </a:xfrm>
        </p:grpSpPr>
        <p:pic>
          <p:nvPicPr>
            <p:cNvPr id="8" name="Picture 72" descr="mmexport138449092398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49058" y="2708275"/>
              <a:ext cx="1673225" cy="180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49350" y="2701692"/>
              <a:ext cx="2239457" cy="180680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593009" y="2708276"/>
              <a:ext cx="1900492" cy="198247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rot="16200000">
              <a:off x="802860" y="4365297"/>
              <a:ext cx="1835376" cy="2288035"/>
            </a:xfrm>
            <a:prstGeom prst="rect">
              <a:avLst/>
            </a:prstGeom>
          </p:spPr>
        </p:pic>
        <p:pic>
          <p:nvPicPr>
            <p:cNvPr id="14" name="Picture 77" descr="u3jx03-5_03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509326" y="4698059"/>
              <a:ext cx="2160906" cy="1728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26" descr="未标题-15"/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6724072" y="4705194"/>
              <a:ext cx="1638353" cy="1721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1087622" y="2359620"/>
            <a:ext cx="47633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08659" y="2411407"/>
            <a:ext cx="47633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21504" y="2440141"/>
            <a:ext cx="47633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21504" y="3897529"/>
            <a:ext cx="47633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(6)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07729" y="3791278"/>
            <a:ext cx="47633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87622" y="3791278"/>
            <a:ext cx="47633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6176" y="954532"/>
            <a:ext cx="7478653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平移运动是物体沿直线在水平和竖直方向的运动，推窗子、拨珠和拉抽屉是沿直线水平方向运动，升国旗中国旗是沿直线在竖直方向上的运动，它是都是平移现象。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旋转运动是物体绕着中间的一个点或轴来运动，拧水龙头、转门的运动都绕着中心轴转动的，它们都旋转。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6175" y="3081956"/>
            <a:ext cx="7554336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【方法小结】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物体只要沿着直线作水平或竖直方向运动，而物体的大小、形状和方向不发生改变，那就判定这个物体的运动是平移；如果物体绕着中间的一个点或轴来运动，这个物体的大小不发生变化，但方向和位置在运动中发生了变化，就判定这个物体的运动是旋转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4102" y="872729"/>
            <a:ext cx="7739237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【小练习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哪些物体的运动是平移？哪些物体的运动是旋转？平移的请（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）里打上“√”，旋转的请在（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）打“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37314" y="2437025"/>
            <a:ext cx="6557028" cy="2100812"/>
            <a:chOff x="1436914" y="3859480"/>
            <a:chExt cx="5284519" cy="1693111"/>
          </a:xfrm>
        </p:grpSpPr>
        <p:pic>
          <p:nvPicPr>
            <p:cNvPr id="5" name="图片 83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572306" y="3859480"/>
              <a:ext cx="5149127" cy="1053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5"/>
            <p:cNvSpPr txBox="1"/>
            <p:nvPr/>
          </p:nvSpPr>
          <p:spPr>
            <a:xfrm>
              <a:off x="1436914" y="5153891"/>
              <a:ext cx="905889" cy="334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880044" y="5165337"/>
              <a:ext cx="970484" cy="334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46869" y="5217728"/>
              <a:ext cx="970484" cy="334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65539" y="5217728"/>
              <a:ext cx="970484" cy="334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70337" y="4043129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56887" y="4122338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00646" y="4057331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72522" y="4118280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PP_MARK_KEY" val="852ce13a-2a71-4958-82f2-54cb3b1f9e2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3633</Words>
  <Application>WPS 演示</Application>
  <PresentationFormat>全屏显示(16:9)</PresentationFormat>
  <Paragraphs>357</Paragraphs>
  <Slides>36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楷体_GB2312</vt:lpstr>
      <vt:lpstr>新宋体</vt:lpstr>
      <vt:lpstr>楷体</vt:lpstr>
      <vt:lpstr>Arial Unicode MS</vt:lpstr>
      <vt:lpstr>Calibri Light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620</cp:revision>
  <dcterms:created xsi:type="dcterms:W3CDTF">2016-05-27T03:58:00Z</dcterms:created>
  <dcterms:modified xsi:type="dcterms:W3CDTF">2023-01-30T02:02:56Z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F4CAC41C553D4967A68431E747ADDC23</vt:lpwstr>
  </property>
</Properties>
</file>