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977" r:id="rId3"/>
    <p:sldId id="978" r:id="rId5"/>
    <p:sldId id="979" r:id="rId6"/>
    <p:sldId id="980" r:id="rId7"/>
    <p:sldId id="981" r:id="rId8"/>
    <p:sldId id="982" r:id="rId9"/>
    <p:sldId id="983" r:id="rId10"/>
    <p:sldId id="984" r:id="rId11"/>
    <p:sldId id="985" r:id="rId12"/>
    <p:sldId id="986" r:id="rId13"/>
    <p:sldId id="987" r:id="rId14"/>
    <p:sldId id="988" r:id="rId15"/>
    <p:sldId id="989" r:id="rId16"/>
    <p:sldId id="990" r:id="rId17"/>
    <p:sldId id="991" r:id="rId18"/>
    <p:sldId id="992" r:id="rId19"/>
    <p:sldId id="993" r:id="rId20"/>
    <p:sldId id="994" r:id="rId21"/>
    <p:sldId id="995" r:id="rId22"/>
    <p:sldId id="996" r:id="rId23"/>
    <p:sldId id="997" r:id="rId24"/>
    <p:sldId id="998" r:id="rId25"/>
    <p:sldId id="999" r:id="rId26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7" userDrawn="1">
          <p15:clr>
            <a:srgbClr val="A4A3A4"/>
          </p15:clr>
        </p15:guide>
        <p15:guide id="2" pos="29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6F6"/>
    <a:srgbClr val="292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72" autoAdjust="0"/>
    <p:restoredTop sz="94660"/>
  </p:normalViewPr>
  <p:slideViewPr>
    <p:cSldViewPr showGuides="1">
      <p:cViewPr varScale="1">
        <p:scale>
          <a:sx n="107" d="100"/>
          <a:sy n="107" d="100"/>
        </p:scale>
        <p:origin x="-78" y="-690"/>
      </p:cViewPr>
      <p:guideLst>
        <p:guide orient="horz" pos="1537"/>
        <p:guide pos="292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334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288BD6-0C31-4C6B-81D0-C7F131AEF5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257612-8472-40DD-ADA0-F12B3084AB4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EA29D7-A8C0-43CF-8B8A-EB95307116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6626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13135"/>
            <a:ext cx="8229600" cy="42814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37.png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image" Target="../media/image15.jpeg"/><Relationship Id="rId7" Type="http://schemas.openxmlformats.org/officeDocument/2006/relationships/image" Target="../media/image14.jpeg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0" Type="http://schemas.openxmlformats.org/officeDocument/2006/relationships/notesSlide" Target="../notesSlides/notesSlide6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/>
          <p:cNvSpPr txBox="1"/>
          <p:nvPr/>
        </p:nvSpPr>
        <p:spPr>
          <a:xfrm>
            <a:off x="0" y="1275606"/>
            <a:ext cx="9144000" cy="958596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平移和旋转</a:t>
            </a:r>
            <a:endParaRPr lang="zh-CN" altLang="en-US" sz="4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3482514" y="2643758"/>
            <a:ext cx="21336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二年级下册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85431" y="627534"/>
            <a:ext cx="25731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/>
              <a:t>图形的运</a:t>
            </a:r>
            <a:r>
              <a:rPr lang="zh-CN" altLang="en-US" sz="2800" b="1" dirty="0" smtClean="0"/>
              <a:t>动</a:t>
            </a:r>
            <a:r>
              <a:rPr lang="en-US" altLang="zh-CN" sz="2800" b="1" dirty="0" smtClean="0"/>
              <a:t>(</a:t>
            </a:r>
            <a:r>
              <a:rPr lang="zh-CN" altLang="en-US" sz="2800" b="1" dirty="0" smtClean="0"/>
              <a:t>一</a:t>
            </a:r>
            <a:r>
              <a:rPr lang="en-US" altLang="zh-CN" sz="2800" b="1" dirty="0" smtClean="0"/>
              <a:t>)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>
          <a:xfrm>
            <a:off x="609600" y="30638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55"/>
          <p:cNvGrpSpPr/>
          <p:nvPr/>
        </p:nvGrpSpPr>
        <p:grpSpPr>
          <a:xfrm>
            <a:off x="2657476" y="433705"/>
            <a:ext cx="5970587" cy="1020763"/>
            <a:chOff x="1927" y="884"/>
            <a:chExt cx="3761" cy="643"/>
          </a:xfrm>
        </p:grpSpPr>
        <p:sp>
          <p:nvSpPr>
            <p:cNvPr id="21508" name="AutoShape 53"/>
            <p:cNvSpPr/>
            <p:nvPr/>
          </p:nvSpPr>
          <p:spPr>
            <a:xfrm>
              <a:off x="1927" y="1044"/>
              <a:ext cx="3071" cy="324"/>
            </a:xfrm>
            <a:prstGeom prst="wedgeRoundRectCallout">
              <a:avLst>
                <a:gd name="adj1" fmla="val 60116"/>
                <a:gd name="adj2" fmla="val -3694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请伸出你的手，模仿一下这些旋转现象。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1509" name="Picture 52" descr="P-05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045" y="884"/>
              <a:ext cx="643" cy="64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" name="Group 67"/>
          <p:cNvGrpSpPr/>
          <p:nvPr/>
        </p:nvGrpSpPr>
        <p:grpSpPr>
          <a:xfrm>
            <a:off x="-1430" y="3473133"/>
            <a:ext cx="2439936" cy="1365250"/>
            <a:chOff x="2756" y="2941"/>
            <a:chExt cx="1550" cy="860"/>
          </a:xfrm>
        </p:grpSpPr>
        <p:sp>
          <p:nvSpPr>
            <p:cNvPr id="21511" name="AutoShape 27"/>
            <p:cNvSpPr/>
            <p:nvPr/>
          </p:nvSpPr>
          <p:spPr>
            <a:xfrm>
              <a:off x="3296" y="3008"/>
              <a:ext cx="1010" cy="579"/>
            </a:xfrm>
            <a:prstGeom prst="wedgeRoundRectCallout">
              <a:avLst>
                <a:gd name="adj1" fmla="val -59083"/>
                <a:gd name="adj2" fmla="val 6713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扇叶的转动是旋转现象。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1512" name="Picture 31" descr="未标题-9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2756" y="2941"/>
              <a:ext cx="671" cy="86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" name="Group 72"/>
          <p:cNvGrpSpPr/>
          <p:nvPr/>
        </p:nvGrpSpPr>
        <p:grpSpPr>
          <a:xfrm>
            <a:off x="2558098" y="3562033"/>
            <a:ext cx="3143249" cy="1187450"/>
            <a:chOff x="1335" y="1433"/>
            <a:chExt cx="1980" cy="748"/>
          </a:xfrm>
        </p:grpSpPr>
        <p:sp>
          <p:nvSpPr>
            <p:cNvPr id="21514" name="AutoShape 27"/>
            <p:cNvSpPr/>
            <p:nvPr/>
          </p:nvSpPr>
          <p:spPr>
            <a:xfrm>
              <a:off x="1335" y="1480"/>
              <a:ext cx="1208" cy="582"/>
            </a:xfrm>
            <a:prstGeom prst="wedgeRoundRectCallout">
              <a:avLst>
                <a:gd name="adj1" fmla="val 72060"/>
                <a:gd name="adj2" fmla="val 866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旋转门的旋转是旋转现象。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1515" name="Picture 31" descr="13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2777" y="1433"/>
              <a:ext cx="538" cy="74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6220" name="Picture 76" descr="u3jx03-5_0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56945" y="1604645"/>
            <a:ext cx="967740" cy="16370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21" name="Picture 77" descr="u3jx03-5_03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3088640" y="1604645"/>
            <a:ext cx="2045970" cy="163703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18"/>
          <p:cNvGrpSpPr/>
          <p:nvPr/>
        </p:nvGrpSpPr>
        <p:grpSpPr>
          <a:xfrm>
            <a:off x="5597208" y="2688908"/>
            <a:ext cx="3462020" cy="1476665"/>
            <a:chOff x="5597257" y="4000737"/>
            <a:chExt cx="3462020" cy="1476704"/>
          </a:xfrm>
        </p:grpSpPr>
        <p:sp>
          <p:nvSpPr>
            <p:cNvPr id="21520" name="AutoShape 27"/>
            <p:cNvSpPr/>
            <p:nvPr/>
          </p:nvSpPr>
          <p:spPr>
            <a:xfrm>
              <a:off x="6939012" y="4553836"/>
              <a:ext cx="2120265" cy="923605"/>
            </a:xfrm>
            <a:prstGeom prst="wedgeRoundRectCallout">
              <a:avLst>
                <a:gd name="adj1" fmla="val -72866"/>
                <a:gd name="adj2" fmla="val -35912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钟表指针的运动也是旋转现象。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1521" name="Picture 20" descr="男天使副本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5597257" y="4000737"/>
              <a:ext cx="1021715" cy="94808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1522" name="图片 21521" descr="时钟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383020" y="1467485"/>
            <a:ext cx="1826895" cy="17157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>
          <a:xfrm>
            <a:off x="609600" y="30638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2" name="圆角矩形 7"/>
          <p:cNvSpPr>
            <a:spLocks noChangeArrowheads="1"/>
          </p:cNvSpPr>
          <p:nvPr/>
        </p:nvSpPr>
        <p:spPr bwMode="auto">
          <a:xfrm>
            <a:off x="1304444" y="3795370"/>
            <a:ext cx="1536700" cy="576263"/>
          </a:xfrm>
          <a:prstGeom prst="roundRect">
            <a:avLst>
              <a:gd name="adj" fmla="val 16667"/>
            </a:avLst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钟表指针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圆角矩形 11"/>
          <p:cNvSpPr>
            <a:spLocks noChangeArrowheads="1"/>
          </p:cNvSpPr>
          <p:nvPr/>
        </p:nvSpPr>
        <p:spPr bwMode="auto">
          <a:xfrm>
            <a:off x="5175404" y="3795687"/>
            <a:ext cx="1751013" cy="576263"/>
          </a:xfrm>
          <a:prstGeom prst="roundRect">
            <a:avLst>
              <a:gd name="adj" fmla="val 16667"/>
            </a:avLst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停车场道闸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5" name="Group 15"/>
          <p:cNvGrpSpPr/>
          <p:nvPr/>
        </p:nvGrpSpPr>
        <p:grpSpPr>
          <a:xfrm>
            <a:off x="4211638" y="494348"/>
            <a:ext cx="4035425" cy="1087438"/>
            <a:chOff x="2653" y="1353"/>
            <a:chExt cx="2542" cy="685"/>
          </a:xfrm>
        </p:grpSpPr>
        <p:sp>
          <p:nvSpPr>
            <p:cNvPr id="20486" name="AutoShape 13"/>
            <p:cNvSpPr/>
            <p:nvPr/>
          </p:nvSpPr>
          <p:spPr>
            <a:xfrm>
              <a:off x="2653" y="1353"/>
              <a:ext cx="1745" cy="321"/>
            </a:xfrm>
            <a:prstGeom prst="wedgeRoundRectCallout">
              <a:avLst>
                <a:gd name="adj1" fmla="val 61921"/>
                <a:gd name="adj2" fmla="val 13838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生活中的旋转现象。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0487" name="Picture 52" descr="P-05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510" y="1353"/>
              <a:ext cx="685" cy="68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9233" name="Picture 17" descr="u3jx03-8_0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866476" y="1807502"/>
            <a:ext cx="2369820" cy="18199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0" name="图片 20489" descr="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163156" y="1750987"/>
            <a:ext cx="1953895" cy="1876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>
          <a:xfrm>
            <a:off x="609600" y="30638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4" name="AutoShape 27"/>
          <p:cNvSpPr/>
          <p:nvPr/>
        </p:nvSpPr>
        <p:spPr>
          <a:xfrm>
            <a:off x="683568" y="1537017"/>
            <a:ext cx="2374900" cy="2128838"/>
          </a:xfrm>
          <a:prstGeom prst="wedgeRoundRectCallout">
            <a:avLst>
              <a:gd name="adj1" fmla="val 79171"/>
              <a:gd name="adj2" fmla="val 3488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我们冬天看到的</a:t>
            </a:r>
            <a:endParaRPr lang="en-US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美丽雪花，也和</a:t>
            </a:r>
            <a:endParaRPr lang="en-US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今天认识的旋转</a:t>
            </a:r>
            <a:endParaRPr lang="en-US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现象有着密切的</a:t>
            </a:r>
            <a:endParaRPr lang="en-US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3" name="Picture 15" descr="u3jx03-10"/>
          <p:cNvPicPr>
            <a:picLocks noChangeAspect="1"/>
          </p:cNvPicPr>
          <p:nvPr/>
        </p:nvPicPr>
        <p:blipFill>
          <a:blip r:embed="rId1" cstate="email">
            <a:lum bright="-12000"/>
          </a:blip>
          <a:srcRect/>
          <a:stretch>
            <a:fillRect/>
          </a:stretch>
        </p:blipFill>
        <p:spPr>
          <a:xfrm>
            <a:off x="4211960" y="1188720"/>
            <a:ext cx="3251200" cy="24771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终止 1"/>
          <p:cNvSpPr/>
          <p:nvPr/>
        </p:nvSpPr>
        <p:spPr>
          <a:xfrm>
            <a:off x="609600" y="342900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5" name="Text Box 16"/>
          <p:cNvSpPr txBox="1"/>
          <p:nvPr/>
        </p:nvSpPr>
        <p:spPr>
          <a:xfrm>
            <a:off x="869704" y="1136708"/>
            <a:ext cx="3322884" cy="430374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用学具画一排小汽车。</a:t>
            </a:r>
            <a:endParaRPr lang="en-US" altLang="zh-CN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204" name="AutoShape 5"/>
          <p:cNvSpPr/>
          <p:nvPr/>
        </p:nvSpPr>
        <p:spPr>
          <a:xfrm>
            <a:off x="5508104" y="674800"/>
            <a:ext cx="3431381" cy="924146"/>
          </a:xfrm>
          <a:prstGeom prst="wedgeRoundRectCallout">
            <a:avLst>
              <a:gd name="adj1" fmla="val -63697"/>
              <a:gd name="adj2" fmla="val 53323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你能用学具画一排小汽车吗？画的时候应该注意什么？</a:t>
            </a:r>
            <a:endParaRPr lang="zh-CN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7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2117090"/>
            <a:ext cx="6562725" cy="102870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19464" name="Picture 8" descr="小车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099628"/>
            <a:ext cx="1655763" cy="982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5" name="Picture 9" descr="小车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6825" y="2099628"/>
            <a:ext cx="1655763" cy="982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6" name="Picture 10" descr="小车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7988" y="2102803"/>
            <a:ext cx="1655762" cy="9826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11"/>
          <p:cNvGrpSpPr/>
          <p:nvPr/>
        </p:nvGrpSpPr>
        <p:grpSpPr>
          <a:xfrm>
            <a:off x="778193" y="3502978"/>
            <a:ext cx="4200524" cy="1497013"/>
            <a:chOff x="2688" y="3121"/>
            <a:chExt cx="2646" cy="943"/>
          </a:xfrm>
        </p:grpSpPr>
        <p:sp>
          <p:nvSpPr>
            <p:cNvPr id="8202" name="AutoShape 27"/>
            <p:cNvSpPr/>
            <p:nvPr/>
          </p:nvSpPr>
          <p:spPr>
            <a:xfrm>
              <a:off x="3342" y="3338"/>
              <a:ext cx="1992" cy="300"/>
            </a:xfrm>
            <a:prstGeom prst="wedgeRoundRectCallout">
              <a:avLst>
                <a:gd name="adj1" fmla="val -61824"/>
                <a:gd name="adj2" fmla="val 19259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小汽车的大小和方向不变。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8203" name="Picture 31" descr="未标题-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688" y="3121"/>
              <a:ext cx="670" cy="94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44444E-6 L 0.16719 4.44444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57 4.44444E-6 L 0.14913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73 -0.00046 L 0.13541 -0.0004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终止 1"/>
          <p:cNvSpPr/>
          <p:nvPr/>
        </p:nvSpPr>
        <p:spPr>
          <a:xfrm>
            <a:off x="609600" y="342900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9" name="Picture 34" descr="未标题-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1363" y="1369695"/>
            <a:ext cx="7416800" cy="2640013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4" name="直接连接符 53"/>
          <p:cNvCxnSpPr/>
          <p:nvPr/>
        </p:nvCxnSpPr>
        <p:spPr>
          <a:xfrm>
            <a:off x="5191125" y="2366645"/>
            <a:ext cx="1762125" cy="85725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6" name="直接连接符 55"/>
          <p:cNvCxnSpPr/>
          <p:nvPr/>
        </p:nvCxnSpPr>
        <p:spPr>
          <a:xfrm flipV="1">
            <a:off x="2208213" y="2204720"/>
            <a:ext cx="4240212" cy="97472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9223" name="Text Box 16"/>
          <p:cNvSpPr txBox="1"/>
          <p:nvPr/>
        </p:nvSpPr>
        <p:spPr>
          <a:xfrm>
            <a:off x="879060" y="1030207"/>
            <a:ext cx="5198789" cy="430374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下面的哪些图形可以通过平移相互重合？</a:t>
            </a:r>
            <a:endParaRPr lang="en-US" altLang="zh-CN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228" name="AutoShape 27"/>
          <p:cNvSpPr/>
          <p:nvPr/>
        </p:nvSpPr>
        <p:spPr>
          <a:xfrm>
            <a:off x="5868144" y="342900"/>
            <a:ext cx="3154363" cy="923925"/>
          </a:xfrm>
          <a:prstGeom prst="wedgeRoundRectCallout">
            <a:avLst>
              <a:gd name="adj1" fmla="val 7390"/>
              <a:gd name="adj2" fmla="val 75130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两只蝴蝶之间、两只小乌龟之间为什么不能连线呢？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Group 38"/>
          <p:cNvGrpSpPr/>
          <p:nvPr/>
        </p:nvGrpSpPr>
        <p:grpSpPr>
          <a:xfrm>
            <a:off x="76200" y="3870008"/>
            <a:ext cx="4038600" cy="1344613"/>
            <a:chOff x="3107" y="3339"/>
            <a:chExt cx="2544" cy="847"/>
          </a:xfrm>
        </p:grpSpPr>
        <p:sp>
          <p:nvSpPr>
            <p:cNvPr id="9226" name="AutoShape 27"/>
            <p:cNvSpPr/>
            <p:nvPr/>
          </p:nvSpPr>
          <p:spPr>
            <a:xfrm>
              <a:off x="3923" y="3521"/>
              <a:ext cx="1728" cy="579"/>
            </a:xfrm>
            <a:prstGeom prst="wedgeRoundRectCallout">
              <a:avLst>
                <a:gd name="adj1" fmla="val -73287"/>
                <a:gd name="adj2" fmla="val -25854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两只蝴蝶、两只小乌</a:t>
              </a:r>
              <a:endPara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龟的方向不同。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227" name="Picture 31" descr="未标题-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107" y="3339"/>
              <a:ext cx="603" cy="84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终止 1"/>
          <p:cNvSpPr/>
          <p:nvPr/>
        </p:nvSpPr>
        <p:spPr>
          <a:xfrm>
            <a:off x="609600" y="342900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42" name="Picture 23" descr="未标题-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70598" y="2137728"/>
            <a:ext cx="6840537" cy="186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" name="椭圆 108"/>
          <p:cNvSpPr/>
          <p:nvPr/>
        </p:nvSpPr>
        <p:spPr>
          <a:xfrm>
            <a:off x="2669223" y="2123440"/>
            <a:ext cx="1379537" cy="1838325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9" name="AutoShape 21"/>
          <p:cNvSpPr/>
          <p:nvPr/>
        </p:nvSpPr>
        <p:spPr>
          <a:xfrm>
            <a:off x="6428423" y="273532"/>
            <a:ext cx="2517775" cy="919163"/>
          </a:xfrm>
          <a:prstGeom prst="wedgeRoundRectCallout">
            <a:avLst>
              <a:gd name="adj1" fmla="val 469"/>
              <a:gd name="adj2" fmla="val 56029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把通过平移拼成的</a:t>
            </a:r>
            <a:endParaRPr lang="en-US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火箭圈起来。</a:t>
            </a:r>
            <a:endParaRPr lang="zh-CN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246" name="Group 25"/>
          <p:cNvGrpSpPr/>
          <p:nvPr/>
        </p:nvGrpSpPr>
        <p:grpSpPr>
          <a:xfrm>
            <a:off x="845185" y="1131590"/>
            <a:ext cx="6246813" cy="581025"/>
            <a:chOff x="363" y="1026"/>
            <a:chExt cx="3935" cy="366"/>
          </a:xfrm>
        </p:grpSpPr>
        <p:sp>
          <p:nvSpPr>
            <p:cNvPr id="10247" name="Rectangle 14"/>
            <p:cNvSpPr/>
            <p:nvPr/>
          </p:nvSpPr>
          <p:spPr>
            <a:xfrm>
              <a:off x="363" y="1026"/>
              <a:ext cx="3935" cy="271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3. </a:t>
              </a: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哪个火箭是由        、    、   、      通过平移拼成的？</a:t>
              </a:r>
              <a:endPara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0248" name="Picture 24" descr="未标题-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531" y="1026"/>
              <a:ext cx="1260" cy="36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220335" y="3867785"/>
            <a:ext cx="1944370" cy="1224280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流程图: 终止 1"/>
          <p:cNvSpPr/>
          <p:nvPr/>
        </p:nvSpPr>
        <p:spPr>
          <a:xfrm>
            <a:off x="609600" y="342900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Picture 26" descr="未标题-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3850" y="1920875"/>
            <a:ext cx="8353425" cy="2784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Rectangle 119"/>
          <p:cNvSpPr/>
          <p:nvPr/>
        </p:nvSpPr>
        <p:spPr>
          <a:xfrm>
            <a:off x="0" y="-1076325"/>
            <a:ext cx="9144000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ct val="0"/>
              </a:spcBef>
              <a:buNone/>
            </a:pPr>
            <a:endParaRPr lang="zh-CN" altLang="zh-CN" sz="2000" b="1" dirty="0">
              <a:solidFill>
                <a:schemeClr val="tx1"/>
              </a:solidFill>
              <a:latin typeface="楷体_GB2312" panose="02010609030101010101" pitchFamily="1" charset="-122"/>
            </a:endParaRPr>
          </a:p>
        </p:txBody>
      </p:sp>
      <p:sp>
        <p:nvSpPr>
          <p:cNvPr id="9221" name="Rectangle 120"/>
          <p:cNvSpPr/>
          <p:nvPr/>
        </p:nvSpPr>
        <p:spPr>
          <a:xfrm>
            <a:off x="0" y="-619125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2000" b="1" dirty="0">
              <a:solidFill>
                <a:schemeClr val="tx1"/>
              </a:solidFill>
              <a:latin typeface="楷体_GB2312" panose="02010609030101010101" pitchFamily="1" charset="-122"/>
            </a:endParaRPr>
          </a:p>
        </p:txBody>
      </p:sp>
      <p:sp>
        <p:nvSpPr>
          <p:cNvPr id="9222" name="Rectangle 207"/>
          <p:cNvSpPr/>
          <p:nvPr/>
        </p:nvSpPr>
        <p:spPr>
          <a:xfrm>
            <a:off x="127000" y="-492125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2000" b="1" dirty="0">
              <a:solidFill>
                <a:schemeClr val="tx1"/>
              </a:solidFill>
              <a:latin typeface="楷体_GB2312" panose="02010609030101010101" pitchFamily="1" charset="-122"/>
            </a:endParaRPr>
          </a:p>
        </p:txBody>
      </p:sp>
      <p:sp>
        <p:nvSpPr>
          <p:cNvPr id="9223" name="Rectangle 209"/>
          <p:cNvSpPr/>
          <p:nvPr/>
        </p:nvSpPr>
        <p:spPr>
          <a:xfrm>
            <a:off x="-328612" y="177800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ct val="0"/>
              </a:spcBef>
              <a:buNone/>
            </a:pPr>
            <a:endParaRPr lang="zh-CN" altLang="zh-CN" sz="2000" b="1" dirty="0">
              <a:solidFill>
                <a:schemeClr val="tx1"/>
              </a:solidFill>
              <a:latin typeface="楷体_GB2312" panose="02010609030101010101" pitchFamily="1" charset="-122"/>
            </a:endParaRPr>
          </a:p>
        </p:txBody>
      </p:sp>
      <p:sp>
        <p:nvSpPr>
          <p:cNvPr id="102" name="Rectangle 86"/>
          <p:cNvSpPr/>
          <p:nvPr/>
        </p:nvSpPr>
        <p:spPr>
          <a:xfrm>
            <a:off x="963613" y="4440238"/>
            <a:ext cx="8810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_GB2312" panose="02010609030101010101" pitchFamily="1" charset="-122"/>
              </a:rPr>
              <a:t>旋转</a:t>
            </a:r>
            <a:endParaRPr lang="zh-CN" altLang="en-US" sz="2000" b="1" dirty="0">
              <a:solidFill>
                <a:srgbClr val="FF0000"/>
              </a:solidFill>
              <a:latin typeface="楷体_GB2312" panose="02010609030101010101" pitchFamily="1" charset="-122"/>
            </a:endParaRPr>
          </a:p>
        </p:txBody>
      </p:sp>
      <p:sp>
        <p:nvSpPr>
          <p:cNvPr id="103" name="Rectangle 86"/>
          <p:cNvSpPr/>
          <p:nvPr/>
        </p:nvSpPr>
        <p:spPr>
          <a:xfrm>
            <a:off x="2339975" y="1560513"/>
            <a:ext cx="8810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_GB2312" panose="02010609030101010101" pitchFamily="1" charset="-122"/>
              </a:rPr>
              <a:t>平移</a:t>
            </a:r>
            <a:endParaRPr lang="zh-CN" altLang="en-US" sz="2000" b="1" dirty="0">
              <a:solidFill>
                <a:srgbClr val="FF0000"/>
              </a:solidFill>
              <a:latin typeface="楷体_GB2312" panose="02010609030101010101" pitchFamily="1" charset="-122"/>
            </a:endParaRPr>
          </a:p>
        </p:txBody>
      </p:sp>
      <p:sp>
        <p:nvSpPr>
          <p:cNvPr id="104" name="Rectangle 86"/>
          <p:cNvSpPr/>
          <p:nvPr/>
        </p:nvSpPr>
        <p:spPr>
          <a:xfrm>
            <a:off x="4579938" y="4570413"/>
            <a:ext cx="881062" cy="412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_GB2312" panose="02010609030101010101" pitchFamily="1" charset="-122"/>
              </a:rPr>
              <a:t>平移</a:t>
            </a:r>
            <a:endParaRPr lang="zh-CN" altLang="en-US" sz="2000" b="1" dirty="0">
              <a:solidFill>
                <a:srgbClr val="FF0000"/>
              </a:solidFill>
              <a:latin typeface="楷体_GB2312" panose="02010609030101010101" pitchFamily="1" charset="-122"/>
            </a:endParaRPr>
          </a:p>
        </p:txBody>
      </p:sp>
      <p:sp>
        <p:nvSpPr>
          <p:cNvPr id="105" name="Rectangle 86"/>
          <p:cNvSpPr/>
          <p:nvPr/>
        </p:nvSpPr>
        <p:spPr>
          <a:xfrm>
            <a:off x="5580063" y="1560513"/>
            <a:ext cx="8794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_GB2312" panose="02010609030101010101" pitchFamily="1" charset="-122"/>
              </a:rPr>
              <a:t>旋转</a:t>
            </a:r>
            <a:endParaRPr lang="zh-CN" altLang="en-US" sz="2000" b="1" dirty="0">
              <a:solidFill>
                <a:srgbClr val="FF0000"/>
              </a:solidFill>
              <a:latin typeface="楷体_GB2312" panose="02010609030101010101" pitchFamily="1" charset="-122"/>
            </a:endParaRPr>
          </a:p>
        </p:txBody>
      </p:sp>
      <p:sp>
        <p:nvSpPr>
          <p:cNvPr id="106" name="Rectangle 86"/>
          <p:cNvSpPr/>
          <p:nvPr/>
        </p:nvSpPr>
        <p:spPr>
          <a:xfrm>
            <a:off x="7435850" y="3894138"/>
            <a:ext cx="8810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_GB2312" panose="02010609030101010101" pitchFamily="1" charset="-122"/>
              </a:rPr>
              <a:t>旋转</a:t>
            </a:r>
            <a:endParaRPr lang="zh-CN" altLang="en-US" sz="2000" b="1" dirty="0">
              <a:solidFill>
                <a:srgbClr val="FF0000"/>
              </a:solidFill>
              <a:latin typeface="楷体_GB2312" panose="02010609030101010101" pitchFamily="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2970" y="948055"/>
            <a:ext cx="5107305" cy="43037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base">
              <a:lnSpc>
                <a:spcPct val="1200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、下面的现象，哪些是平移？哪些是旋转？</a:t>
            </a: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3" grpId="0"/>
      <p:bldP spid="104" grpId="0"/>
      <p:bldP spid="105" grpId="0"/>
      <p:bldP spid="10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终止 1"/>
          <p:cNvSpPr/>
          <p:nvPr/>
        </p:nvSpPr>
        <p:spPr>
          <a:xfrm>
            <a:off x="609600" y="342900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38" name="Picture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1640" y="1851670"/>
            <a:ext cx="5591810" cy="1866265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17" name="矩形 16"/>
          <p:cNvSpPr/>
          <p:nvPr/>
        </p:nvSpPr>
        <p:spPr>
          <a:xfrm>
            <a:off x="1883138" y="3199458"/>
            <a:ext cx="441146" cy="4294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15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14490" y="3199458"/>
            <a:ext cx="312906" cy="4294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2541" name="矩形 18"/>
          <p:cNvSpPr/>
          <p:nvPr/>
        </p:nvSpPr>
        <p:spPr>
          <a:xfrm>
            <a:off x="5643608" y="3189933"/>
            <a:ext cx="719137" cy="43037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50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5616" y="975175"/>
            <a:ext cx="5666936" cy="39658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</a:t>
            </a:r>
            <a:r>
              <a: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、写出分针从</a:t>
            </a: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12</a:t>
            </a:r>
            <a:r>
              <a: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旋转到下面各个位置所经过的时间。</a:t>
            </a: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25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220335" y="3867785"/>
            <a:ext cx="1944370" cy="1224280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68" name="Rectangle 120"/>
          <p:cNvSpPr/>
          <p:nvPr/>
        </p:nvSpPr>
        <p:spPr>
          <a:xfrm>
            <a:off x="1548012" y="1260992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2000" b="1" dirty="0">
              <a:solidFill>
                <a:schemeClr val="tx1"/>
              </a:solidFill>
              <a:latin typeface="楷体_GB2312" panose="02010609030101010101" pitchFamily="1" charset="-122"/>
            </a:endParaRPr>
          </a:p>
        </p:txBody>
      </p:sp>
      <p:pic>
        <p:nvPicPr>
          <p:cNvPr id="1127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48012" y="1260992"/>
            <a:ext cx="1882775" cy="188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48012" y="1260992"/>
            <a:ext cx="1882775" cy="188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48012" y="1260992"/>
            <a:ext cx="1882775" cy="1882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流程图: 终止 1"/>
          <p:cNvSpPr/>
          <p:nvPr/>
        </p:nvSpPr>
        <p:spPr>
          <a:xfrm>
            <a:off x="609600" y="342900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0040" y="892810"/>
            <a:ext cx="880364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6</a:t>
            </a:r>
            <a:r>
              <a: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、我们在学习美术时，也能用到平移。你能把下面的图案平移后得到美丽的图案吗？</a:t>
            </a: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81481E-6 L 0.17986 -4.81481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11111E-6 L 0.35972 1.11111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220335" y="3867785"/>
            <a:ext cx="1944370" cy="1224280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296" name="组合 12"/>
          <p:cNvGrpSpPr/>
          <p:nvPr/>
        </p:nvGrpSpPr>
        <p:grpSpPr>
          <a:xfrm>
            <a:off x="1547813" y="1273493"/>
            <a:ext cx="5162550" cy="1882775"/>
            <a:chOff x="1547664" y="2636912"/>
            <a:chExt cx="5162455" cy="1882775"/>
          </a:xfrm>
        </p:grpSpPr>
        <p:pic>
          <p:nvPicPr>
            <p:cNvPr id="12301" name="图片 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547664" y="2636912"/>
              <a:ext cx="1882775" cy="18827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02" name="图片 1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827344" y="2636912"/>
              <a:ext cx="1882775" cy="18827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03" name="图片 1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185628" y="2636912"/>
              <a:ext cx="1882775" cy="188277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" name="组合 15"/>
          <p:cNvGrpSpPr/>
          <p:nvPr/>
        </p:nvGrpSpPr>
        <p:grpSpPr>
          <a:xfrm>
            <a:off x="1547813" y="1260793"/>
            <a:ext cx="5162550" cy="1895475"/>
            <a:chOff x="1547664" y="2623465"/>
            <a:chExt cx="5162455" cy="1896222"/>
          </a:xfrm>
        </p:grpSpPr>
        <p:pic>
          <p:nvPicPr>
            <p:cNvPr id="12298" name="图片 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547664" y="2636912"/>
              <a:ext cx="1882775" cy="18827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9" name="图片 1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827344" y="2636912"/>
              <a:ext cx="1882775" cy="18827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00" name="图片 1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185628" y="2623465"/>
              <a:ext cx="1882775" cy="18827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流程图: 终止 1"/>
          <p:cNvSpPr/>
          <p:nvPr/>
        </p:nvSpPr>
        <p:spPr>
          <a:xfrm>
            <a:off x="609600" y="342900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0040" y="907306"/>
            <a:ext cx="880364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6</a:t>
            </a:r>
            <a:r>
              <a: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、我们在学习美术时，也能用到平移。你能把下面的图案平移后得到美丽的图案吗？</a:t>
            </a: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0.000000 L 0.001181 0.364938 " pathEditMode="relative" rAng="0" ptsTypes="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1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终止 1"/>
          <p:cNvSpPr/>
          <p:nvPr/>
        </p:nvSpPr>
        <p:spPr>
          <a:xfrm>
            <a:off x="608404" y="324002"/>
            <a:ext cx="1674813" cy="461963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本节目标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23" name="矩形 10"/>
          <p:cNvSpPr/>
          <p:nvPr/>
        </p:nvSpPr>
        <p:spPr>
          <a:xfrm>
            <a:off x="1980565" y="1034397"/>
            <a:ext cx="6767899" cy="96128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初步了解图形的平移和旋转。并能正确判断图形的这两种变换</a:t>
            </a: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4" name="矩形 11"/>
          <p:cNvSpPr/>
          <p:nvPr/>
        </p:nvSpPr>
        <p:spPr>
          <a:xfrm>
            <a:off x="1980883" y="2219476"/>
            <a:ext cx="6143625" cy="4962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6200" algn="just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能正确判断方格纸上图形平移的方向和距离</a:t>
            </a: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。 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5" name="矩形 12"/>
          <p:cNvSpPr/>
          <p:nvPr/>
        </p:nvSpPr>
        <p:spPr>
          <a:xfrm>
            <a:off x="1928178" y="3371775"/>
            <a:ext cx="6248400" cy="45012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6200" algn="just">
              <a:lnSpc>
                <a:spcPct val="13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能在方格纸上按要求画出简单平面图形平移后的图形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。  </a:t>
            </a:r>
            <a:endParaRPr 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98525" y="1236345"/>
            <a:ext cx="1082675" cy="728663"/>
            <a:chOff x="2257426" y="1609441"/>
            <a:chExt cx="1358900" cy="734510"/>
          </a:xfrm>
        </p:grpSpPr>
        <p:cxnSp>
          <p:nvCxnSpPr>
            <p:cNvPr id="13" name="MH_Other_1"/>
            <p:cNvCxnSpPr/>
            <p:nvPr/>
          </p:nvCxnSpPr>
          <p:spPr>
            <a:xfrm>
              <a:off x="2257426" y="1617443"/>
              <a:ext cx="1008216" cy="726508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MH_Other_2"/>
            <p:cNvSpPr/>
            <p:nvPr/>
          </p:nvSpPr>
          <p:spPr>
            <a:xfrm>
              <a:off x="2374985" y="1609441"/>
              <a:ext cx="1241341" cy="425663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714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380" b="1" i="0" u="none" strike="noStrike" kern="120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itchFamily="34" charset="0"/>
                  <a:ea typeface="黑体" panose="02010609060101010101" pitchFamily="2" charset="-122"/>
                  <a:cs typeface="+mn-cs"/>
                </a:rPr>
                <a:t>01</a:t>
              </a:r>
              <a:endParaRPr kumimoji="0" lang="zh-CN" altLang="en-US" sz="238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  <a:ea typeface="黑体" panose="02010609060101010101" pitchFamily="2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71220" y="2425335"/>
            <a:ext cx="1082675" cy="727075"/>
            <a:chOff x="2257426" y="2743610"/>
            <a:chExt cx="1358900" cy="733310"/>
          </a:xfrm>
        </p:grpSpPr>
        <p:cxnSp>
          <p:nvCxnSpPr>
            <p:cNvPr id="16" name="MH_Other_3"/>
            <p:cNvCxnSpPr/>
            <p:nvPr/>
          </p:nvCxnSpPr>
          <p:spPr>
            <a:xfrm>
              <a:off x="2257426" y="2751616"/>
              <a:ext cx="1008216" cy="725304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MH_Other_4"/>
            <p:cNvSpPr/>
            <p:nvPr/>
          </p:nvSpPr>
          <p:spPr>
            <a:xfrm>
              <a:off x="2374985" y="2743610"/>
              <a:ext cx="1241341" cy="424296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714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380" b="1" i="0" u="none" strike="noStrike" kern="120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itchFamily="34" charset="0"/>
                  <a:ea typeface="黑体" panose="02010609060101010101" pitchFamily="2" charset="-122"/>
                  <a:cs typeface="+mn-cs"/>
                </a:rPr>
                <a:t>02</a:t>
              </a:r>
              <a:endParaRPr kumimoji="0" lang="en-US" altLang="zh-CN" sz="238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  <a:ea typeface="黑体" panose="02010609060101010101" pitchFamily="2" charset="-122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8208" y="3363838"/>
            <a:ext cx="1082675" cy="728662"/>
            <a:chOff x="2257426" y="1609441"/>
            <a:chExt cx="1358900" cy="734510"/>
          </a:xfrm>
        </p:grpSpPr>
        <p:cxnSp>
          <p:nvCxnSpPr>
            <p:cNvPr id="19" name="MH_Other_1"/>
            <p:cNvCxnSpPr/>
            <p:nvPr/>
          </p:nvCxnSpPr>
          <p:spPr>
            <a:xfrm>
              <a:off x="2257426" y="1617442"/>
              <a:ext cx="1008216" cy="726509"/>
            </a:xfrm>
            <a:prstGeom prst="line">
              <a:avLst/>
            </a:prstGeom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MH_Other_2"/>
            <p:cNvSpPr/>
            <p:nvPr/>
          </p:nvSpPr>
          <p:spPr>
            <a:xfrm>
              <a:off x="2374985" y="1609441"/>
              <a:ext cx="1241341" cy="425664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714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380" b="1" i="0" u="none" strike="noStrike" kern="120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itchFamily="34" charset="0"/>
                  <a:ea typeface="黑体" panose="02010609060101010101" pitchFamily="2" charset="-122"/>
                  <a:cs typeface="+mn-cs"/>
                </a:rPr>
                <a:t>03</a:t>
              </a:r>
              <a:endParaRPr kumimoji="0" lang="zh-CN" altLang="en-US" sz="238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  <a:ea typeface="黑体" panose="0201060906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终止 1"/>
          <p:cNvSpPr/>
          <p:nvPr/>
        </p:nvSpPr>
        <p:spPr>
          <a:xfrm>
            <a:off x="609600" y="342900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8" name="Rectangle 209"/>
          <p:cNvSpPr/>
          <p:nvPr/>
        </p:nvSpPr>
        <p:spPr>
          <a:xfrm>
            <a:off x="-1219835" y="163449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ct val="0"/>
              </a:spcBef>
              <a:buNone/>
            </a:pPr>
            <a:endParaRPr lang="zh-CN" altLang="zh-CN" sz="2000" b="1" dirty="0">
              <a:solidFill>
                <a:schemeClr val="tx1"/>
              </a:solidFill>
              <a:latin typeface="楷体_GB2312" panose="02010609030101010101" pitchFamily="1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374140" y="1513840"/>
            <a:ext cx="3457575" cy="3240088"/>
          </a:xfrm>
          <a:prstGeom prst="rect">
            <a:avLst/>
          </a:prstGeom>
          <a:solidFill>
            <a:srgbClr val="33CCFF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78" name="Picture 38" descr="u3jx03-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-292451">
            <a:off x="2907665" y="1994853"/>
            <a:ext cx="766763" cy="1082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0" name="Picture 40" descr="u3jx03-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2820746">
            <a:off x="3280728" y="2412365"/>
            <a:ext cx="766762" cy="1082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1" name="Picture 41" descr="u3jx03-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5773929">
            <a:off x="3228340" y="2966403"/>
            <a:ext cx="766763" cy="1082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2" name="Picture 42" descr="u3jx03-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8669087">
            <a:off x="2710815" y="3285490"/>
            <a:ext cx="766763" cy="1082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3" name="Picture 43" descr="u3jx03-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-9922319">
            <a:off x="2202815" y="3096578"/>
            <a:ext cx="766763" cy="1082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4" name="Picture 44" descr="u3jx03-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-7118327">
            <a:off x="1961515" y="2602865"/>
            <a:ext cx="766763" cy="1082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5" name="Picture 45" descr="u3jx03-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-3188840">
            <a:off x="2320290" y="2031365"/>
            <a:ext cx="766763" cy="108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899592" y="979636"/>
            <a:ext cx="6672019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7</a:t>
            </a:r>
            <a:r>
              <a: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你能利用这一片花瓣，通过旋转，制作出一朵美丽的花吗？ </a:t>
            </a: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99909" y="1441450"/>
            <a:ext cx="1082675" cy="728663"/>
            <a:chOff x="2257426" y="1609441"/>
            <a:chExt cx="1358900" cy="734510"/>
          </a:xfrm>
        </p:grpSpPr>
        <p:cxnSp>
          <p:nvCxnSpPr>
            <p:cNvPr id="4" name="MH_Other_1"/>
            <p:cNvCxnSpPr/>
            <p:nvPr/>
          </p:nvCxnSpPr>
          <p:spPr>
            <a:xfrm>
              <a:off x="2257426" y="1617842"/>
              <a:ext cx="1008063" cy="726109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MH_Other_2"/>
            <p:cNvSpPr/>
            <p:nvPr/>
          </p:nvSpPr>
          <p:spPr>
            <a:xfrm>
              <a:off x="2374901" y="1609441"/>
              <a:ext cx="1241425" cy="426063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7140" anchor="ctr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strike="noStrike" noProof="1">
                  <a:solidFill>
                    <a:srgbClr val="FFFFFF"/>
                  </a:solidFill>
                  <a:latin typeface="Agency FB" pitchFamily="34" charset="0"/>
                  <a:ea typeface="黑体" panose="02010609060101010101" pitchFamily="2" charset="-122"/>
                </a:rPr>
                <a:t>01</a:t>
              </a:r>
              <a:endParaRPr lang="en-US" altLang="zh-CN" sz="2400" b="1" strike="noStrike" noProof="1">
                <a:solidFill>
                  <a:srgbClr val="FFFFFF"/>
                </a:solidFill>
                <a:latin typeface="Agency FB" pitchFamily="34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99909" y="2576513"/>
            <a:ext cx="1082675" cy="727075"/>
            <a:chOff x="2257426" y="2743610"/>
            <a:chExt cx="1358900" cy="733310"/>
          </a:xfrm>
        </p:grpSpPr>
        <p:cxnSp>
          <p:nvCxnSpPr>
            <p:cNvPr id="8" name="MH_Other_3"/>
            <p:cNvCxnSpPr/>
            <p:nvPr/>
          </p:nvCxnSpPr>
          <p:spPr>
            <a:xfrm>
              <a:off x="2257426" y="2752012"/>
              <a:ext cx="1008063" cy="724908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MH_Other_4"/>
            <p:cNvSpPr/>
            <p:nvPr/>
          </p:nvSpPr>
          <p:spPr>
            <a:xfrm>
              <a:off x="2374901" y="2743610"/>
              <a:ext cx="1241425" cy="424864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7140" anchor="ctr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strike="noStrike" noProof="1">
                  <a:solidFill>
                    <a:srgbClr val="FFFFFF"/>
                  </a:solidFill>
                  <a:latin typeface="Agency FB" pitchFamily="34" charset="0"/>
                  <a:ea typeface="黑体" panose="02010609060101010101" pitchFamily="2" charset="-122"/>
                </a:rPr>
                <a:t>02</a:t>
              </a:r>
              <a:endParaRPr lang="en-US" altLang="zh-CN" sz="2400" b="1" strike="noStrike" noProof="1">
                <a:solidFill>
                  <a:srgbClr val="FFFFFF"/>
                </a:solidFill>
                <a:latin typeface="Agency FB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16" name="MH_SubTitle_2"/>
          <p:cNvSpPr txBox="1"/>
          <p:nvPr/>
        </p:nvSpPr>
        <p:spPr>
          <a:xfrm>
            <a:off x="1982267" y="2576830"/>
            <a:ext cx="5729287" cy="71278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/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物体围着中心转动是旋转现象。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5608" name="矩形 17"/>
          <p:cNvSpPr/>
          <p:nvPr/>
        </p:nvSpPr>
        <p:spPr>
          <a:xfrm>
            <a:off x="3592195" y="615950"/>
            <a:ext cx="3411538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平移和旋转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7" name="矩形 10"/>
          <p:cNvSpPr/>
          <p:nvPr/>
        </p:nvSpPr>
        <p:spPr>
          <a:xfrm>
            <a:off x="2019413" y="1238250"/>
            <a:ext cx="5843049" cy="452292"/>
          </a:xfrm>
          <a:prstGeom prst="rect">
            <a:avLst/>
          </a:prstGeom>
          <a:noFill/>
          <a:ln w="9525">
            <a:noFill/>
          </a:ln>
        </p:spPr>
        <p:txBody>
          <a:bodyPr wrap="square" lIns="44566" tIns="22283" rIns="44566" bIns="22283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平移后的物体的方向是不变的，只是位置发生变化。</a:t>
            </a:r>
            <a:endParaRPr lang="zh-CN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流程图: 终止 9"/>
          <p:cNvSpPr/>
          <p:nvPr/>
        </p:nvSpPr>
        <p:spPr>
          <a:xfrm>
            <a:off x="609600" y="32543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本节总结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99592" y="3694430"/>
            <a:ext cx="1082675" cy="727075"/>
            <a:chOff x="2257426" y="2743610"/>
            <a:chExt cx="1358900" cy="733310"/>
          </a:xfrm>
        </p:grpSpPr>
        <p:cxnSp>
          <p:nvCxnSpPr>
            <p:cNvPr id="6" name="MH_Other_3"/>
            <p:cNvCxnSpPr/>
            <p:nvPr/>
          </p:nvCxnSpPr>
          <p:spPr>
            <a:xfrm>
              <a:off x="2257426" y="2752012"/>
              <a:ext cx="1008063" cy="72490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MH_Other_4"/>
            <p:cNvSpPr/>
            <p:nvPr/>
          </p:nvSpPr>
          <p:spPr>
            <a:xfrm>
              <a:off x="2374901" y="2743610"/>
              <a:ext cx="1241425" cy="424864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7140" anchor="ctr">
              <a:normAutofit fontScale="90000" lnSpcReduction="1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strike="noStrike" noProof="1">
                  <a:solidFill>
                    <a:srgbClr val="FFFFFF"/>
                  </a:solidFill>
                  <a:latin typeface="Agency FB" pitchFamily="34" charset="0"/>
                  <a:ea typeface="黑体" panose="02010609060101010101" pitchFamily="2" charset="-122"/>
                </a:rPr>
                <a:t>03</a:t>
              </a:r>
              <a:endParaRPr lang="zh-CN" altLang="en-US" sz="2400" b="1" strike="noStrike" noProof="1">
                <a:solidFill>
                  <a:srgbClr val="FFFFFF"/>
                </a:solidFill>
                <a:latin typeface="Agency FB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12" name="MH_SubTitle_2"/>
          <p:cNvSpPr txBox="1"/>
          <p:nvPr/>
        </p:nvSpPr>
        <p:spPr>
          <a:xfrm>
            <a:off x="1982267" y="3432346"/>
            <a:ext cx="6801375" cy="71278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旋转门的旋转、扇叶的转动和钟表指针的运动都是旋转现象。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077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副标题 2"/>
          <p:cNvSpPr txBox="1"/>
          <p:nvPr/>
        </p:nvSpPr>
        <p:spPr>
          <a:xfrm>
            <a:off x="323528" y="1563638"/>
            <a:ext cx="7924800" cy="1217925"/>
          </a:xfrm>
          <a:prstGeom prst="rect">
            <a:avLst/>
          </a:prstGeom>
          <a:noFill/>
          <a:ln w="9525">
            <a:noFill/>
          </a:ln>
        </p:spPr>
        <p:txBody>
          <a:bodyPr lIns="165322" tIns="82662" rIns="165322" bIns="82662"/>
          <a:lstStyle/>
          <a:p>
            <a:pPr marL="625475" fontAlgn="auto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1.</a:t>
            </a:r>
            <a:r>
              <a:rPr lang="zh-CN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在线完成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3.2平移和旋转</a:t>
            </a:r>
            <a:r>
              <a:rPr lang="zh-CN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课后作业。 </a:t>
            </a:r>
            <a:endParaRPr lang="zh-CN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 marL="625475" fontAlgn="auto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找一找身边物体的</a:t>
            </a:r>
            <a:r>
              <a:rPr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平移和旋转</a:t>
            </a:r>
            <a:r>
              <a:rPr 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，并把它画下来吧！</a:t>
            </a:r>
            <a:endParaRPr 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流程图: 终止 14"/>
          <p:cNvSpPr/>
          <p:nvPr/>
        </p:nvSpPr>
        <p:spPr>
          <a:xfrm>
            <a:off x="609600" y="32543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布置作业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2743200" y="1428750"/>
            <a:ext cx="3505200" cy="1446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8800" b="1" dirty="0">
                <a:solidFill>
                  <a:srgbClr val="292929"/>
                </a:solidFill>
                <a:latin typeface="华文行楷"/>
                <a:ea typeface="华文行楷"/>
                <a:cs typeface="华文行楷"/>
              </a:rPr>
              <a:t>再见</a:t>
            </a:r>
            <a:endParaRPr lang="zh-CN" altLang="en-US" sz="8800" b="1" dirty="0">
              <a:solidFill>
                <a:srgbClr val="292929"/>
              </a:solidFill>
              <a:latin typeface="华文行楷"/>
              <a:ea typeface="华文行楷"/>
              <a:cs typeface="华文行楷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>
          <a:xfrm>
            <a:off x="600075" y="32543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复习旧知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副标题 2"/>
          <p:cNvSpPr txBox="1"/>
          <p:nvPr/>
        </p:nvSpPr>
        <p:spPr>
          <a:xfrm>
            <a:off x="600075" y="1051203"/>
            <a:ext cx="5687670" cy="509588"/>
          </a:xfrm>
          <a:prstGeom prst="rect">
            <a:avLst/>
          </a:prstGeom>
        </p:spPr>
        <p:txBody>
          <a:bodyPr vert="horz" lIns="81875" tIns="40938" rIns="81875" bIns="40938" rtlCol="0">
            <a:noAutofit/>
          </a:bodyPr>
          <a:lstStyle/>
          <a:p>
            <a:pPr marL="307340" defTabSz="818515" fontAlgn="auto">
              <a:lnSpc>
                <a:spcPct val="200000"/>
              </a:lnSpc>
              <a:spcBef>
                <a:spcPts val="0"/>
              </a:spcBef>
              <a:defRPr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把下面的图形补全，使它成为一个轴对称图形。</a:t>
            </a:r>
            <a:endParaRPr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-21474826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3283" y="2273022"/>
            <a:ext cx="2630805" cy="20269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任意多边形 17"/>
          <p:cNvSpPr/>
          <p:nvPr/>
        </p:nvSpPr>
        <p:spPr>
          <a:xfrm>
            <a:off x="4021698" y="2509242"/>
            <a:ext cx="818515" cy="1583055"/>
          </a:xfrm>
          <a:custGeom>
            <a:avLst/>
            <a:gdLst>
              <a:gd name="connisteX0" fmla="*/ 17780 w 818515"/>
              <a:gd name="connsiteY0" fmla="*/ 0 h 1583055"/>
              <a:gd name="connisteX1" fmla="*/ 284480 w 818515"/>
              <a:gd name="connsiteY1" fmla="*/ 0 h 1583055"/>
              <a:gd name="connisteX2" fmla="*/ 284480 w 818515"/>
              <a:gd name="connsiteY2" fmla="*/ 534035 h 1583055"/>
              <a:gd name="connisteX3" fmla="*/ 818515 w 818515"/>
              <a:gd name="connsiteY3" fmla="*/ 782955 h 1583055"/>
              <a:gd name="connisteX4" fmla="*/ 551815 w 818515"/>
              <a:gd name="connsiteY4" fmla="*/ 1583055 h 1583055"/>
              <a:gd name="connisteX5" fmla="*/ 0 w 818515"/>
              <a:gd name="connsiteY5" fmla="*/ 1583055 h 15830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818515" h="1583055">
                <a:moveTo>
                  <a:pt x="17780" y="0"/>
                </a:moveTo>
                <a:lnTo>
                  <a:pt x="284480" y="0"/>
                </a:lnTo>
                <a:lnTo>
                  <a:pt x="284480" y="534035"/>
                </a:lnTo>
                <a:lnTo>
                  <a:pt x="818515" y="782955"/>
                </a:lnTo>
                <a:lnTo>
                  <a:pt x="551815" y="1583055"/>
                </a:lnTo>
                <a:lnTo>
                  <a:pt x="0" y="158305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终止 7"/>
          <p:cNvSpPr/>
          <p:nvPr/>
        </p:nvSpPr>
        <p:spPr>
          <a:xfrm>
            <a:off x="600075" y="32543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复习旧知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副标题 2"/>
          <p:cNvSpPr txBox="1"/>
          <p:nvPr/>
        </p:nvSpPr>
        <p:spPr>
          <a:xfrm>
            <a:off x="827584" y="3079117"/>
            <a:ext cx="4276204" cy="1567497"/>
          </a:xfrm>
          <a:prstGeom prst="rect">
            <a:avLst/>
          </a:prstGeom>
        </p:spPr>
        <p:txBody>
          <a:bodyPr vert="horz" lIns="81875" tIns="40938" rIns="81875" bIns="40938" rtlCol="0">
            <a:noAutofit/>
          </a:bodyPr>
          <a:lstStyle/>
          <a:p>
            <a:pPr marL="307340" defTabSz="818515" fontAlgn="auto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①长方形是轴对称图形。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marL="307340" defTabSz="818515" fontAlgn="auto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②正方形是轴对称图形。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marL="307340" defTabSz="818515" fontAlgn="auto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③平行四边形不是轴对称图形。  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-21474826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3728" y="1845311"/>
            <a:ext cx="4466590" cy="108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副标题 2"/>
          <p:cNvSpPr txBox="1"/>
          <p:nvPr/>
        </p:nvSpPr>
        <p:spPr>
          <a:xfrm>
            <a:off x="684530" y="899795"/>
            <a:ext cx="7991926" cy="797560"/>
          </a:xfrm>
          <a:prstGeom prst="rect">
            <a:avLst/>
          </a:prstGeom>
        </p:spPr>
        <p:txBody>
          <a:bodyPr vert="horz" lIns="81875" tIns="40938" rIns="81875" bIns="40938" rtlCol="0">
            <a:noAutofit/>
          </a:bodyPr>
          <a:lstStyle/>
          <a:p>
            <a:pPr marL="307340" defTabSz="818515" fontAlgn="auto">
              <a:lnSpc>
                <a:spcPct val="200000"/>
              </a:lnSpc>
              <a:spcBef>
                <a:spcPts val="0"/>
              </a:spcBef>
              <a:defRPr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用</a:t>
            </a:r>
            <a:r>
              <a:rPr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长方形、正方形和平行四边形</a:t>
            </a:r>
            <a:r>
              <a:rPr 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的纸片</a:t>
            </a:r>
            <a:r>
              <a:rPr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，折一折，哪些是轴对称图形？</a:t>
            </a:r>
            <a:endParaRPr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终止 5"/>
          <p:cNvSpPr/>
          <p:nvPr/>
        </p:nvSpPr>
        <p:spPr>
          <a:xfrm>
            <a:off x="609600" y="32543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导入新课</a:t>
            </a:r>
            <a:endParaRPr lang="zh-CN" altLang="zh-CN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14"/>
          <p:cNvGrpSpPr/>
          <p:nvPr/>
        </p:nvGrpSpPr>
        <p:grpSpPr>
          <a:xfrm>
            <a:off x="3042285" y="2934018"/>
            <a:ext cx="5006976" cy="1751013"/>
            <a:chOff x="2163" y="1273"/>
            <a:chExt cx="3154" cy="1103"/>
          </a:xfrm>
        </p:grpSpPr>
        <p:sp>
          <p:nvSpPr>
            <p:cNvPr id="5128" name="AutoShape 12"/>
            <p:cNvSpPr/>
            <p:nvPr/>
          </p:nvSpPr>
          <p:spPr>
            <a:xfrm>
              <a:off x="2163" y="1794"/>
              <a:ext cx="2305" cy="582"/>
            </a:xfrm>
            <a:prstGeom prst="wedgeRoundRectCallout">
              <a:avLst>
                <a:gd name="adj1" fmla="val 66442"/>
                <a:gd name="adj2" fmla="val -76247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这些运动都是平移现象，生活中你还见过哪些平移现象？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129" name="Picture 52" descr="P-05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660" y="1273"/>
              <a:ext cx="657" cy="65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124" name="Picture 19" descr="未标题-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75690" y="2419985"/>
            <a:ext cx="1447800" cy="256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46860" y="1268730"/>
            <a:ext cx="3674745" cy="73025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012180" y="1111885"/>
            <a:ext cx="2037080" cy="10712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2" name="图片 5131" descr="{61C297C7-A019-48AD-A7FA-0826EAEF6350}副本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279140" y="2183130"/>
            <a:ext cx="1395730" cy="1279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>
          <a:xfrm>
            <a:off x="609600" y="30638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初步感知</a:t>
            </a:r>
            <a:endParaRPr lang="zh-CN" altLang="zh-CN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28"/>
          <p:cNvGrpSpPr/>
          <p:nvPr/>
        </p:nvGrpSpPr>
        <p:grpSpPr>
          <a:xfrm>
            <a:off x="2912746" y="815975"/>
            <a:ext cx="5459412" cy="885825"/>
            <a:chOff x="1754" y="2701"/>
            <a:chExt cx="3439" cy="558"/>
          </a:xfrm>
        </p:grpSpPr>
        <p:sp>
          <p:nvSpPr>
            <p:cNvPr id="6163" name="AutoShape 26"/>
            <p:cNvSpPr/>
            <p:nvPr/>
          </p:nvSpPr>
          <p:spPr>
            <a:xfrm>
              <a:off x="1754" y="2812"/>
              <a:ext cx="2894" cy="347"/>
            </a:xfrm>
            <a:prstGeom prst="wedgeRoundRectCallout">
              <a:avLst>
                <a:gd name="adj1" fmla="val 58417"/>
                <a:gd name="adj2" fmla="val -7315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生活中你还见过哪些平移现象？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164" name="Picture 52" descr="P-05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635" y="2701"/>
              <a:ext cx="558" cy="55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Group 57"/>
          <p:cNvGrpSpPr/>
          <p:nvPr/>
        </p:nvGrpSpPr>
        <p:grpSpPr>
          <a:xfrm>
            <a:off x="2847023" y="816610"/>
            <a:ext cx="5611813" cy="1000125"/>
            <a:chOff x="1722" y="852"/>
            <a:chExt cx="3535" cy="630"/>
          </a:xfrm>
        </p:grpSpPr>
        <p:sp>
          <p:nvSpPr>
            <p:cNvPr id="6161" name="AutoShape 55"/>
            <p:cNvSpPr/>
            <p:nvPr/>
          </p:nvSpPr>
          <p:spPr>
            <a:xfrm>
              <a:off x="1722" y="974"/>
              <a:ext cx="2922" cy="324"/>
            </a:xfrm>
            <a:prstGeom prst="wedgeRoundRectCallout">
              <a:avLst>
                <a:gd name="adj1" fmla="val 58398"/>
                <a:gd name="adj2" fmla="val -4949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请伸出你的手，模仿一下这些平移运动。</a:t>
              </a:r>
              <a:endParaRPr lang="zh-CN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162" name="Picture 52" descr="P-05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627" y="852"/>
              <a:ext cx="630" cy="63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" name="Group 61"/>
          <p:cNvGrpSpPr/>
          <p:nvPr/>
        </p:nvGrpSpPr>
        <p:grpSpPr>
          <a:xfrm>
            <a:off x="812800" y="3167063"/>
            <a:ext cx="3460749" cy="1339850"/>
            <a:chOff x="602" y="897"/>
            <a:chExt cx="2180" cy="844"/>
          </a:xfrm>
        </p:grpSpPr>
        <p:sp>
          <p:nvSpPr>
            <p:cNvPr id="6159" name="AutoShape 27"/>
            <p:cNvSpPr/>
            <p:nvPr/>
          </p:nvSpPr>
          <p:spPr>
            <a:xfrm>
              <a:off x="1234" y="1125"/>
              <a:ext cx="1548" cy="347"/>
            </a:xfrm>
            <a:prstGeom prst="wedgeRoundRectCallout">
              <a:avLst>
                <a:gd name="adj1" fmla="val -63917"/>
                <a:gd name="adj2" fmla="val 15546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拉抽屉是平移现象。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160" name="Picture 31" descr="未标题-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02" y="897"/>
              <a:ext cx="600" cy="84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" name="Group 65"/>
          <p:cNvGrpSpPr/>
          <p:nvPr/>
        </p:nvGrpSpPr>
        <p:grpSpPr>
          <a:xfrm>
            <a:off x="765177" y="3138171"/>
            <a:ext cx="3508376" cy="1331913"/>
            <a:chOff x="2691" y="2681"/>
            <a:chExt cx="2210" cy="839"/>
          </a:xfrm>
        </p:grpSpPr>
        <p:sp>
          <p:nvSpPr>
            <p:cNvPr id="6157" name="AutoShape 27"/>
            <p:cNvSpPr/>
            <p:nvPr/>
          </p:nvSpPr>
          <p:spPr>
            <a:xfrm>
              <a:off x="3288" y="2939"/>
              <a:ext cx="1613" cy="324"/>
            </a:xfrm>
            <a:prstGeom prst="wedgeRoundRectCallout">
              <a:avLst>
                <a:gd name="adj1" fmla="val -62639"/>
                <a:gd name="adj2" fmla="val 13042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推开窗户是平移现象。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158" name="Picture 31" descr="未标题-9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691" y="2681"/>
              <a:ext cx="597" cy="83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" name="Group 68"/>
          <p:cNvGrpSpPr/>
          <p:nvPr/>
        </p:nvGrpSpPr>
        <p:grpSpPr>
          <a:xfrm>
            <a:off x="4656138" y="3244850"/>
            <a:ext cx="3652837" cy="1262063"/>
            <a:chOff x="1391" y="971"/>
            <a:chExt cx="2301" cy="795"/>
          </a:xfrm>
        </p:grpSpPr>
        <p:sp>
          <p:nvSpPr>
            <p:cNvPr id="6155" name="AutoShape 27"/>
            <p:cNvSpPr/>
            <p:nvPr/>
          </p:nvSpPr>
          <p:spPr>
            <a:xfrm>
              <a:off x="1391" y="1187"/>
              <a:ext cx="1612" cy="579"/>
            </a:xfrm>
            <a:prstGeom prst="wedgeRoundRectCallout">
              <a:avLst>
                <a:gd name="adj1" fmla="val 67059"/>
                <a:gd name="adj2" fmla="val -30794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拉杆箱的拉杆被拉开也是平移。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156" name="Picture 31" descr="13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3170" y="971"/>
              <a:ext cx="522" cy="79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189" name="Picture 69" descr="7057997_l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159125" y="1716405"/>
            <a:ext cx="1997075" cy="142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90" name="Picture 70" descr="19173101_l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5989955" y="1738630"/>
            <a:ext cx="1719580" cy="142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92" name="Picture 72" descr="mmexport1384490923987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>
            <a:off x="958215" y="1716405"/>
            <a:ext cx="1327785" cy="1428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>
          <a:xfrm>
            <a:off x="609600" y="30638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Group 29"/>
          <p:cNvGrpSpPr/>
          <p:nvPr/>
        </p:nvGrpSpPr>
        <p:grpSpPr>
          <a:xfrm>
            <a:off x="2869882" y="694373"/>
            <a:ext cx="5819776" cy="1139825"/>
            <a:chOff x="1794" y="564"/>
            <a:chExt cx="3666" cy="718"/>
          </a:xfrm>
        </p:grpSpPr>
        <p:sp>
          <p:nvSpPr>
            <p:cNvPr id="8" name="AutoShape 30"/>
            <p:cNvSpPr/>
            <p:nvPr/>
          </p:nvSpPr>
          <p:spPr>
            <a:xfrm>
              <a:off x="1794" y="749"/>
              <a:ext cx="2948" cy="347"/>
            </a:xfrm>
            <a:prstGeom prst="wedgeRoundRectCallout">
              <a:avLst>
                <a:gd name="adj1" fmla="val 58083"/>
                <a:gd name="adj2" fmla="val -10250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哪座小房子可以通过平移相互重合呢？</a:t>
              </a:r>
              <a:endParaRPr lang="zh-CN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" name="Picture 52" descr="P-05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742" y="564"/>
              <a:ext cx="718" cy="71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0" name="Group 44"/>
          <p:cNvGrpSpPr/>
          <p:nvPr/>
        </p:nvGrpSpPr>
        <p:grpSpPr>
          <a:xfrm>
            <a:off x="2255202" y="789305"/>
            <a:ext cx="6319838" cy="911225"/>
            <a:chOff x="922" y="785"/>
            <a:chExt cx="3981" cy="574"/>
          </a:xfrm>
        </p:grpSpPr>
        <p:sp>
          <p:nvSpPr>
            <p:cNvPr id="11" name="AutoShape 45"/>
            <p:cNvSpPr/>
            <p:nvPr/>
          </p:nvSpPr>
          <p:spPr>
            <a:xfrm>
              <a:off x="922" y="910"/>
              <a:ext cx="3335" cy="324"/>
            </a:xfrm>
            <a:prstGeom prst="wedgeRoundRectCallout">
              <a:avLst>
                <a:gd name="adj1" fmla="val 58537"/>
                <a:gd name="adj2" fmla="val -10782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说得真对，快试试，还有哪座小房子也可以？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2" name="Picture 52" descr="P-05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329" y="785"/>
              <a:ext cx="574" cy="57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7173" name="Picture 47" descr="未标题-1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373630" y="1539240"/>
            <a:ext cx="4396740" cy="2687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4" name="Text Box 48"/>
          <p:cNvSpPr txBox="1"/>
          <p:nvPr/>
        </p:nvSpPr>
        <p:spPr>
          <a:xfrm>
            <a:off x="895967" y="1029730"/>
            <a:ext cx="1303338" cy="430374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移一移。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Group 56"/>
          <p:cNvGrpSpPr/>
          <p:nvPr/>
        </p:nvGrpSpPr>
        <p:grpSpPr>
          <a:xfrm>
            <a:off x="213995" y="2744470"/>
            <a:ext cx="2201863" cy="1482725"/>
            <a:chOff x="771" y="2722"/>
            <a:chExt cx="1387" cy="934"/>
          </a:xfrm>
        </p:grpSpPr>
        <p:sp>
          <p:nvSpPr>
            <p:cNvPr id="7179" name="AutoShape 27"/>
            <p:cNvSpPr/>
            <p:nvPr/>
          </p:nvSpPr>
          <p:spPr>
            <a:xfrm>
              <a:off x="1337" y="2722"/>
              <a:ext cx="821" cy="321"/>
            </a:xfrm>
            <a:prstGeom prst="wedgeRoundRectCallout">
              <a:avLst>
                <a:gd name="adj1" fmla="val -66255"/>
                <a:gd name="adj2" fmla="val 23333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我来试试。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180" name="Picture 31" descr="未标题-9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71" y="2782"/>
              <a:ext cx="622" cy="87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4" name="Group 57"/>
          <p:cNvGrpSpPr/>
          <p:nvPr/>
        </p:nvGrpSpPr>
        <p:grpSpPr>
          <a:xfrm>
            <a:off x="4837748" y="3372803"/>
            <a:ext cx="3852863" cy="1684338"/>
            <a:chOff x="1211" y="1049"/>
            <a:chExt cx="2427" cy="1061"/>
          </a:xfrm>
        </p:grpSpPr>
        <p:sp>
          <p:nvSpPr>
            <p:cNvPr id="7177" name="AutoShape 27"/>
            <p:cNvSpPr/>
            <p:nvPr/>
          </p:nvSpPr>
          <p:spPr>
            <a:xfrm>
              <a:off x="1211" y="1531"/>
              <a:ext cx="1780" cy="579"/>
            </a:xfrm>
            <a:prstGeom prst="wedgeRoundRectCallout">
              <a:avLst>
                <a:gd name="adj1" fmla="val 68101"/>
                <a:gd name="adj2" fmla="val -64058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我发现了平移后小房</a:t>
              </a:r>
              <a:endPara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子的方向是不变的。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5" name="Picture 31" descr="13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3176" y="1049"/>
              <a:ext cx="462" cy="703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820035" y="2620010"/>
            <a:ext cx="586105" cy="569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778 0.000000 L 0.232847 0.131358 " pathEditMode="relative" rAng="0" ptsTypes=""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0" y="6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2292 0.135926 L 0.261944 -0.190741 " pathEditMode="relative" rAng="0" ptsTypes="">
                                      <p:cBhvr>
                                        <p:cTn id="2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" y="-1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>
          <a:xfrm>
            <a:off x="609600" y="30638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21"/>
          <p:cNvGrpSpPr/>
          <p:nvPr/>
        </p:nvGrpSpPr>
        <p:grpSpPr>
          <a:xfrm>
            <a:off x="4718685" y="696411"/>
            <a:ext cx="4102100" cy="1370013"/>
            <a:chOff x="2788" y="3348"/>
            <a:chExt cx="2584" cy="863"/>
          </a:xfrm>
        </p:grpSpPr>
        <p:sp>
          <p:nvSpPr>
            <p:cNvPr id="5130" name="AutoShape 19"/>
            <p:cNvSpPr/>
            <p:nvPr/>
          </p:nvSpPr>
          <p:spPr>
            <a:xfrm>
              <a:off x="2788" y="3348"/>
              <a:ext cx="1680" cy="579"/>
            </a:xfrm>
            <a:prstGeom prst="wedgeRoundRectCallout">
              <a:avLst>
                <a:gd name="adj1" fmla="val 65370"/>
                <a:gd name="adj2" fmla="val 20495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你能说说生活中的</a:t>
              </a:r>
              <a:endPara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平移现象吗？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131" name="Picture 52" descr="P-05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631" y="3470"/>
              <a:ext cx="741" cy="74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" name="Group 15"/>
          <p:cNvGrpSpPr/>
          <p:nvPr/>
        </p:nvGrpSpPr>
        <p:grpSpPr>
          <a:xfrm>
            <a:off x="3629025" y="662756"/>
            <a:ext cx="5191125" cy="1404938"/>
            <a:chOff x="2150" y="1787"/>
            <a:chExt cx="3270" cy="885"/>
          </a:xfrm>
        </p:grpSpPr>
        <p:sp>
          <p:nvSpPr>
            <p:cNvPr id="5128" name="AutoShape 16"/>
            <p:cNvSpPr/>
            <p:nvPr/>
          </p:nvSpPr>
          <p:spPr>
            <a:xfrm>
              <a:off x="2150" y="1787"/>
              <a:ext cx="2318" cy="605"/>
            </a:xfrm>
            <a:prstGeom prst="wedgeRoundRectCallout">
              <a:avLst>
                <a:gd name="adj1" fmla="val 64347"/>
                <a:gd name="adj2" fmla="val 20431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这些运动还是平移现象吗？今天我们就来研究这样的现象。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129" name="Picture 52" descr="P-05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680" y="1932"/>
              <a:ext cx="740" cy="74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118" name="Picture 22" descr="u3jx03-2_0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78133" y="2470383"/>
            <a:ext cx="2045335" cy="1263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9" name="Picture 23" descr="u3jx03-2_0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630503" y="2324968"/>
            <a:ext cx="1739265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20" name="Picture 24" descr="u3jx03-2_0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025723" y="2455778"/>
            <a:ext cx="1858645" cy="12928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>
          <a:xfrm>
            <a:off x="609600" y="30638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34"/>
          <p:cNvGrpSpPr/>
          <p:nvPr/>
        </p:nvGrpSpPr>
        <p:grpSpPr>
          <a:xfrm>
            <a:off x="5099050" y="771208"/>
            <a:ext cx="3578225" cy="1023938"/>
            <a:chOff x="2895" y="2707"/>
            <a:chExt cx="2254" cy="645"/>
          </a:xfrm>
        </p:grpSpPr>
        <p:sp>
          <p:nvSpPr>
            <p:cNvPr id="6157" name="AutoShape 32"/>
            <p:cNvSpPr/>
            <p:nvPr/>
          </p:nvSpPr>
          <p:spPr>
            <a:xfrm>
              <a:off x="2895" y="2817"/>
              <a:ext cx="1769" cy="321"/>
            </a:xfrm>
            <a:prstGeom prst="wedgeRoundRectCallout">
              <a:avLst>
                <a:gd name="adj1" fmla="val 59046"/>
                <a:gd name="adj2" fmla="val 33333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这些都是旋转现象。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158" name="Picture 52" descr="P-05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504" y="2707"/>
              <a:ext cx="645" cy="64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Group 30"/>
          <p:cNvGrpSpPr/>
          <p:nvPr/>
        </p:nvGrpSpPr>
        <p:grpSpPr>
          <a:xfrm>
            <a:off x="3080068" y="633730"/>
            <a:ext cx="6105524" cy="1162050"/>
            <a:chOff x="1619" y="2789"/>
            <a:chExt cx="3846" cy="732"/>
          </a:xfrm>
        </p:grpSpPr>
        <p:sp>
          <p:nvSpPr>
            <p:cNvPr id="6155" name="AutoShape 28"/>
            <p:cNvSpPr/>
            <p:nvPr/>
          </p:nvSpPr>
          <p:spPr>
            <a:xfrm>
              <a:off x="1619" y="2993"/>
              <a:ext cx="3048" cy="324"/>
            </a:xfrm>
            <a:prstGeom prst="wedgeRoundRectCallout">
              <a:avLst>
                <a:gd name="adj1" fmla="val 60398"/>
                <a:gd name="adj2" fmla="val -7065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观察这些游乐项目，它们有什么共同点？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156" name="Picture 52" descr="P-05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733" y="2789"/>
              <a:ext cx="732" cy="73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" name="Group 42"/>
          <p:cNvGrpSpPr/>
          <p:nvPr/>
        </p:nvGrpSpPr>
        <p:grpSpPr>
          <a:xfrm>
            <a:off x="1386470" y="3728084"/>
            <a:ext cx="4010025" cy="1200150"/>
            <a:chOff x="2890" y="3022"/>
            <a:chExt cx="2526" cy="756"/>
          </a:xfrm>
        </p:grpSpPr>
        <p:sp>
          <p:nvSpPr>
            <p:cNvPr id="6153" name="AutoShape 27"/>
            <p:cNvSpPr/>
            <p:nvPr/>
          </p:nvSpPr>
          <p:spPr>
            <a:xfrm>
              <a:off x="3536" y="3168"/>
              <a:ext cx="1880" cy="300"/>
            </a:xfrm>
            <a:prstGeom prst="wedgeRoundRectCallout">
              <a:avLst>
                <a:gd name="adj1" fmla="val -59083"/>
                <a:gd name="adj2" fmla="val 6713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它们都是围着中心转动。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154" name="Picture 31" descr="未标题-9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2890" y="3022"/>
              <a:ext cx="614" cy="75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150" name="Group 43"/>
          <p:cNvGrpSpPr/>
          <p:nvPr/>
        </p:nvGrpSpPr>
        <p:grpSpPr>
          <a:xfrm>
            <a:off x="1341720" y="1697975"/>
            <a:ext cx="5750560" cy="1953895"/>
            <a:chOff x="295" y="1298"/>
            <a:chExt cx="4943" cy="1919"/>
          </a:xfrm>
        </p:grpSpPr>
        <p:pic>
          <p:nvPicPr>
            <p:cNvPr id="6151" name="Picture 44" descr="未标题-014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295" y="1298"/>
              <a:ext cx="3175" cy="191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2" name="Picture 45" descr="未标题-40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3560" y="1707"/>
              <a:ext cx="1678" cy="95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5566dae6-0452-4754-bd90-32d9426259a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1066</Words>
  <Application>WPS 演示</Application>
  <PresentationFormat>全屏显示(16:9)</PresentationFormat>
  <Paragraphs>186</Paragraphs>
  <Slides>23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微软雅黑</vt:lpstr>
      <vt:lpstr>Agency FB</vt:lpstr>
      <vt:lpstr>Trebuchet MS</vt:lpstr>
      <vt:lpstr>黑体</vt:lpstr>
      <vt:lpstr>Calibri</vt:lpstr>
      <vt:lpstr>Arial Unicode MS</vt:lpstr>
      <vt:lpstr>等线</vt:lpstr>
      <vt:lpstr>楷体_GB2312</vt:lpstr>
      <vt:lpstr>新宋体</vt:lpstr>
      <vt:lpstr>华文行楷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343</cp:revision>
  <dcterms:created xsi:type="dcterms:W3CDTF">2018-01-25T02:31:00Z</dcterms:created>
  <dcterms:modified xsi:type="dcterms:W3CDTF">2023-01-30T02:03:50Z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21</vt:lpwstr>
  </property>
  <property fmtid="{D5CDD505-2E9C-101B-9397-08002B2CF9AE}" pid="3" name="KSOProductBuildVer">
    <vt:lpwstr>2052-11.1.0.13703</vt:lpwstr>
  </property>
  <property fmtid="{D5CDD505-2E9C-101B-9397-08002B2CF9AE}" pid="4" name="ICV">
    <vt:lpwstr>DE6D5064AB484869B508461306EBF97E</vt:lpwstr>
  </property>
</Properties>
</file>