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32" r:id="rId3"/>
    <p:sldId id="296" r:id="rId4"/>
    <p:sldId id="297" r:id="rId5"/>
    <p:sldId id="310" r:id="rId6"/>
    <p:sldId id="299" r:id="rId7"/>
    <p:sldId id="311" r:id="rId8"/>
    <p:sldId id="302" r:id="rId9"/>
    <p:sldId id="303" r:id="rId11"/>
    <p:sldId id="304" r:id="rId12"/>
    <p:sldId id="306" r:id="rId13"/>
    <p:sldId id="323" r:id="rId14"/>
    <p:sldId id="307" r:id="rId15"/>
    <p:sldId id="312" r:id="rId16"/>
    <p:sldId id="308" r:id="rId17"/>
    <p:sldId id="309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90" d="100"/>
          <a:sy n="90" d="100"/>
        </p:scale>
        <p:origin x="-1356" y="-522"/>
      </p:cViewPr>
      <p:guideLst>
        <p:guide orient="horz" pos="222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2A48B96-639E-45A3-A0BA-2464DFDB1FAA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8" name="幻灯片图像占位符 3"/>
          <p:cNvSpPr>
            <a:spLocks noGrp="1" noRot="1" noChangeAspect="1"/>
          </p:cNvSpPr>
          <p:nvPr>
            <p:ph type="sldImg" idx="6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49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 txBox="1">
            <a:spLocks noGrp="1"/>
          </p:cNvSpPr>
          <p:nvPr/>
        </p:nvSpPr>
        <p:spPr>
          <a:xfrm>
            <a:off x="3883025" y="8683625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</a:rPr>
            </a:fld>
            <a:endParaRPr lang="en-US" altLang="zh-CN" sz="1200">
              <a:latin typeface="Arial" panose="020B0604020202020204" pitchFamily="34" charset="0"/>
            </a:endParaRPr>
          </a:p>
        </p:txBody>
      </p:sp>
      <p:sp>
        <p:nvSpPr>
          <p:cNvPr id="17411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9413" y="684213"/>
            <a:ext cx="6096000" cy="3429000"/>
          </a:xfrm>
          <a:ln>
            <a:miter/>
          </a:ln>
        </p:spPr>
      </p:sp>
      <p:sp>
        <p:nvSpPr>
          <p:cNvPr id="17412" name="Rectangle 3"/>
          <p:cNvSpPr>
            <a:spLocks noGrp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</p:spPr>
        <p:txBody>
          <a:bodyPr wrap="square" lIns="91440" tIns="45720" rIns="91440" bIns="45720" anchor="t"/>
          <a:lstStyle/>
          <a:p>
            <a:pPr lvl="0" eaLnBrk="1" hangingPunct="1"/>
            <a:r>
              <a:rPr lang="en-US" altLang="zh-CN"/>
              <a:t>Hiashyxdaisu  </a:t>
            </a:r>
            <a:endParaRPr lang="en-US" altLang="zh-CN"/>
          </a:p>
          <a:p>
            <a:pPr lvl="0" eaLnBrk="1" hangingPunct="1"/>
            <a:endParaRPr lang="en-US" altLang="zh-CN"/>
          </a:p>
          <a:p>
            <a:pPr lvl="0" eaLnBrk="1" hangingPunct="1"/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 txBox="1">
            <a:spLocks noGrp="1"/>
          </p:cNvSpPr>
          <p:nvPr/>
        </p:nvSpPr>
        <p:spPr>
          <a:xfrm>
            <a:off x="3883025" y="8683625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</a:rPr>
            </a:fld>
            <a:endParaRPr lang="en-US" altLang="zh-CN" sz="1200">
              <a:latin typeface="Arial" panose="020B0604020202020204" pitchFamily="34" charset="0"/>
            </a:endParaRPr>
          </a:p>
        </p:txBody>
      </p:sp>
      <p:sp>
        <p:nvSpPr>
          <p:cNvPr id="19459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9413" y="684213"/>
            <a:ext cx="6096000" cy="3429000"/>
          </a:xfrm>
          <a:ln>
            <a:miter/>
          </a:ln>
        </p:spPr>
      </p:sp>
      <p:sp>
        <p:nvSpPr>
          <p:cNvPr id="19460" name="Rectangle 3"/>
          <p:cNvSpPr>
            <a:spLocks noGrp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</p:spPr>
        <p:txBody>
          <a:bodyPr wrap="square" lIns="91440" tIns="45720" rIns="91440" bIns="45720" anchor="t"/>
          <a:lstStyle/>
          <a:p>
            <a:pPr lvl="0" eaLnBrk="1" hangingPunct="1"/>
            <a:r>
              <a:rPr lang="en-US" altLang="zh-CN"/>
              <a:t>Hiashyxdaisu  </a:t>
            </a:r>
            <a:endParaRPr lang="en-US" altLang="zh-CN"/>
          </a:p>
          <a:p>
            <a:pPr lvl="0" eaLnBrk="1" hangingPunct="1"/>
            <a:endParaRPr lang="en-US" altLang="zh-CN"/>
          </a:p>
          <a:p>
            <a:pPr lvl="0" eaLnBrk="1" hangingPunct="1"/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 txBox="1">
            <a:spLocks noGrp="1"/>
          </p:cNvSpPr>
          <p:nvPr/>
        </p:nvSpPr>
        <p:spPr>
          <a:xfrm>
            <a:off x="3883025" y="8683625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</a:rPr>
            </a:fld>
            <a:endParaRPr lang="en-US" altLang="zh-CN" sz="1200">
              <a:latin typeface="Arial" panose="020B0604020202020204" pitchFamily="34" charset="0"/>
            </a:endParaRPr>
          </a:p>
        </p:txBody>
      </p:sp>
      <p:sp>
        <p:nvSpPr>
          <p:cNvPr id="21507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9413" y="684213"/>
            <a:ext cx="6096000" cy="3429000"/>
          </a:xfrm>
          <a:ln>
            <a:miter/>
          </a:ln>
        </p:spPr>
      </p:sp>
      <p:sp>
        <p:nvSpPr>
          <p:cNvPr id="21508" name="Rectangle 3"/>
          <p:cNvSpPr>
            <a:spLocks noGrp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</p:spPr>
        <p:txBody>
          <a:bodyPr wrap="square" lIns="91440" tIns="45720" rIns="91440" bIns="45720" anchor="t"/>
          <a:lstStyle/>
          <a:p>
            <a:pPr lvl="0" eaLnBrk="1" hangingPunct="1"/>
            <a:r>
              <a:rPr lang="en-US" altLang="zh-CN"/>
              <a:t>Hiashyxdaisu  </a:t>
            </a:r>
            <a:endParaRPr lang="en-US" altLang="zh-CN"/>
          </a:p>
          <a:p>
            <a:pPr lvl="0" eaLnBrk="1" hangingPunct="1"/>
            <a:endParaRPr lang="en-US" altLang="zh-CN"/>
          </a:p>
          <a:p>
            <a:pPr lvl="0" eaLnBrk="1" hangingPunct="1"/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 txBox="1">
            <a:spLocks noGrp="1"/>
          </p:cNvSpPr>
          <p:nvPr/>
        </p:nvSpPr>
        <p:spPr>
          <a:xfrm>
            <a:off x="3883025" y="8683625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</a:rPr>
            </a:fld>
            <a:endParaRPr lang="en-US" altLang="zh-CN" sz="1200">
              <a:latin typeface="Arial" panose="020B0604020202020204" pitchFamily="34" charset="0"/>
            </a:endParaRPr>
          </a:p>
        </p:txBody>
      </p:sp>
      <p:sp>
        <p:nvSpPr>
          <p:cNvPr id="23555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9413" y="684213"/>
            <a:ext cx="6096000" cy="3429000"/>
          </a:xfrm>
          <a:ln>
            <a:miter/>
          </a:ln>
        </p:spPr>
      </p:sp>
      <p:sp>
        <p:nvSpPr>
          <p:cNvPr id="23556" name="Rectangle 3"/>
          <p:cNvSpPr>
            <a:spLocks noGrp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</p:spPr>
        <p:txBody>
          <a:bodyPr wrap="square" lIns="91440" tIns="45720" rIns="91440" bIns="45720" anchor="t"/>
          <a:lstStyle/>
          <a:p>
            <a:pPr lvl="0" eaLnBrk="1" hangingPunct="1"/>
            <a:r>
              <a:rPr lang="en-US" altLang="zh-CN"/>
              <a:t>Hiashyxdaisu  </a:t>
            </a:r>
            <a:endParaRPr lang="en-US" altLang="zh-CN"/>
          </a:p>
          <a:p>
            <a:pPr lvl="0" eaLnBrk="1" hangingPunct="1"/>
            <a:endParaRPr lang="en-US" altLang="zh-CN"/>
          </a:p>
          <a:p>
            <a:pPr lvl="0" eaLnBrk="1" hangingPunct="1"/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 txBox="1">
            <a:spLocks noGrp="1"/>
          </p:cNvSpPr>
          <p:nvPr/>
        </p:nvSpPr>
        <p:spPr>
          <a:xfrm>
            <a:off x="3883025" y="8683625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</a:rPr>
            </a:fld>
            <a:endParaRPr lang="en-US" altLang="zh-CN" sz="1200">
              <a:latin typeface="Arial" panose="020B0604020202020204" pitchFamily="34" charset="0"/>
            </a:endParaRPr>
          </a:p>
        </p:txBody>
      </p:sp>
      <p:sp>
        <p:nvSpPr>
          <p:cNvPr id="25603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9413" y="684213"/>
            <a:ext cx="6096000" cy="3429000"/>
          </a:xfrm>
          <a:ln>
            <a:miter/>
          </a:ln>
        </p:spPr>
      </p:sp>
      <p:sp>
        <p:nvSpPr>
          <p:cNvPr id="25604" name="Rectangle 3"/>
          <p:cNvSpPr>
            <a:spLocks noGrp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</p:spPr>
        <p:txBody>
          <a:bodyPr wrap="square" lIns="91440" tIns="45720" rIns="91440" bIns="45720" anchor="t"/>
          <a:lstStyle/>
          <a:p>
            <a:pPr lvl="0" eaLnBrk="1" hangingPunct="1"/>
            <a:r>
              <a:rPr lang="en-US" altLang="zh-CN"/>
              <a:t>Hiashyxdaisu  </a:t>
            </a:r>
            <a:endParaRPr lang="en-US" altLang="zh-CN"/>
          </a:p>
          <a:p>
            <a:pPr lvl="0" eaLnBrk="1" hangingPunct="1"/>
            <a:endParaRPr lang="en-US" altLang="zh-CN"/>
          </a:p>
          <a:p>
            <a:pPr lvl="0" eaLnBrk="1" hangingPunct="1"/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 txBox="1">
            <a:spLocks noGrp="1"/>
          </p:cNvSpPr>
          <p:nvPr/>
        </p:nvSpPr>
        <p:spPr>
          <a:xfrm>
            <a:off x="3883025" y="8683625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</a:rPr>
            </a:fld>
            <a:endParaRPr lang="en-US" altLang="zh-CN" sz="1200">
              <a:latin typeface="Arial" panose="020B0604020202020204" pitchFamily="34" charset="0"/>
            </a:endParaRPr>
          </a:p>
        </p:txBody>
      </p:sp>
      <p:sp>
        <p:nvSpPr>
          <p:cNvPr id="27651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9413" y="684213"/>
            <a:ext cx="6096000" cy="3429000"/>
          </a:xfrm>
          <a:ln>
            <a:miter/>
          </a:ln>
        </p:spPr>
      </p:sp>
      <p:sp>
        <p:nvSpPr>
          <p:cNvPr id="27652" name="Rectangle 3"/>
          <p:cNvSpPr>
            <a:spLocks noGrp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</p:spPr>
        <p:txBody>
          <a:bodyPr wrap="square" lIns="91440" tIns="45720" rIns="91440" bIns="45720" anchor="t"/>
          <a:lstStyle/>
          <a:p>
            <a:pPr lvl="0" eaLnBrk="1" hangingPunct="1"/>
            <a:r>
              <a:rPr lang="en-US" altLang="zh-CN"/>
              <a:t>Hiashyxdaisu  </a:t>
            </a:r>
            <a:endParaRPr lang="en-US" altLang="zh-CN"/>
          </a:p>
          <a:p>
            <a:pPr lvl="0" eaLnBrk="1" hangingPunct="1"/>
            <a:endParaRPr lang="en-US" altLang="zh-CN"/>
          </a:p>
          <a:p>
            <a:pPr lvl="0" eaLnBrk="1" hangingPunct="1"/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 txBox="1">
            <a:spLocks noGrp="1"/>
          </p:cNvSpPr>
          <p:nvPr/>
        </p:nvSpPr>
        <p:spPr>
          <a:xfrm>
            <a:off x="3883025" y="8683625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</a:rPr>
            </a:fld>
            <a:endParaRPr lang="en-US" altLang="zh-CN" sz="1200">
              <a:latin typeface="Arial" panose="020B0604020202020204" pitchFamily="34" charset="0"/>
            </a:endParaRPr>
          </a:p>
        </p:txBody>
      </p:sp>
      <p:sp>
        <p:nvSpPr>
          <p:cNvPr id="30723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9413" y="684213"/>
            <a:ext cx="6096000" cy="3429000"/>
          </a:xfrm>
          <a:ln>
            <a:miter/>
          </a:ln>
        </p:spPr>
      </p:sp>
      <p:sp>
        <p:nvSpPr>
          <p:cNvPr id="30724" name="Rectangle 3"/>
          <p:cNvSpPr>
            <a:spLocks noGrp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</p:spPr>
        <p:txBody>
          <a:bodyPr wrap="square" lIns="91440" tIns="45720" rIns="91440" bIns="45720" anchor="t"/>
          <a:lstStyle/>
          <a:p>
            <a:pPr lvl="0" eaLnBrk="1" hangingPunct="1"/>
            <a:r>
              <a:rPr lang="en-US" altLang="zh-CN"/>
              <a:t>Hiashyxdaisu  </a:t>
            </a:r>
            <a:endParaRPr lang="en-US" altLang="zh-CN"/>
          </a:p>
          <a:p>
            <a:pPr lvl="0" eaLnBrk="1" hangingPunct="1"/>
            <a:endParaRPr lang="en-US" altLang="zh-CN"/>
          </a:p>
          <a:p>
            <a:pPr lvl="0" eaLnBrk="1" hangingPunct="1"/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 txBox="1">
            <a:spLocks noGrp="1"/>
          </p:cNvSpPr>
          <p:nvPr/>
        </p:nvSpPr>
        <p:spPr>
          <a:xfrm>
            <a:off x="3883025" y="8683625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en-US" altLang="zh-CN" sz="1200">
                <a:latin typeface="Arial" panose="020B0604020202020204" pitchFamily="34" charset="0"/>
              </a:rPr>
            </a:fld>
            <a:endParaRPr lang="en-US" altLang="zh-CN" sz="1200">
              <a:latin typeface="Arial" panose="020B0604020202020204" pitchFamily="34" charset="0"/>
            </a:endParaRPr>
          </a:p>
        </p:txBody>
      </p:sp>
      <p:sp>
        <p:nvSpPr>
          <p:cNvPr id="32771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79413" y="684213"/>
            <a:ext cx="6096000" cy="3429000"/>
          </a:xfrm>
          <a:ln>
            <a:miter/>
          </a:ln>
        </p:spPr>
      </p:sp>
      <p:sp>
        <p:nvSpPr>
          <p:cNvPr id="32772" name="Rectangle 3"/>
          <p:cNvSpPr>
            <a:spLocks noGrp="1"/>
          </p:cNvSpPr>
          <p:nvPr>
            <p:ph type="body" idx="1"/>
          </p:nvPr>
        </p:nvSpPr>
        <p:spPr>
          <a:xfrm>
            <a:off x="684213" y="4341813"/>
            <a:ext cx="5486400" cy="4114800"/>
          </a:xfrm>
        </p:spPr>
        <p:txBody>
          <a:bodyPr wrap="square" lIns="91440" tIns="45720" rIns="91440" bIns="45720" anchor="t"/>
          <a:lstStyle/>
          <a:p>
            <a:pPr lvl="0" eaLnBrk="1" hangingPunct="1"/>
            <a:r>
              <a:rPr lang="en-US" altLang="zh-CN"/>
              <a:t>Hiashyxdaisu  </a:t>
            </a:r>
            <a:endParaRPr lang="en-US" altLang="zh-CN"/>
          </a:p>
          <a:p>
            <a:pPr lvl="0" eaLnBrk="1" hangingPunct="1"/>
            <a:endParaRPr lang="en-US" altLang="zh-CN"/>
          </a:p>
          <a:p>
            <a:pPr lvl="0" eaLnBrk="1" hangingPunct="1"/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slide" Target="slide14.xml"/><Relationship Id="rId3" Type="http://schemas.openxmlformats.org/officeDocument/2006/relationships/slide" Target="slide10.xml"/><Relationship Id="rId2" Type="http://schemas.openxmlformats.org/officeDocument/2006/relationships/slide" Target="slide3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png"/><Relationship Id="rId1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png"/><Relationship Id="rId1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.png"/><Relationship Id="rId2" Type="http://schemas.openxmlformats.org/officeDocument/2006/relationships/image" Target="../media/image24.tiff"/><Relationship Id="rId1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31.jpeg"/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.png"/><Relationship Id="rId2" Type="http://schemas.openxmlformats.org/officeDocument/2006/relationships/image" Target="../media/image4.tiff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12.jpeg"/><Relationship Id="rId7" Type="http://schemas.openxmlformats.org/officeDocument/2006/relationships/image" Target="../media/image11.jpeg"/><Relationship Id="rId6" Type="http://schemas.openxmlformats.org/officeDocument/2006/relationships/image" Target="../media/image10.png"/><Relationship Id="rId5" Type="http://schemas.openxmlformats.org/officeDocument/2006/relationships/image" Target="../media/image5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12.jpeg"/><Relationship Id="rId7" Type="http://schemas.openxmlformats.org/officeDocument/2006/relationships/image" Target="../media/image5.png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5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12.jpeg"/><Relationship Id="rId4" Type="http://schemas.openxmlformats.org/officeDocument/2006/relationships/image" Target="../media/image5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.png"/><Relationship Id="rId3" Type="http://schemas.openxmlformats.org/officeDocument/2006/relationships/image" Target="../media/image24.tiff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.png"/><Relationship Id="rId3" Type="http://schemas.openxmlformats.org/officeDocument/2006/relationships/image" Target="../media/image24.tiff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3073"/>
          <p:cNvSpPr>
            <a:spLocks noGrp="1"/>
          </p:cNvSpPr>
          <p:nvPr/>
        </p:nvSpPr>
        <p:spPr bwMode="auto">
          <a:xfrm>
            <a:off x="-4624" y="1701000"/>
            <a:ext cx="12196624" cy="1470025"/>
          </a:xfrm>
          <a:prstGeom prst="rect">
            <a:avLst/>
          </a:prstGeom>
          <a:ln>
            <a:noFill/>
            <a:miter lim="800000"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wrap="square" lIns="91440" tIns="45720" rIns="91440" bIns="45720" numCol="1" anchor="ctr" anchorCtr="0" compatLnSpc="1"/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800" b="1" i="0" u="none" strike="noStrike" kern="1200" cap="none" spc="0" normalizeH="0" baseline="0" noProof="1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007835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对 称</a:t>
            </a:r>
            <a:endParaRPr kumimoji="0" lang="zh-CN" altLang="en-US" sz="8800" b="1" i="0" u="none" strike="noStrike" kern="1200" cap="none" spc="0" normalizeH="0" baseline="0" noProof="1">
              <a:ln w="12700">
                <a:solidFill>
                  <a:schemeClr val="accent1"/>
                </a:solidFill>
                <a:prstDash val="solid"/>
              </a:ln>
              <a:solidFill>
                <a:srgbClr val="007835"/>
              </a:solidFill>
              <a:effectLst>
                <a:outerShdw dist="38100" dir="2640000" algn="bl" rotWithShape="0">
                  <a:schemeClr val="accent1"/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19" name="文本框 1"/>
          <p:cNvSpPr txBox="1"/>
          <p:nvPr userDrawn="1"/>
        </p:nvSpPr>
        <p:spPr>
          <a:xfrm>
            <a:off x="362903" y="278448"/>
            <a:ext cx="57848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latin typeface="Arial" panose="020B0604020202020204" pitchFamily="34" charset="0"/>
                <a:ea typeface="宋体" panose="02010600030101010101" pitchFamily="2" charset="-122"/>
              </a:rPr>
              <a:t>人教版数学二年级下册     第三单元</a:t>
            </a:r>
            <a:endParaRPr lang="zh-CN" altLang="en-US" sz="24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9220" name="组合 24"/>
          <p:cNvGrpSpPr/>
          <p:nvPr userDrawn="1"/>
        </p:nvGrpSpPr>
        <p:grpSpPr>
          <a:xfrm>
            <a:off x="3762274" y="4221000"/>
            <a:ext cx="1368425" cy="360362"/>
            <a:chOff x="2028" y="9149"/>
            <a:chExt cx="2606" cy="744"/>
          </a:xfrm>
        </p:grpSpPr>
        <p:pic>
          <p:nvPicPr>
            <p:cNvPr id="9221" name="图片 25" descr="标志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028" y="9149"/>
              <a:ext cx="2606" cy="7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2" name="文本框 26"/>
            <p:cNvSpPr txBox="1"/>
            <p:nvPr/>
          </p:nvSpPr>
          <p:spPr>
            <a:xfrm>
              <a:off x="2677" y="9149"/>
              <a:ext cx="1957" cy="69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1600" b="1">
                  <a:solidFill>
                    <a:srgbClr val="0070C0"/>
                  </a:solidFill>
                  <a:latin typeface="幼圆" panose="02010509060101010101" charset="-122"/>
                  <a:ea typeface="幼圆" panose="02010509060101010101" charset="-122"/>
                  <a:hlinkClick r:id="rId2" action="ppaction://hlinksldjump"/>
                </a:rPr>
                <a:t>探究新知</a:t>
              </a:r>
              <a:endParaRPr lang="zh-CN" altLang="en-US" sz="1600" b="1">
                <a:solidFill>
                  <a:srgbClr val="0070C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grpSp>
        <p:nvGrpSpPr>
          <p:cNvPr id="9223" name="组合 24"/>
          <p:cNvGrpSpPr/>
          <p:nvPr userDrawn="1"/>
        </p:nvGrpSpPr>
        <p:grpSpPr>
          <a:xfrm>
            <a:off x="5367237" y="4221000"/>
            <a:ext cx="1368425" cy="360362"/>
            <a:chOff x="2028" y="9149"/>
            <a:chExt cx="2606" cy="744"/>
          </a:xfrm>
        </p:grpSpPr>
        <p:pic>
          <p:nvPicPr>
            <p:cNvPr id="9224" name="图片 25" descr="标志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028" y="9149"/>
              <a:ext cx="2606" cy="7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5" name="文本框 26"/>
            <p:cNvSpPr txBox="1"/>
            <p:nvPr/>
          </p:nvSpPr>
          <p:spPr>
            <a:xfrm>
              <a:off x="2677" y="9149"/>
              <a:ext cx="1957" cy="69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1600" b="1">
                  <a:solidFill>
                    <a:srgbClr val="0070C0"/>
                  </a:solidFill>
                  <a:latin typeface="幼圆" panose="02010509060101010101" charset="-122"/>
                  <a:ea typeface="幼圆" panose="02010509060101010101" charset="-122"/>
                  <a:hlinkClick r:id="rId3" action="ppaction://hlinksldjump"/>
                </a:rPr>
                <a:t>基础练习</a:t>
              </a:r>
              <a:endParaRPr lang="zh-CN" altLang="en-US" sz="1600" b="1">
                <a:solidFill>
                  <a:srgbClr val="0070C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grpSp>
        <p:nvGrpSpPr>
          <p:cNvPr id="9226" name="组合 24"/>
          <p:cNvGrpSpPr/>
          <p:nvPr userDrawn="1"/>
        </p:nvGrpSpPr>
        <p:grpSpPr>
          <a:xfrm>
            <a:off x="6973787" y="4221000"/>
            <a:ext cx="1368425" cy="360362"/>
            <a:chOff x="2028" y="9149"/>
            <a:chExt cx="2606" cy="744"/>
          </a:xfrm>
        </p:grpSpPr>
        <p:pic>
          <p:nvPicPr>
            <p:cNvPr id="9227" name="图片 25" descr="标志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028" y="9149"/>
              <a:ext cx="2606" cy="7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28" name="文本框 26"/>
            <p:cNvSpPr txBox="1"/>
            <p:nvPr/>
          </p:nvSpPr>
          <p:spPr>
            <a:xfrm>
              <a:off x="2677" y="9149"/>
              <a:ext cx="1957" cy="69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1600" b="1">
                  <a:solidFill>
                    <a:srgbClr val="0070C0"/>
                  </a:solidFill>
                  <a:latin typeface="幼圆" panose="02010509060101010101" charset="-122"/>
                  <a:ea typeface="幼圆" panose="02010509060101010101" charset="-122"/>
                  <a:hlinkClick r:id="rId4" action="ppaction://hlinksldjump"/>
                </a:rPr>
                <a:t>拓展练习</a:t>
              </a:r>
              <a:endParaRPr lang="zh-CN" altLang="en-US" sz="1600" b="1">
                <a:solidFill>
                  <a:srgbClr val="0070C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grpSp>
        <p:nvGrpSpPr>
          <p:cNvPr id="9229" name="组合 24"/>
          <p:cNvGrpSpPr/>
          <p:nvPr userDrawn="1"/>
        </p:nvGrpSpPr>
        <p:grpSpPr>
          <a:xfrm>
            <a:off x="8580337" y="4221000"/>
            <a:ext cx="1368425" cy="360362"/>
            <a:chOff x="2028" y="9149"/>
            <a:chExt cx="2606" cy="744"/>
          </a:xfrm>
        </p:grpSpPr>
        <p:pic>
          <p:nvPicPr>
            <p:cNvPr id="9230" name="图片 25" descr="标志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028" y="9149"/>
              <a:ext cx="2606" cy="7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1" name="文本框 26"/>
            <p:cNvSpPr txBox="1"/>
            <p:nvPr/>
          </p:nvSpPr>
          <p:spPr>
            <a:xfrm>
              <a:off x="2677" y="9149"/>
              <a:ext cx="1957" cy="69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1600" b="1">
                  <a:solidFill>
                    <a:srgbClr val="0070C0"/>
                  </a:solidFill>
                  <a:latin typeface="幼圆" panose="02010509060101010101" charset="-122"/>
                  <a:ea typeface="幼圆" panose="02010509060101010101" charset="-122"/>
                  <a:hlinkClick r:id="" action="ppaction://noaction"/>
                </a:rPr>
                <a:t>课堂小结</a:t>
              </a:r>
              <a:endParaRPr lang="zh-CN" altLang="en-US" sz="1600" b="1">
                <a:solidFill>
                  <a:srgbClr val="0070C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grpSp>
        <p:nvGrpSpPr>
          <p:cNvPr id="9232" name="组合 24"/>
          <p:cNvGrpSpPr/>
          <p:nvPr userDrawn="1"/>
        </p:nvGrpSpPr>
        <p:grpSpPr>
          <a:xfrm>
            <a:off x="2155724" y="4221000"/>
            <a:ext cx="1368425" cy="360362"/>
            <a:chOff x="2028" y="9149"/>
            <a:chExt cx="2606" cy="744"/>
          </a:xfrm>
        </p:grpSpPr>
        <p:pic>
          <p:nvPicPr>
            <p:cNvPr id="9233" name="图片 25" descr="标志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028" y="9149"/>
              <a:ext cx="2606" cy="7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4" name="文本框 26"/>
            <p:cNvSpPr txBox="1"/>
            <p:nvPr/>
          </p:nvSpPr>
          <p:spPr>
            <a:xfrm>
              <a:off x="2677" y="9149"/>
              <a:ext cx="1957" cy="69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1600" b="1">
                  <a:solidFill>
                    <a:srgbClr val="0070C0"/>
                  </a:solidFill>
                  <a:latin typeface="幼圆" panose="02010509060101010101" charset="-122"/>
                  <a:ea typeface="幼圆" panose="02010509060101010101" charset="-122"/>
                  <a:hlinkClick r:id="rId5" action="ppaction://hlinksldjump"/>
                </a:rPr>
                <a:t>情境导入</a:t>
              </a:r>
              <a:endParaRPr lang="zh-CN" altLang="en-US" sz="1600" b="1">
                <a:solidFill>
                  <a:srgbClr val="0070C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16"/>
          <p:cNvSpPr txBox="1"/>
          <p:nvPr/>
        </p:nvSpPr>
        <p:spPr>
          <a:xfrm>
            <a:off x="1700213" y="1851025"/>
            <a:ext cx="7329487" cy="46037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下面这些图形中，哪些是轴对称图形？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2531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819275" y="2625725"/>
            <a:ext cx="8296275" cy="1893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1955800" y="4664075"/>
            <a:ext cx="24447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轴对称图形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270625" y="4635500"/>
            <a:ext cx="2444750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轴对称图形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 rot="5400000">
            <a:off x="2082800" y="3589338"/>
            <a:ext cx="1860550" cy="0"/>
          </a:xfrm>
          <a:prstGeom prst="line">
            <a:avLst/>
          </a:prstGeom>
          <a:ln w="25400" cap="flat" cmpd="sng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</p:spPr>
      </p:cxnSp>
      <p:cxnSp>
        <p:nvCxnSpPr>
          <p:cNvPr id="6" name="直接连接符 5"/>
          <p:cNvCxnSpPr/>
          <p:nvPr/>
        </p:nvCxnSpPr>
        <p:spPr>
          <a:xfrm rot="5400000">
            <a:off x="6343650" y="3625850"/>
            <a:ext cx="1860550" cy="0"/>
          </a:xfrm>
          <a:prstGeom prst="line">
            <a:avLst/>
          </a:prstGeom>
          <a:ln w="25400" cap="flat" cmpd="sng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</p:spPr>
      </p:cxnSp>
      <p:grpSp>
        <p:nvGrpSpPr>
          <p:cNvPr id="12301" name="组合 24"/>
          <p:cNvGrpSpPr/>
          <p:nvPr/>
        </p:nvGrpSpPr>
        <p:grpSpPr>
          <a:xfrm>
            <a:off x="426085" y="339725"/>
            <a:ext cx="1536700" cy="461963"/>
            <a:chOff x="2028" y="9149"/>
            <a:chExt cx="2606" cy="744"/>
          </a:xfrm>
        </p:grpSpPr>
        <p:pic>
          <p:nvPicPr>
            <p:cNvPr id="12302" name="图片 25" descr="标志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028" y="9149"/>
              <a:ext cx="2606" cy="7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03" name="文本框 26"/>
            <p:cNvSpPr txBox="1"/>
            <p:nvPr/>
          </p:nvSpPr>
          <p:spPr>
            <a:xfrm>
              <a:off x="2677" y="9149"/>
              <a:ext cx="1957" cy="5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b="1">
                  <a:solidFill>
                    <a:srgbClr val="0070C0"/>
                  </a:solidFill>
                  <a:latin typeface="幼圆" panose="02010509060101010101" charset="-122"/>
                  <a:ea typeface="幼圆" panose="02010509060101010101" charset="-122"/>
                </a:rPr>
                <a:t>探究新知</a:t>
              </a:r>
              <a:endParaRPr lang="zh-CN" altLang="en-US" b="1">
                <a:solidFill>
                  <a:srgbClr val="0070C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TextBox 49"/>
          <p:cNvSpPr txBox="1"/>
          <p:nvPr/>
        </p:nvSpPr>
        <p:spPr>
          <a:xfrm>
            <a:off x="977900" y="1773238"/>
            <a:ext cx="7367588" cy="584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indent="790575"/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下面的哪些图形是轴对称图形？</a:t>
            </a:r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zh-CN" altLang="en-US" sz="32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38363" y="2635250"/>
            <a:ext cx="7734300" cy="2008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椭圆 3"/>
          <p:cNvSpPr/>
          <p:nvPr/>
        </p:nvSpPr>
        <p:spPr>
          <a:xfrm>
            <a:off x="2027238" y="2936875"/>
            <a:ext cx="1592263" cy="15938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959475" y="2930525"/>
            <a:ext cx="1592263" cy="15922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7688263" y="2533650"/>
            <a:ext cx="1951038" cy="20415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24583" name="组合 24"/>
          <p:cNvGrpSpPr/>
          <p:nvPr/>
        </p:nvGrpSpPr>
        <p:grpSpPr>
          <a:xfrm>
            <a:off x="426085" y="339090"/>
            <a:ext cx="1536700" cy="461963"/>
            <a:chOff x="2028" y="9149"/>
            <a:chExt cx="2606" cy="744"/>
          </a:xfrm>
        </p:grpSpPr>
        <p:pic>
          <p:nvPicPr>
            <p:cNvPr id="24584" name="图片 25" descr="标志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028" y="9149"/>
              <a:ext cx="2606" cy="7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5" name="文本框 26"/>
            <p:cNvSpPr txBox="1"/>
            <p:nvPr/>
          </p:nvSpPr>
          <p:spPr>
            <a:xfrm>
              <a:off x="2677" y="9149"/>
              <a:ext cx="1957" cy="5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b="1">
                  <a:solidFill>
                    <a:srgbClr val="0070C0"/>
                  </a:solidFill>
                  <a:latin typeface="幼圆" panose="02010509060101010101" charset="-122"/>
                  <a:ea typeface="幼圆" panose="02010509060101010101" charset="-122"/>
                </a:rPr>
                <a:t>基础练习</a:t>
              </a:r>
              <a:endParaRPr lang="zh-CN" altLang="en-US" b="1">
                <a:solidFill>
                  <a:srgbClr val="0070C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4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6" descr="未标题-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92313" y="3746500"/>
            <a:ext cx="8078787" cy="993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Oval 11"/>
          <p:cNvSpPr/>
          <p:nvPr/>
        </p:nvSpPr>
        <p:spPr>
          <a:xfrm>
            <a:off x="1890713" y="3751263"/>
            <a:ext cx="792162" cy="936625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Oval 12"/>
          <p:cNvSpPr/>
          <p:nvPr/>
        </p:nvSpPr>
        <p:spPr>
          <a:xfrm>
            <a:off x="8493125" y="3751263"/>
            <a:ext cx="792163" cy="936625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6629" name="AutoShape 12"/>
          <p:cNvSpPr/>
          <p:nvPr/>
        </p:nvSpPr>
        <p:spPr>
          <a:xfrm>
            <a:off x="4527550" y="2016125"/>
            <a:ext cx="3883025" cy="919163"/>
          </a:xfrm>
          <a:prstGeom prst="wedgeRoundRectCallout">
            <a:avLst>
              <a:gd name="adj1" fmla="val 56394"/>
              <a:gd name="adj2" fmla="val -6435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说一说下面的数字图案，哪些是轴对称的？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630" name="矩形 7"/>
          <p:cNvSpPr/>
          <p:nvPr/>
        </p:nvSpPr>
        <p:spPr>
          <a:xfrm>
            <a:off x="1949450" y="1879600"/>
            <a:ext cx="490538" cy="584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en-US" altLang="zh-CN" sz="320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endParaRPr lang="en-US" altLang="zh-CN" sz="32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pic>
        <p:nvPicPr>
          <p:cNvPr id="26631" name="图片 2" descr="QPXX (57)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775700" y="2016125"/>
            <a:ext cx="1114425" cy="13192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4583" name="组合 24"/>
          <p:cNvGrpSpPr/>
          <p:nvPr/>
        </p:nvGrpSpPr>
        <p:grpSpPr>
          <a:xfrm>
            <a:off x="426085" y="339090"/>
            <a:ext cx="1536700" cy="461963"/>
            <a:chOff x="2028" y="9149"/>
            <a:chExt cx="2606" cy="744"/>
          </a:xfrm>
        </p:grpSpPr>
        <p:pic>
          <p:nvPicPr>
            <p:cNvPr id="24584" name="图片 25" descr="标志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2028" y="9149"/>
              <a:ext cx="2606" cy="7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5" name="文本框 26"/>
            <p:cNvSpPr txBox="1"/>
            <p:nvPr/>
          </p:nvSpPr>
          <p:spPr>
            <a:xfrm>
              <a:off x="2677" y="9149"/>
              <a:ext cx="1957" cy="5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b="1">
                  <a:solidFill>
                    <a:srgbClr val="0070C0"/>
                  </a:solidFill>
                  <a:latin typeface="幼圆" panose="02010509060101010101" charset="-122"/>
                  <a:ea typeface="幼圆" panose="02010509060101010101" charset="-122"/>
                </a:rPr>
                <a:t>基础练习</a:t>
              </a:r>
              <a:endParaRPr lang="zh-CN" altLang="en-US" b="1">
                <a:solidFill>
                  <a:srgbClr val="0070C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6"/>
          <p:cNvSpPr txBox="1"/>
          <p:nvPr/>
        </p:nvSpPr>
        <p:spPr>
          <a:xfrm>
            <a:off x="1922463" y="1192213"/>
            <a:ext cx="6961187" cy="825500"/>
          </a:xfrm>
          <a:prstGeom prst="rect">
            <a:avLst/>
          </a:prstGeom>
          <a:noFill/>
          <a:ln w="9525">
            <a:noFill/>
          </a:ln>
        </p:spPr>
        <p:txBody>
          <a:bodyPr lIns="86595" tIns="43299" rIns="86595" bIns="43299" anchor="t">
            <a:spAutoFit/>
          </a:bodyPr>
          <a:lstStyle/>
          <a:p>
            <a:r>
              <a:rPr lang="en-US" altLang="zh-CN" sz="2400" b="1">
                <a:latin typeface="楷体_GB2312" panose="02010609030101010101" pitchFamily="49" charset="-122"/>
                <a:ea typeface="宋体" panose="02010600030101010101" pitchFamily="2" charset="-122"/>
              </a:rPr>
              <a:t>4.</a:t>
            </a:r>
            <a:r>
              <a:rPr lang="zh-CN" altLang="en-US" sz="2400" b="1">
                <a:latin typeface="楷体_GB2312" panose="02010609030101010101" pitchFamily="49" charset="-122"/>
                <a:ea typeface="宋体" panose="02010600030101010101" pitchFamily="2" charset="-122"/>
              </a:rPr>
              <a:t>下面的图形是轴对称图形的一半和对称轴，</a:t>
            </a:r>
            <a:endParaRPr lang="zh-CN" altLang="en-US" sz="2400" b="1">
              <a:latin typeface="楷体_GB2312" panose="02010609030101010101" pitchFamily="49" charset="-122"/>
              <a:ea typeface="宋体" panose="02010600030101010101" pitchFamily="2" charset="-122"/>
            </a:endParaRPr>
          </a:p>
          <a:p>
            <a:r>
              <a:rPr lang="zh-CN" altLang="en-US" sz="2400" b="1">
                <a:latin typeface="楷体_GB2312" panose="02010609030101010101" pitchFamily="49" charset="-122"/>
                <a:ea typeface="宋体" panose="02010600030101010101" pitchFamily="2" charset="-122"/>
              </a:rPr>
              <a:t>  猜猜它们是什么图形？</a:t>
            </a:r>
            <a:endParaRPr lang="zh-CN" altLang="en-US" sz="2400" b="1">
              <a:latin typeface="楷体_GB2312" panose="02010609030101010101" pitchFamily="49" charset="-122"/>
              <a:ea typeface="宋体" panose="02010600030101010101" pitchFamily="2" charset="-122"/>
            </a:endParaRPr>
          </a:p>
        </p:txBody>
      </p:sp>
      <p:pic>
        <p:nvPicPr>
          <p:cNvPr id="28675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165350" y="3038475"/>
            <a:ext cx="1482725" cy="1790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6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543925" y="3003550"/>
            <a:ext cx="1439863" cy="1858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7" name="Picture 2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963988" y="3278188"/>
            <a:ext cx="2303462" cy="1309687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28678" name="Picture 21" descr="天安门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583363" y="3068638"/>
            <a:ext cx="1646237" cy="1728787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28679" name="直接连接符 15"/>
          <p:cNvCxnSpPr/>
          <p:nvPr/>
        </p:nvCxnSpPr>
        <p:spPr>
          <a:xfrm flipH="1">
            <a:off x="5138738" y="3276600"/>
            <a:ext cx="0" cy="1538288"/>
          </a:xfrm>
          <a:prstGeom prst="line">
            <a:avLst/>
          </a:prstGeom>
          <a:ln w="28575" cap="flat" cmpd="sng">
            <a:solidFill>
              <a:srgbClr val="0099FF"/>
            </a:solidFill>
            <a:prstDash val="sysDot"/>
            <a:round/>
            <a:headEnd type="none" w="med" len="med"/>
            <a:tailEnd type="none" w="med" len="med"/>
          </a:ln>
        </p:spPr>
      </p:cxnSp>
      <p:cxnSp>
        <p:nvCxnSpPr>
          <p:cNvPr id="28680" name="直接连接符 19"/>
          <p:cNvCxnSpPr/>
          <p:nvPr/>
        </p:nvCxnSpPr>
        <p:spPr>
          <a:xfrm rot="-5400000" flipH="1">
            <a:off x="6335713" y="3910013"/>
            <a:ext cx="2143125" cy="15875"/>
          </a:xfrm>
          <a:prstGeom prst="line">
            <a:avLst/>
          </a:prstGeom>
          <a:ln w="28575" cap="flat" cmpd="sng">
            <a:solidFill>
              <a:srgbClr val="0099FF"/>
            </a:solidFill>
            <a:prstDash val="sysDot"/>
            <a:round/>
            <a:headEnd type="none" w="med" len="med"/>
            <a:tailEnd type="none" w="med" len="med"/>
          </a:ln>
        </p:spPr>
      </p:cxnSp>
      <p:cxnSp>
        <p:nvCxnSpPr>
          <p:cNvPr id="28681" name="直接连接符 20"/>
          <p:cNvCxnSpPr/>
          <p:nvPr/>
        </p:nvCxnSpPr>
        <p:spPr>
          <a:xfrm flipH="1">
            <a:off x="9272588" y="2809875"/>
            <a:ext cx="0" cy="2200275"/>
          </a:xfrm>
          <a:prstGeom prst="line">
            <a:avLst/>
          </a:prstGeom>
          <a:ln w="28575" cap="flat" cmpd="sng">
            <a:solidFill>
              <a:srgbClr val="0099FF"/>
            </a:solidFill>
            <a:prstDash val="sysDot"/>
            <a:round/>
            <a:headEnd type="none" w="med" len="med"/>
            <a:tailEnd type="none" w="med" len="med"/>
          </a:ln>
        </p:spPr>
      </p:cxnSp>
      <p:cxnSp>
        <p:nvCxnSpPr>
          <p:cNvPr id="28682" name="直接连接符 26"/>
          <p:cNvCxnSpPr/>
          <p:nvPr/>
        </p:nvCxnSpPr>
        <p:spPr>
          <a:xfrm flipH="1">
            <a:off x="2905125" y="2819400"/>
            <a:ext cx="0" cy="2209800"/>
          </a:xfrm>
          <a:prstGeom prst="line">
            <a:avLst/>
          </a:prstGeom>
          <a:ln w="28575" cap="flat" cmpd="sng">
            <a:solidFill>
              <a:srgbClr val="0099FF"/>
            </a:solidFill>
            <a:prstDash val="sysDot"/>
            <a:round/>
            <a:headEnd type="none" w="med" len="med"/>
            <a:tailEnd type="none" w="med" len="med"/>
          </a:ln>
        </p:spPr>
      </p:cxnSp>
      <p:sp>
        <p:nvSpPr>
          <p:cNvPr id="17" name="矩形 16"/>
          <p:cNvSpPr/>
          <p:nvPr/>
        </p:nvSpPr>
        <p:spPr>
          <a:xfrm>
            <a:off x="2917825" y="2997200"/>
            <a:ext cx="720725" cy="180022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2000" b="1">
              <a:latin typeface="楷体_GB2312" panose="0201060903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159375" y="3213100"/>
            <a:ext cx="1223963" cy="180022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2000" b="1">
              <a:latin typeface="楷体_GB2312" panose="0201060903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419975" y="2862263"/>
            <a:ext cx="979488" cy="2006600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2000" b="1">
              <a:latin typeface="楷体_GB2312" panose="02010609030101010101" pitchFamily="49" charset="-122"/>
              <a:ea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288463" y="3013075"/>
            <a:ext cx="720725" cy="1800225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rgbClr val="FFFFCC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2000" b="1">
              <a:latin typeface="楷体_GB2312" panose="02010609030101010101" pitchFamily="49" charset="-122"/>
              <a:ea typeface="宋体" panose="02010600030101010101" pitchFamily="2" charset="-122"/>
            </a:endParaRPr>
          </a:p>
        </p:txBody>
      </p:sp>
      <p:grpSp>
        <p:nvGrpSpPr>
          <p:cNvPr id="24583" name="组合 24"/>
          <p:cNvGrpSpPr/>
          <p:nvPr/>
        </p:nvGrpSpPr>
        <p:grpSpPr>
          <a:xfrm>
            <a:off x="426085" y="339090"/>
            <a:ext cx="1536700" cy="461963"/>
            <a:chOff x="2028" y="9149"/>
            <a:chExt cx="2606" cy="744"/>
          </a:xfrm>
        </p:grpSpPr>
        <p:pic>
          <p:nvPicPr>
            <p:cNvPr id="24584" name="图片 25" descr="标志1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2028" y="9149"/>
              <a:ext cx="2606" cy="7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85" name="文本框 26"/>
            <p:cNvSpPr txBox="1"/>
            <p:nvPr/>
          </p:nvSpPr>
          <p:spPr>
            <a:xfrm>
              <a:off x="2677" y="9149"/>
              <a:ext cx="1957" cy="5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b="1">
                  <a:solidFill>
                    <a:srgbClr val="0070C0"/>
                  </a:solidFill>
                  <a:latin typeface="幼圆" panose="02010509060101010101" charset="-122"/>
                  <a:ea typeface="幼圆" panose="02010509060101010101" charset="-122"/>
                </a:rPr>
                <a:t>基础练习</a:t>
              </a:r>
              <a:endParaRPr lang="zh-CN" altLang="en-US" b="1">
                <a:solidFill>
                  <a:srgbClr val="0070C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2" descr="未标题-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779713" y="4232275"/>
            <a:ext cx="6575425" cy="1185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699" name="Picture 48" descr="未标题-6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779713" y="2473325"/>
            <a:ext cx="6575425" cy="138112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4" name="直接连接符 3"/>
          <p:cNvCxnSpPr/>
          <p:nvPr/>
        </p:nvCxnSpPr>
        <p:spPr>
          <a:xfrm>
            <a:off x="3395663" y="3790950"/>
            <a:ext cx="3500437" cy="619125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5" name="直接连接符 4"/>
          <p:cNvCxnSpPr/>
          <p:nvPr/>
        </p:nvCxnSpPr>
        <p:spPr>
          <a:xfrm flipH="1">
            <a:off x="3636963" y="3597275"/>
            <a:ext cx="1404937" cy="72390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6" name="直接连接符 5"/>
          <p:cNvCxnSpPr/>
          <p:nvPr/>
        </p:nvCxnSpPr>
        <p:spPr>
          <a:xfrm>
            <a:off x="7369175" y="3652838"/>
            <a:ext cx="1476375" cy="86360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7" name="直接连接符 6"/>
          <p:cNvCxnSpPr/>
          <p:nvPr/>
        </p:nvCxnSpPr>
        <p:spPr>
          <a:xfrm flipH="1">
            <a:off x="5241925" y="3352800"/>
            <a:ext cx="3368675" cy="971550"/>
          </a:xfrm>
          <a:prstGeom prst="line">
            <a:avLst/>
          </a:prstGeom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8" name="直接连接符 7"/>
          <p:cNvCxnSpPr/>
          <p:nvPr/>
        </p:nvCxnSpPr>
        <p:spPr>
          <a:xfrm rot="5400000">
            <a:off x="2576513" y="4832350"/>
            <a:ext cx="1446212" cy="1588"/>
          </a:xfrm>
          <a:prstGeom prst="line">
            <a:avLst/>
          </a:prstGeom>
          <a:ln w="25400" cap="flat" cmpd="sng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</p:spPr>
      </p:cxnSp>
      <p:cxnSp>
        <p:nvCxnSpPr>
          <p:cNvPr id="9" name="直接连接符 8"/>
          <p:cNvCxnSpPr/>
          <p:nvPr/>
        </p:nvCxnSpPr>
        <p:spPr>
          <a:xfrm rot="5400000">
            <a:off x="4470400" y="4832350"/>
            <a:ext cx="1446213" cy="1588"/>
          </a:xfrm>
          <a:prstGeom prst="line">
            <a:avLst/>
          </a:prstGeom>
          <a:ln w="25400" cap="flat" cmpd="sng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</p:spPr>
      </p:cxnSp>
      <p:cxnSp>
        <p:nvCxnSpPr>
          <p:cNvPr id="10" name="直接连接符 9"/>
          <p:cNvCxnSpPr/>
          <p:nvPr/>
        </p:nvCxnSpPr>
        <p:spPr>
          <a:xfrm rot="5400000">
            <a:off x="6370638" y="4832350"/>
            <a:ext cx="1446212" cy="1588"/>
          </a:xfrm>
          <a:prstGeom prst="line">
            <a:avLst/>
          </a:prstGeom>
          <a:ln w="25400" cap="flat" cmpd="sng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</p:spPr>
      </p:cxnSp>
      <p:cxnSp>
        <p:nvCxnSpPr>
          <p:cNvPr id="11" name="直接连接符 10"/>
          <p:cNvCxnSpPr/>
          <p:nvPr/>
        </p:nvCxnSpPr>
        <p:spPr>
          <a:xfrm flipH="1">
            <a:off x="8924925" y="4110038"/>
            <a:ext cx="0" cy="1446212"/>
          </a:xfrm>
          <a:prstGeom prst="line">
            <a:avLst/>
          </a:prstGeom>
          <a:ln w="25400" cap="flat" cmpd="sng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</p:spPr>
      </p:cxnSp>
      <p:sp>
        <p:nvSpPr>
          <p:cNvPr id="29708" name="文本框 1"/>
          <p:cNvSpPr txBox="1"/>
          <p:nvPr/>
        </p:nvSpPr>
        <p:spPr>
          <a:xfrm>
            <a:off x="1682750" y="1428750"/>
            <a:ext cx="7672388" cy="8921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5.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下面的图案分别是从哪张对折后的纸上剪下来的？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连一连，并画出它们的对称轴。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9709" name="组合 24"/>
          <p:cNvGrpSpPr/>
          <p:nvPr/>
        </p:nvGrpSpPr>
        <p:grpSpPr>
          <a:xfrm>
            <a:off x="446405" y="359410"/>
            <a:ext cx="1536700" cy="461963"/>
            <a:chOff x="2028" y="9149"/>
            <a:chExt cx="2606" cy="744"/>
          </a:xfrm>
        </p:grpSpPr>
        <p:pic>
          <p:nvPicPr>
            <p:cNvPr id="29710" name="图片 25" descr="标志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2028" y="9149"/>
              <a:ext cx="2606" cy="7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11" name="文本框 26"/>
            <p:cNvSpPr txBox="1"/>
            <p:nvPr/>
          </p:nvSpPr>
          <p:spPr>
            <a:xfrm>
              <a:off x="2677" y="9149"/>
              <a:ext cx="1957" cy="5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b="1">
                  <a:solidFill>
                    <a:srgbClr val="0070C0"/>
                  </a:solidFill>
                  <a:latin typeface="幼圆" panose="02010509060101010101" charset="-122"/>
                  <a:ea typeface="幼圆" panose="02010509060101010101" charset="-122"/>
                </a:rPr>
                <a:t>拓展练习</a:t>
              </a:r>
              <a:endParaRPr lang="zh-CN" altLang="en-US" b="1">
                <a:solidFill>
                  <a:srgbClr val="0070C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92788" y="3074988"/>
            <a:ext cx="1295400" cy="1296987"/>
          </a:xfrm>
          <a:prstGeom prst="rect">
            <a:avLst/>
          </a:prstGeom>
          <a:solidFill>
            <a:srgbClr val="D1D1F0"/>
          </a:solidFill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endParaRPr lang="zh-CN" altLang="en-US" sz="20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51075" y="3111500"/>
            <a:ext cx="2160588" cy="1223963"/>
          </a:xfrm>
          <a:prstGeom prst="rect">
            <a:avLst/>
          </a:prstGeom>
          <a:solidFill>
            <a:srgbClr val="9ED3D7"/>
          </a:solidFill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endParaRPr lang="zh-CN" altLang="en-US" sz="2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8435975" y="3076575"/>
            <a:ext cx="1296988" cy="1295400"/>
          </a:xfrm>
          <a:prstGeom prst="ellipse">
            <a:avLst/>
          </a:prstGeom>
          <a:solidFill>
            <a:srgbClr val="E6E6E6"/>
          </a:solidFill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endParaRPr lang="zh-CN" altLang="en-US" sz="2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3330575" y="2608263"/>
            <a:ext cx="0" cy="2232025"/>
          </a:xfrm>
          <a:prstGeom prst="line">
            <a:avLst/>
          </a:prstGeom>
          <a:ln w="28575" cap="flat" cmpd="sng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</p:spPr>
      </p:cxnSp>
      <p:cxnSp>
        <p:nvCxnSpPr>
          <p:cNvPr id="7" name="直接连接符 6"/>
          <p:cNvCxnSpPr/>
          <p:nvPr/>
        </p:nvCxnSpPr>
        <p:spPr>
          <a:xfrm>
            <a:off x="1998663" y="3724275"/>
            <a:ext cx="2663825" cy="0"/>
          </a:xfrm>
          <a:prstGeom prst="line">
            <a:avLst/>
          </a:prstGeom>
          <a:ln w="28575" cap="flat" cmpd="sng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</p:spPr>
      </p:cxnSp>
      <p:cxnSp>
        <p:nvCxnSpPr>
          <p:cNvPr id="8" name="直接连接符 7"/>
          <p:cNvCxnSpPr/>
          <p:nvPr/>
        </p:nvCxnSpPr>
        <p:spPr>
          <a:xfrm flipV="1">
            <a:off x="5519738" y="3716338"/>
            <a:ext cx="1841500" cy="15875"/>
          </a:xfrm>
          <a:prstGeom prst="line">
            <a:avLst/>
          </a:prstGeom>
          <a:ln w="28575" cap="flat" cmpd="sng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</p:spPr>
      </p:cxnSp>
      <p:cxnSp>
        <p:nvCxnSpPr>
          <p:cNvPr id="9" name="直接连接符 8"/>
          <p:cNvCxnSpPr/>
          <p:nvPr/>
        </p:nvCxnSpPr>
        <p:spPr>
          <a:xfrm flipH="1">
            <a:off x="6440488" y="2608263"/>
            <a:ext cx="0" cy="2232025"/>
          </a:xfrm>
          <a:prstGeom prst="line">
            <a:avLst/>
          </a:prstGeom>
          <a:ln w="28575" cap="flat" cmpd="sng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</p:spPr>
      </p:cxnSp>
      <p:cxnSp>
        <p:nvCxnSpPr>
          <p:cNvPr id="10" name="直接连接符 9"/>
          <p:cNvCxnSpPr/>
          <p:nvPr/>
        </p:nvCxnSpPr>
        <p:spPr>
          <a:xfrm>
            <a:off x="5613400" y="2895600"/>
            <a:ext cx="1655763" cy="1655763"/>
          </a:xfrm>
          <a:prstGeom prst="line">
            <a:avLst/>
          </a:prstGeom>
          <a:ln w="28575" cap="flat" cmpd="sng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</p:spPr>
      </p:cxnSp>
      <p:cxnSp>
        <p:nvCxnSpPr>
          <p:cNvPr id="11" name="直接连接符 10"/>
          <p:cNvCxnSpPr/>
          <p:nvPr/>
        </p:nvCxnSpPr>
        <p:spPr>
          <a:xfrm flipV="1">
            <a:off x="5589588" y="2946400"/>
            <a:ext cx="1655762" cy="1655763"/>
          </a:xfrm>
          <a:prstGeom prst="line">
            <a:avLst/>
          </a:prstGeom>
          <a:ln w="28575" cap="flat" cmpd="sng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</p:spPr>
      </p:cxnSp>
      <p:cxnSp>
        <p:nvCxnSpPr>
          <p:cNvPr id="12" name="直接连接符 11"/>
          <p:cNvCxnSpPr/>
          <p:nvPr/>
        </p:nvCxnSpPr>
        <p:spPr>
          <a:xfrm flipH="1">
            <a:off x="9083675" y="2608263"/>
            <a:ext cx="0" cy="2232025"/>
          </a:xfrm>
          <a:prstGeom prst="line">
            <a:avLst/>
          </a:prstGeom>
          <a:ln w="28575" cap="flat" cmpd="sng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</p:spPr>
      </p:cxnSp>
      <p:cxnSp>
        <p:nvCxnSpPr>
          <p:cNvPr id="13" name="直接连接符 12"/>
          <p:cNvCxnSpPr/>
          <p:nvPr/>
        </p:nvCxnSpPr>
        <p:spPr>
          <a:xfrm>
            <a:off x="8543925" y="2895600"/>
            <a:ext cx="1079500" cy="1655763"/>
          </a:xfrm>
          <a:prstGeom prst="line">
            <a:avLst/>
          </a:prstGeom>
          <a:ln w="28575" cap="flat" cmpd="sng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</p:spPr>
      </p:cxnSp>
      <p:cxnSp>
        <p:nvCxnSpPr>
          <p:cNvPr id="14" name="直接连接符 13"/>
          <p:cNvCxnSpPr/>
          <p:nvPr/>
        </p:nvCxnSpPr>
        <p:spPr>
          <a:xfrm flipH="1">
            <a:off x="8543925" y="2895600"/>
            <a:ext cx="1081088" cy="1655763"/>
          </a:xfrm>
          <a:prstGeom prst="line">
            <a:avLst/>
          </a:prstGeom>
          <a:ln w="28575" cap="flat" cmpd="sng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</p:spPr>
      </p:cxnSp>
      <p:cxnSp>
        <p:nvCxnSpPr>
          <p:cNvPr id="15" name="直接连接符 14"/>
          <p:cNvCxnSpPr/>
          <p:nvPr/>
        </p:nvCxnSpPr>
        <p:spPr>
          <a:xfrm flipH="1">
            <a:off x="8256588" y="3182938"/>
            <a:ext cx="1655762" cy="1081087"/>
          </a:xfrm>
          <a:prstGeom prst="line">
            <a:avLst/>
          </a:prstGeom>
          <a:ln w="28575" cap="flat" cmpd="sng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</p:spPr>
      </p:cxnSp>
      <p:cxnSp>
        <p:nvCxnSpPr>
          <p:cNvPr id="16" name="直接连接符 15"/>
          <p:cNvCxnSpPr/>
          <p:nvPr/>
        </p:nvCxnSpPr>
        <p:spPr>
          <a:xfrm flipV="1">
            <a:off x="8040688" y="3702050"/>
            <a:ext cx="2087562" cy="44450"/>
          </a:xfrm>
          <a:prstGeom prst="line">
            <a:avLst/>
          </a:prstGeom>
          <a:ln w="28575" cap="flat" cmpd="sng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</p:spPr>
      </p:cxnSp>
      <p:cxnSp>
        <p:nvCxnSpPr>
          <p:cNvPr id="17" name="直接连接符 16"/>
          <p:cNvCxnSpPr/>
          <p:nvPr/>
        </p:nvCxnSpPr>
        <p:spPr>
          <a:xfrm>
            <a:off x="8383588" y="3309938"/>
            <a:ext cx="1655762" cy="1081087"/>
          </a:xfrm>
          <a:prstGeom prst="line">
            <a:avLst/>
          </a:prstGeom>
          <a:ln w="28575" cap="flat" cmpd="sng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</p:spPr>
      </p:cxnSp>
      <p:sp>
        <p:nvSpPr>
          <p:cNvPr id="18" name="Text Box 30"/>
          <p:cNvSpPr txBox="1"/>
          <p:nvPr/>
        </p:nvSpPr>
        <p:spPr>
          <a:xfrm>
            <a:off x="5745163" y="4868863"/>
            <a:ext cx="1439862" cy="58420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4 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条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9" name="Text Box 31"/>
          <p:cNvSpPr txBox="1"/>
          <p:nvPr/>
        </p:nvSpPr>
        <p:spPr>
          <a:xfrm>
            <a:off x="2640013" y="4859338"/>
            <a:ext cx="1439862" cy="58420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2 </a:t>
            </a:r>
            <a:r>
              <a:rPr lang="zh-CN" altLang="en-US" sz="3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条</a:t>
            </a:r>
            <a:endParaRPr lang="zh-CN" altLang="en-US" sz="320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20" name="Text Box 32"/>
          <p:cNvSpPr txBox="1"/>
          <p:nvPr/>
        </p:nvSpPr>
        <p:spPr>
          <a:xfrm>
            <a:off x="8412163" y="4868863"/>
            <a:ext cx="1439862" cy="58420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无数条</a:t>
            </a:r>
            <a:endParaRPr lang="zh-CN" altLang="en-US" sz="320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764" name="文本框 20"/>
          <p:cNvSpPr txBox="1"/>
          <p:nvPr/>
        </p:nvSpPr>
        <p:spPr>
          <a:xfrm>
            <a:off x="1733550" y="1844675"/>
            <a:ext cx="691832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6.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动脑筋想一想这三个图形的对称轴有几种画法。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9709" name="组合 24"/>
          <p:cNvGrpSpPr/>
          <p:nvPr/>
        </p:nvGrpSpPr>
        <p:grpSpPr>
          <a:xfrm>
            <a:off x="446405" y="359410"/>
            <a:ext cx="1536700" cy="461963"/>
            <a:chOff x="2028" y="9149"/>
            <a:chExt cx="2606" cy="744"/>
          </a:xfrm>
        </p:grpSpPr>
        <p:pic>
          <p:nvPicPr>
            <p:cNvPr id="29710" name="图片 25" descr="标志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028" y="9149"/>
              <a:ext cx="2606" cy="7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11" name="文本框 26"/>
            <p:cNvSpPr txBox="1"/>
            <p:nvPr/>
          </p:nvSpPr>
          <p:spPr>
            <a:xfrm>
              <a:off x="2677" y="9149"/>
              <a:ext cx="1957" cy="5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b="1">
                  <a:solidFill>
                    <a:srgbClr val="0070C0"/>
                  </a:solidFill>
                  <a:latin typeface="幼圆" panose="02010509060101010101" charset="-122"/>
                  <a:ea typeface="幼圆" panose="02010509060101010101" charset="-122"/>
                </a:rPr>
                <a:t>拓展练习</a:t>
              </a:r>
              <a:endParaRPr lang="zh-CN" altLang="en-US" b="1">
                <a:solidFill>
                  <a:srgbClr val="0070C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5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5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25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750"/>
                            </p:stCondLst>
                            <p:childTnLst>
                              <p:par>
                                <p:cTn id="66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25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18" grpId="0"/>
      <p:bldP spid="19" grpId="0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AutoShape 16"/>
          <p:cNvSpPr/>
          <p:nvPr/>
        </p:nvSpPr>
        <p:spPr>
          <a:xfrm>
            <a:off x="7092950" y="2019300"/>
            <a:ext cx="2820988" cy="919163"/>
          </a:xfrm>
          <a:prstGeom prst="wedgeRoundRectCallout">
            <a:avLst>
              <a:gd name="adj1" fmla="val 3106"/>
              <a:gd name="adj2" fmla="val 66185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游乐场里都有哪些游乐项目？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1267" name="Picture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16050" y="818198"/>
            <a:ext cx="4430713" cy="5759450"/>
          </a:xfrm>
          <a:prstGeom prst="rect">
            <a:avLst/>
          </a:prstGeom>
          <a:noFill/>
          <a:ln w="12700">
            <a:noFill/>
          </a:ln>
        </p:spPr>
      </p:pic>
      <p:sp>
        <p:nvSpPr>
          <p:cNvPr id="25" name="AutoShape 19"/>
          <p:cNvSpPr/>
          <p:nvPr/>
        </p:nvSpPr>
        <p:spPr>
          <a:xfrm>
            <a:off x="6745288" y="1814513"/>
            <a:ext cx="3762375" cy="1328737"/>
          </a:xfrm>
          <a:prstGeom prst="wedgeRoundRectCallout">
            <a:avLst>
              <a:gd name="adj1" fmla="val 6704"/>
              <a:gd name="adj2" fmla="val 56000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这些游乐项目里有许多数学知识呢，今天我们就一起来研究图形的运动。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" name="图片 1" descr="QPXX (57)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937500" y="3421063"/>
            <a:ext cx="1379538" cy="16319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270" name="组合 24"/>
          <p:cNvGrpSpPr/>
          <p:nvPr/>
        </p:nvGrpSpPr>
        <p:grpSpPr>
          <a:xfrm>
            <a:off x="427038" y="238760"/>
            <a:ext cx="1536700" cy="461963"/>
            <a:chOff x="2028" y="9149"/>
            <a:chExt cx="2606" cy="744"/>
          </a:xfrm>
        </p:grpSpPr>
        <p:pic>
          <p:nvPicPr>
            <p:cNvPr id="11271" name="图片 25" descr="标志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2028" y="9149"/>
              <a:ext cx="2606" cy="7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72" name="文本框 26"/>
            <p:cNvSpPr txBox="1"/>
            <p:nvPr/>
          </p:nvSpPr>
          <p:spPr>
            <a:xfrm>
              <a:off x="2677" y="9149"/>
              <a:ext cx="1957" cy="5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b="1" dirty="0">
                  <a:solidFill>
                    <a:srgbClr val="0070C0"/>
                  </a:solidFill>
                  <a:latin typeface="幼圆" panose="02010509060101010101" charset="-122"/>
                  <a:ea typeface="幼圆" panose="02010509060101010101" charset="-122"/>
                </a:rPr>
                <a:t>情境导入</a:t>
              </a:r>
              <a:endParaRPr lang="zh-CN" altLang="en-US" b="1" dirty="0">
                <a:solidFill>
                  <a:srgbClr val="0070C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8" name="AutoShape 25"/>
          <p:cNvSpPr/>
          <p:nvPr/>
        </p:nvSpPr>
        <p:spPr>
          <a:xfrm>
            <a:off x="5105400" y="1276350"/>
            <a:ext cx="2517775" cy="919163"/>
          </a:xfrm>
          <a:prstGeom prst="wedgeRoundRectCallout">
            <a:avLst>
              <a:gd name="adj1" fmla="val 60787"/>
              <a:gd name="adj2" fmla="val 9843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观察这些图形有什么共同点。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36" name="AutoShape 27"/>
          <p:cNvSpPr/>
          <p:nvPr/>
        </p:nvSpPr>
        <p:spPr>
          <a:xfrm>
            <a:off x="3576638" y="4270375"/>
            <a:ext cx="2541587" cy="966788"/>
          </a:xfrm>
          <a:prstGeom prst="wedgeRoundRectCallout">
            <a:avLst>
              <a:gd name="adj1" fmla="val -65731"/>
              <a:gd name="adj2" fmla="val -1019"/>
              <a:gd name="adj3" fmla="val 16667"/>
            </a:avLst>
          </a:prstGeom>
          <a:solidFill>
            <a:srgbClr val="FFFFFF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图形左右两边的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形状完全相同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134" name="AutoShape 27"/>
          <p:cNvSpPr/>
          <p:nvPr/>
        </p:nvSpPr>
        <p:spPr>
          <a:xfrm>
            <a:off x="6397625" y="4456113"/>
            <a:ext cx="2278063" cy="877887"/>
          </a:xfrm>
          <a:prstGeom prst="wedgeRoundRectCallout">
            <a:avLst>
              <a:gd name="adj1" fmla="val 59347"/>
              <a:gd name="adj2" fmla="val 16644"/>
              <a:gd name="adj3" fmla="val 16667"/>
            </a:avLst>
          </a:prstGeom>
          <a:solidFill>
            <a:srgbClr val="FFFFFF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这些图形都是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对称图形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2293" name="组合 22"/>
          <p:cNvGrpSpPr/>
          <p:nvPr/>
        </p:nvGrpSpPr>
        <p:grpSpPr>
          <a:xfrm>
            <a:off x="2538413" y="2559050"/>
            <a:ext cx="6923087" cy="1492250"/>
            <a:chOff x="1110296" y="1375121"/>
            <a:chExt cx="6843081" cy="1903067"/>
          </a:xfrm>
        </p:grpSpPr>
        <p:grpSp>
          <p:nvGrpSpPr>
            <p:cNvPr id="12294" name="组合 19"/>
            <p:cNvGrpSpPr/>
            <p:nvPr/>
          </p:nvGrpSpPr>
          <p:grpSpPr>
            <a:xfrm>
              <a:off x="2590936" y="1534885"/>
              <a:ext cx="5362441" cy="1743302"/>
              <a:chOff x="2368550" y="1396955"/>
              <a:chExt cx="5903913" cy="1919333"/>
            </a:xfrm>
          </p:grpSpPr>
          <p:pic>
            <p:nvPicPr>
              <p:cNvPr id="12295" name="Picture 70" descr="未标题-1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>
              <a:xfrm>
                <a:off x="2368550" y="1444625"/>
                <a:ext cx="4248150" cy="187166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2296" name="图片 3"/>
              <p:cNvPicPr>
                <a:picLocks noChangeAspect="1"/>
              </p:cNvPicPr>
              <p:nvPr/>
            </p:nvPicPr>
            <p:blipFill>
              <a:blip r:embed="rId2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832600" y="1396955"/>
                <a:ext cx="1439863" cy="1857375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2297" name="图片 2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110296" y="1375121"/>
              <a:ext cx="1299491" cy="1880998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4" name="图片 3" descr="QPXX (2)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047163" y="4162425"/>
            <a:ext cx="836612" cy="19510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301" name="组合 24"/>
          <p:cNvGrpSpPr/>
          <p:nvPr/>
        </p:nvGrpSpPr>
        <p:grpSpPr>
          <a:xfrm>
            <a:off x="426085" y="339725"/>
            <a:ext cx="1536700" cy="461963"/>
            <a:chOff x="2028" y="9149"/>
            <a:chExt cx="2606" cy="744"/>
          </a:xfrm>
        </p:grpSpPr>
        <p:pic>
          <p:nvPicPr>
            <p:cNvPr id="12302" name="图片 25" descr="标志1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2028" y="9149"/>
              <a:ext cx="2606" cy="7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03" name="文本框 26"/>
            <p:cNvSpPr txBox="1"/>
            <p:nvPr/>
          </p:nvSpPr>
          <p:spPr>
            <a:xfrm>
              <a:off x="2677" y="9149"/>
              <a:ext cx="1957" cy="5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b="1" dirty="0">
                  <a:solidFill>
                    <a:srgbClr val="0070C0"/>
                  </a:solidFill>
                  <a:latin typeface="幼圆" panose="02010509060101010101" charset="-122"/>
                  <a:ea typeface="幼圆" panose="02010509060101010101" charset="-122"/>
                </a:rPr>
                <a:t>探究新知</a:t>
              </a:r>
              <a:endParaRPr lang="zh-CN" altLang="en-US" b="1" dirty="0">
                <a:solidFill>
                  <a:srgbClr val="0070C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pic>
        <p:nvPicPr>
          <p:cNvPr id="12304" name="New picture"/>
          <p:cNvPicPr/>
          <p:nvPr/>
        </p:nvPicPr>
        <p:blipFill>
          <a:blip r:embed="rId6"/>
          <a:stretch>
            <a:fillRect/>
          </a:stretch>
        </p:blipFill>
        <p:spPr>
          <a:xfrm>
            <a:off x="10871200" y="12382500"/>
            <a:ext cx="304800" cy="228600"/>
          </a:xfrm>
          <a:prstGeom prst="cube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000" y="4205256"/>
            <a:ext cx="810768" cy="18653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8402" y="1073943"/>
            <a:ext cx="1123950" cy="13239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8" grpId="0" animBg="1"/>
      <p:bldP spid="5136" grpId="0" animBg="1"/>
      <p:bldP spid="513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8" name="AutoShape 25"/>
          <p:cNvSpPr/>
          <p:nvPr/>
        </p:nvSpPr>
        <p:spPr>
          <a:xfrm>
            <a:off x="5105400" y="1276350"/>
            <a:ext cx="2517775" cy="919163"/>
          </a:xfrm>
          <a:prstGeom prst="wedgeRoundRectCallout">
            <a:avLst>
              <a:gd name="adj1" fmla="val 60787"/>
              <a:gd name="adj2" fmla="val 9843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说一说生活中还有这样的图形吗？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3315" name="组合 22"/>
          <p:cNvGrpSpPr/>
          <p:nvPr/>
        </p:nvGrpSpPr>
        <p:grpSpPr>
          <a:xfrm>
            <a:off x="2538413" y="2559050"/>
            <a:ext cx="6923087" cy="1492250"/>
            <a:chOff x="1110296" y="1375121"/>
            <a:chExt cx="6843081" cy="1903067"/>
          </a:xfrm>
        </p:grpSpPr>
        <p:grpSp>
          <p:nvGrpSpPr>
            <p:cNvPr id="13316" name="组合 19"/>
            <p:cNvGrpSpPr/>
            <p:nvPr/>
          </p:nvGrpSpPr>
          <p:grpSpPr>
            <a:xfrm>
              <a:off x="2590936" y="1534885"/>
              <a:ext cx="5362441" cy="1743302"/>
              <a:chOff x="2368550" y="1396955"/>
              <a:chExt cx="5903913" cy="1919333"/>
            </a:xfrm>
          </p:grpSpPr>
          <p:pic>
            <p:nvPicPr>
              <p:cNvPr id="13317" name="Picture 70" descr="未标题-1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>
              <a:xfrm>
                <a:off x="2368550" y="1444625"/>
                <a:ext cx="4248150" cy="187166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3318" name="图片 3"/>
              <p:cNvPicPr>
                <a:picLocks noChangeAspect="1"/>
              </p:cNvPicPr>
              <p:nvPr/>
            </p:nvPicPr>
            <p:blipFill>
              <a:blip r:embed="rId2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832600" y="1396955"/>
                <a:ext cx="1439863" cy="1857375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13319" name="图片 21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110296" y="1375121"/>
              <a:ext cx="1299491" cy="1880998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4" name="图片 3" descr="QPXX (2)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047163" y="4162425"/>
            <a:ext cx="836612" cy="19510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6" name="组合 4"/>
          <p:cNvGrpSpPr/>
          <p:nvPr/>
        </p:nvGrpSpPr>
        <p:grpSpPr>
          <a:xfrm>
            <a:off x="6397625" y="4160838"/>
            <a:ext cx="2278063" cy="1173162"/>
            <a:chOff x="7675" y="6553"/>
            <a:chExt cx="3588" cy="1846"/>
          </a:xfrm>
        </p:grpSpPr>
        <p:sp>
          <p:nvSpPr>
            <p:cNvPr id="13323" name="AutoShape 27"/>
            <p:cNvSpPr/>
            <p:nvPr/>
          </p:nvSpPr>
          <p:spPr>
            <a:xfrm>
              <a:off x="7675" y="6553"/>
              <a:ext cx="3588" cy="1846"/>
            </a:xfrm>
            <a:prstGeom prst="wedgeRoundRectCallout">
              <a:avLst>
                <a:gd name="adj1" fmla="val 59347"/>
                <a:gd name="adj2" fmla="val 16644"/>
                <a:gd name="adj3" fmla="val 16667"/>
              </a:avLst>
            </a:prstGeom>
            <a:solidFill>
              <a:srgbClr val="FFFFFF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lstStyle/>
            <a:p>
              <a:r>
                <a:rPr lang="zh-CN" altLang="en-US" sz="2400" b="1">
                  <a:latin typeface="宋体" panose="02010600030101010101" pitchFamily="2" charset="-122"/>
                  <a:ea typeface="宋体" panose="02010600030101010101" pitchFamily="2" charset="-122"/>
                </a:rPr>
                <a:t>剪纸       的两边也一样。</a:t>
              </a:r>
              <a:endParaRPr lang="zh-CN" altLang="en-US" sz="24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3324" name="图片 4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8904" y="6639"/>
              <a:ext cx="701" cy="66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325" name="图片 5"/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9706" y="6668"/>
              <a:ext cx="710" cy="638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2301" name="组合 24"/>
          <p:cNvGrpSpPr/>
          <p:nvPr/>
        </p:nvGrpSpPr>
        <p:grpSpPr>
          <a:xfrm>
            <a:off x="426085" y="339725"/>
            <a:ext cx="1536700" cy="461963"/>
            <a:chOff x="2028" y="9149"/>
            <a:chExt cx="2606" cy="744"/>
          </a:xfrm>
        </p:grpSpPr>
        <p:pic>
          <p:nvPicPr>
            <p:cNvPr id="12302" name="图片 25" descr="标志1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2028" y="9149"/>
              <a:ext cx="2606" cy="7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03" name="文本框 26"/>
            <p:cNvSpPr txBox="1"/>
            <p:nvPr/>
          </p:nvSpPr>
          <p:spPr>
            <a:xfrm>
              <a:off x="2677" y="9149"/>
              <a:ext cx="1957" cy="5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b="1">
                  <a:solidFill>
                    <a:srgbClr val="0070C0"/>
                  </a:solidFill>
                  <a:latin typeface="幼圆" panose="02010509060101010101" charset="-122"/>
                  <a:ea typeface="幼圆" panose="02010509060101010101" charset="-122"/>
                </a:rPr>
                <a:t>探究新知</a:t>
              </a:r>
              <a:endParaRPr lang="zh-CN" altLang="en-US" b="1">
                <a:solidFill>
                  <a:srgbClr val="0070C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8402" y="1073943"/>
            <a:ext cx="1123950" cy="13239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62"/>
          <p:cNvSpPr txBox="1"/>
          <p:nvPr/>
        </p:nvSpPr>
        <p:spPr>
          <a:xfrm>
            <a:off x="2143125" y="1255713"/>
            <a:ext cx="2087563" cy="460375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剪一剪。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39" name="AutoShape 34"/>
          <p:cNvSpPr/>
          <p:nvPr/>
        </p:nvSpPr>
        <p:spPr>
          <a:xfrm>
            <a:off x="5613400" y="2209800"/>
            <a:ext cx="3086100" cy="2555875"/>
          </a:xfrm>
          <a:prstGeom prst="wedgeRoundRectCallout">
            <a:avLst>
              <a:gd name="adj1" fmla="val -76194"/>
              <a:gd name="adj2" fmla="val -6685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下面请同学们跟我一起利用对称剪小衣服吧。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 descr="QPXX (10)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798888" y="2209800"/>
            <a:ext cx="723900" cy="28352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301" name="组合 24"/>
          <p:cNvGrpSpPr/>
          <p:nvPr/>
        </p:nvGrpSpPr>
        <p:grpSpPr>
          <a:xfrm>
            <a:off x="426085" y="339725"/>
            <a:ext cx="1536700" cy="461963"/>
            <a:chOff x="2028" y="9149"/>
            <a:chExt cx="2606" cy="744"/>
          </a:xfrm>
        </p:grpSpPr>
        <p:pic>
          <p:nvPicPr>
            <p:cNvPr id="12302" name="图片 25" descr="标志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028" y="9149"/>
              <a:ext cx="2606" cy="7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03" name="文本框 26"/>
            <p:cNvSpPr txBox="1"/>
            <p:nvPr/>
          </p:nvSpPr>
          <p:spPr>
            <a:xfrm>
              <a:off x="2677" y="9149"/>
              <a:ext cx="1957" cy="5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b="1">
                  <a:solidFill>
                    <a:srgbClr val="0070C0"/>
                  </a:solidFill>
                  <a:latin typeface="幼圆" panose="02010509060101010101" charset="-122"/>
                  <a:ea typeface="幼圆" panose="02010509060101010101" charset="-122"/>
                </a:rPr>
                <a:t>探究新知</a:t>
              </a:r>
              <a:endParaRPr lang="zh-CN" altLang="en-US" b="1">
                <a:solidFill>
                  <a:srgbClr val="0070C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7" name="AutoShape 39"/>
          <p:cNvSpPr/>
          <p:nvPr/>
        </p:nvSpPr>
        <p:spPr>
          <a:xfrm>
            <a:off x="5634038" y="568325"/>
            <a:ext cx="2911475" cy="1082675"/>
          </a:xfrm>
          <a:prstGeom prst="wedgeRoundRectCallout">
            <a:avLst>
              <a:gd name="adj1" fmla="val 59227"/>
              <a:gd name="adj2" fmla="val -4181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像这样画一画，再沿画的线剪一剪。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203" name="Picture 59" descr="未标题-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328025" y="2641600"/>
            <a:ext cx="1657350" cy="14398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85" name="AutoShape 34"/>
          <p:cNvSpPr/>
          <p:nvPr/>
        </p:nvSpPr>
        <p:spPr>
          <a:xfrm>
            <a:off x="5237163" y="568325"/>
            <a:ext cx="3308350" cy="1082675"/>
          </a:xfrm>
          <a:prstGeom prst="wedgeRoundRectCallout">
            <a:avLst>
              <a:gd name="adj1" fmla="val 58481"/>
              <a:gd name="adj2" fmla="val -4403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和老师一起动手剪一剪。先把一张纸对折。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83" name="AutoShape 53"/>
          <p:cNvSpPr/>
          <p:nvPr/>
        </p:nvSpPr>
        <p:spPr>
          <a:xfrm>
            <a:off x="5207000" y="563563"/>
            <a:ext cx="3338513" cy="1082675"/>
          </a:xfrm>
          <a:prstGeom prst="wedgeRoundRectCallout">
            <a:avLst>
              <a:gd name="adj1" fmla="val 58750"/>
              <a:gd name="adj2" fmla="val -3588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利用这种方法我们能剪出很多漂亮的图形。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201" name="Picture 57" descr="未标题-3"/>
          <p:cNvPicPr>
            <a:picLocks noChangeAspect="1"/>
          </p:cNvPicPr>
          <p:nvPr/>
        </p:nvPicPr>
        <p:blipFill>
          <a:blip r:embed="rId2" cstate="email"/>
          <a:srcRect b="-481"/>
          <a:stretch>
            <a:fillRect/>
          </a:stretch>
        </p:blipFill>
        <p:spPr>
          <a:xfrm>
            <a:off x="2349500" y="2424113"/>
            <a:ext cx="2305050" cy="1657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204" name="Picture 60" descr="未标题-3"/>
          <p:cNvPicPr>
            <a:picLocks noChangeAspect="1"/>
          </p:cNvPicPr>
          <p:nvPr/>
        </p:nvPicPr>
        <p:blipFill>
          <a:blip r:embed="rId3" cstate="email"/>
          <a:srcRect b="-385"/>
          <a:stretch>
            <a:fillRect/>
          </a:stretch>
        </p:blipFill>
        <p:spPr>
          <a:xfrm>
            <a:off x="4629150" y="2435225"/>
            <a:ext cx="1763713" cy="1655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205" name="Picture 61" descr="未标题-3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6357938" y="2482850"/>
            <a:ext cx="1946275" cy="1649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9" name="Text Box 62"/>
          <p:cNvSpPr txBox="1"/>
          <p:nvPr/>
        </p:nvSpPr>
        <p:spPr>
          <a:xfrm>
            <a:off x="2349500" y="1655763"/>
            <a:ext cx="2087563" cy="533400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1">
                <a:latin typeface="楷体_GB2312" panose="02010609030101010101" pitchFamily="49" charset="-122"/>
                <a:ea typeface="宋体" panose="02010600030101010101" pitchFamily="2" charset="-122"/>
              </a:rPr>
              <a:t>剪一剪。</a:t>
            </a:r>
            <a:endParaRPr lang="zh-CN" altLang="en-US" sz="2400" b="1">
              <a:latin typeface="楷体_GB2312" panose="02010609030101010101" pitchFamily="49" charset="-122"/>
              <a:ea typeface="宋体" panose="02010600030101010101" pitchFamily="2" charset="-122"/>
            </a:endParaRPr>
          </a:p>
        </p:txBody>
      </p:sp>
      <p:pic>
        <p:nvPicPr>
          <p:cNvPr id="6207" name="Picture 63" descr="未标题-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216275" y="4441825"/>
            <a:ext cx="4897438" cy="2011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81" name="AutoShape 47"/>
          <p:cNvSpPr/>
          <p:nvPr/>
        </p:nvSpPr>
        <p:spPr>
          <a:xfrm>
            <a:off x="5219700" y="568325"/>
            <a:ext cx="3341688" cy="1082675"/>
          </a:xfrm>
          <a:prstGeom prst="wedgeRoundRectCallout">
            <a:avLst>
              <a:gd name="adj1" fmla="val 58056"/>
              <a:gd name="adj2" fmla="val -5227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把剪好的图形打开。看，中间有一道折痕。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 descr="QPXX (10)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64600" y="195263"/>
            <a:ext cx="584200" cy="2287587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5" name="直接连接符 34"/>
          <p:cNvCxnSpPr/>
          <p:nvPr/>
        </p:nvCxnSpPr>
        <p:spPr>
          <a:xfrm rot="5400000">
            <a:off x="8370888" y="3524250"/>
            <a:ext cx="1571625" cy="3175"/>
          </a:xfrm>
          <a:prstGeom prst="line">
            <a:avLst/>
          </a:prstGeom>
          <a:ln w="38100" cap="flat" cmpd="sng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</p:spPr>
      </p:cxnSp>
      <p:grpSp>
        <p:nvGrpSpPr>
          <p:cNvPr id="12301" name="组合 24"/>
          <p:cNvGrpSpPr/>
          <p:nvPr/>
        </p:nvGrpSpPr>
        <p:grpSpPr>
          <a:xfrm>
            <a:off x="426085" y="339725"/>
            <a:ext cx="1536700" cy="461963"/>
            <a:chOff x="2028" y="9149"/>
            <a:chExt cx="2606" cy="744"/>
          </a:xfrm>
        </p:grpSpPr>
        <p:pic>
          <p:nvPicPr>
            <p:cNvPr id="12302" name="图片 25" descr="标志1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2028" y="9149"/>
              <a:ext cx="2606" cy="7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03" name="文本框 26"/>
            <p:cNvSpPr txBox="1"/>
            <p:nvPr/>
          </p:nvSpPr>
          <p:spPr>
            <a:xfrm>
              <a:off x="2677" y="9149"/>
              <a:ext cx="1957" cy="5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b="1">
                  <a:solidFill>
                    <a:srgbClr val="0070C0"/>
                  </a:solidFill>
                  <a:latin typeface="幼圆" panose="02010509060101010101" charset="-122"/>
                  <a:ea typeface="幼圆" panose="02010509060101010101" charset="-122"/>
                </a:rPr>
                <a:t>探究新知</a:t>
              </a:r>
              <a:endParaRPr lang="zh-CN" altLang="en-US" b="1">
                <a:solidFill>
                  <a:srgbClr val="0070C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7" grpId="0" animBg="1"/>
      <p:bldP spid="7185" grpId="0" animBg="1"/>
      <p:bldP spid="7185" grpId="1" animBg="1"/>
      <p:bldP spid="7183" grpId="0" animBg="1"/>
      <p:bldP spid="7181" grpId="0" animBg="1"/>
      <p:bldP spid="7181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8768" y="4735180"/>
            <a:ext cx="810768" cy="1865376"/>
          </a:xfrm>
          <a:prstGeom prst="rect">
            <a:avLst/>
          </a:prstGeom>
        </p:spPr>
      </p:pic>
      <p:pic>
        <p:nvPicPr>
          <p:cNvPr id="16386" name="Picture 51" descr="未标题-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787650" y="3162300"/>
            <a:ext cx="1863725" cy="161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1" name="AutoShape 32"/>
          <p:cNvSpPr/>
          <p:nvPr/>
        </p:nvSpPr>
        <p:spPr>
          <a:xfrm>
            <a:off x="4651375" y="1171575"/>
            <a:ext cx="3571875" cy="1328738"/>
          </a:xfrm>
          <a:prstGeom prst="wedgeRoundRectCallout">
            <a:avLst>
              <a:gd name="adj1" fmla="val 56065"/>
              <a:gd name="adj2" fmla="val -102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请你仔细观察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这些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图形，它们形状不同，但是它们有什么共同点呢？</a:t>
            </a:r>
            <a:endParaRPr lang="zh-CN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72" name="AutoShape 27"/>
          <p:cNvSpPr/>
          <p:nvPr/>
        </p:nvSpPr>
        <p:spPr>
          <a:xfrm>
            <a:off x="4144963" y="5364163"/>
            <a:ext cx="3902075" cy="593725"/>
          </a:xfrm>
          <a:prstGeom prst="wedgeRoundRectCallout">
            <a:avLst>
              <a:gd name="adj1" fmla="val -55611"/>
              <a:gd name="adj2" fmla="val 7264"/>
              <a:gd name="adj3" fmla="val 16667"/>
            </a:avLst>
          </a:prstGeom>
          <a:solidFill>
            <a:srgbClr val="FFFFFF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两边一样，中间都有折痕。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6389" name="Picture 6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625975" y="3054350"/>
            <a:ext cx="4537075" cy="1865313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5" name="直接连接符 34"/>
          <p:cNvCxnSpPr/>
          <p:nvPr/>
        </p:nvCxnSpPr>
        <p:spPr>
          <a:xfrm rot="5400000">
            <a:off x="2933700" y="4132263"/>
            <a:ext cx="1571625" cy="3175"/>
          </a:xfrm>
          <a:prstGeom prst="line">
            <a:avLst/>
          </a:prstGeom>
          <a:ln w="38100" cap="flat" cmpd="sng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</p:spPr>
      </p:cxnSp>
      <p:cxnSp>
        <p:nvCxnSpPr>
          <p:cNvPr id="4" name="直接连接符 3"/>
          <p:cNvCxnSpPr/>
          <p:nvPr/>
        </p:nvCxnSpPr>
        <p:spPr>
          <a:xfrm flipH="1">
            <a:off x="5519738" y="2924175"/>
            <a:ext cx="0" cy="2016125"/>
          </a:xfrm>
          <a:prstGeom prst="line">
            <a:avLst/>
          </a:prstGeom>
          <a:ln w="38100" cap="flat" cmpd="sng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</p:spPr>
      </p:cxnSp>
      <p:cxnSp>
        <p:nvCxnSpPr>
          <p:cNvPr id="5" name="直接连接符 4"/>
          <p:cNvCxnSpPr/>
          <p:nvPr/>
        </p:nvCxnSpPr>
        <p:spPr>
          <a:xfrm rot="5400000">
            <a:off x="6275388" y="3994150"/>
            <a:ext cx="1571625" cy="3175"/>
          </a:xfrm>
          <a:prstGeom prst="line">
            <a:avLst/>
          </a:prstGeom>
          <a:ln w="38100" cap="flat" cmpd="sng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</p:spPr>
      </p:cxnSp>
      <p:cxnSp>
        <p:nvCxnSpPr>
          <p:cNvPr id="6" name="直接连接符 5"/>
          <p:cNvCxnSpPr/>
          <p:nvPr/>
        </p:nvCxnSpPr>
        <p:spPr>
          <a:xfrm rot="5400000">
            <a:off x="7766050" y="3930650"/>
            <a:ext cx="1571625" cy="3175"/>
          </a:xfrm>
          <a:prstGeom prst="line">
            <a:avLst/>
          </a:prstGeom>
          <a:ln w="38100" cap="flat" cmpd="sng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</p:spPr>
      </p:cxnSp>
      <p:grpSp>
        <p:nvGrpSpPr>
          <p:cNvPr id="12301" name="组合 24"/>
          <p:cNvGrpSpPr/>
          <p:nvPr/>
        </p:nvGrpSpPr>
        <p:grpSpPr>
          <a:xfrm>
            <a:off x="426085" y="339725"/>
            <a:ext cx="1536700" cy="461963"/>
            <a:chOff x="2028" y="9149"/>
            <a:chExt cx="2606" cy="744"/>
          </a:xfrm>
        </p:grpSpPr>
        <p:pic>
          <p:nvPicPr>
            <p:cNvPr id="12302" name="图片 25" descr="标志1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2028" y="9149"/>
              <a:ext cx="2606" cy="7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03" name="文本框 26"/>
            <p:cNvSpPr txBox="1"/>
            <p:nvPr/>
          </p:nvSpPr>
          <p:spPr>
            <a:xfrm>
              <a:off x="2677" y="9149"/>
              <a:ext cx="1957" cy="5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b="1">
                  <a:solidFill>
                    <a:srgbClr val="0070C0"/>
                  </a:solidFill>
                  <a:latin typeface="幼圆" panose="02010509060101010101" charset="-122"/>
                  <a:ea typeface="幼圆" panose="02010509060101010101" charset="-122"/>
                </a:rPr>
                <a:t>探究新知</a:t>
              </a:r>
              <a:endParaRPr lang="zh-CN" altLang="en-US" b="1">
                <a:solidFill>
                  <a:srgbClr val="0070C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1075" y="1341000"/>
            <a:ext cx="1123950" cy="132397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 animBg="1"/>
      <p:bldP spid="1127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43"/>
          <p:cNvSpPr/>
          <p:nvPr/>
        </p:nvSpPr>
        <p:spPr>
          <a:xfrm>
            <a:off x="3941763" y="1368425"/>
            <a:ext cx="4306887" cy="1328738"/>
          </a:xfrm>
          <a:prstGeom prst="wedgeRoundRectCallout">
            <a:avLst>
              <a:gd name="adj1" fmla="val 54898"/>
              <a:gd name="adj2" fmla="val -2690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像这样剪出来的图形都是对称的，它们都是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轴对称图形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435" name="Picture 51" descr="未标题-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787650" y="3162300"/>
            <a:ext cx="1863725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6" name="Picture 6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625975" y="3054350"/>
            <a:ext cx="4537075" cy="1865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7" name="图片 1" descr="QPXX (57)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828088" y="1368425"/>
            <a:ext cx="1114425" cy="13176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301" name="组合 24"/>
          <p:cNvGrpSpPr/>
          <p:nvPr/>
        </p:nvGrpSpPr>
        <p:grpSpPr>
          <a:xfrm>
            <a:off x="426085" y="339725"/>
            <a:ext cx="1536700" cy="461963"/>
            <a:chOff x="2028" y="9149"/>
            <a:chExt cx="2606" cy="744"/>
          </a:xfrm>
        </p:grpSpPr>
        <p:pic>
          <p:nvPicPr>
            <p:cNvPr id="12302" name="图片 25" descr="标志1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2028" y="9149"/>
              <a:ext cx="2606" cy="7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03" name="文本框 26"/>
            <p:cNvSpPr txBox="1"/>
            <p:nvPr/>
          </p:nvSpPr>
          <p:spPr>
            <a:xfrm>
              <a:off x="2677" y="9149"/>
              <a:ext cx="1957" cy="5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b="1">
                  <a:solidFill>
                    <a:srgbClr val="0070C0"/>
                  </a:solidFill>
                  <a:latin typeface="幼圆" panose="02010509060101010101" charset="-122"/>
                  <a:ea typeface="幼圆" panose="02010509060101010101" charset="-122"/>
                </a:rPr>
                <a:t>探究新知</a:t>
              </a:r>
              <a:endParaRPr lang="zh-CN" altLang="en-US" b="1">
                <a:solidFill>
                  <a:srgbClr val="0070C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6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625975" y="3054350"/>
            <a:ext cx="4537075" cy="18653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3" name="Picture 51" descr="未标题-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787650" y="3162300"/>
            <a:ext cx="1863725" cy="161925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5" name="直接连接符 4"/>
          <p:cNvCxnSpPr/>
          <p:nvPr/>
        </p:nvCxnSpPr>
        <p:spPr>
          <a:xfrm rot="5400000">
            <a:off x="2771775" y="4173538"/>
            <a:ext cx="1860550" cy="0"/>
          </a:xfrm>
          <a:prstGeom prst="line">
            <a:avLst/>
          </a:prstGeom>
          <a:ln w="25400" cap="flat" cmpd="sng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</p:spPr>
      </p:cxnSp>
      <p:cxnSp>
        <p:nvCxnSpPr>
          <p:cNvPr id="6" name="直接连接符 5"/>
          <p:cNvCxnSpPr/>
          <p:nvPr/>
        </p:nvCxnSpPr>
        <p:spPr>
          <a:xfrm rot="5400000">
            <a:off x="4552950" y="3948113"/>
            <a:ext cx="1857375" cy="0"/>
          </a:xfrm>
          <a:prstGeom prst="line">
            <a:avLst/>
          </a:prstGeom>
          <a:ln w="25400" cap="flat" cmpd="sng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</p:spPr>
      </p:cxnSp>
      <p:cxnSp>
        <p:nvCxnSpPr>
          <p:cNvPr id="7" name="直接连接符 6"/>
          <p:cNvCxnSpPr/>
          <p:nvPr/>
        </p:nvCxnSpPr>
        <p:spPr>
          <a:xfrm rot="5400000">
            <a:off x="6138863" y="4024313"/>
            <a:ext cx="1857375" cy="0"/>
          </a:xfrm>
          <a:prstGeom prst="line">
            <a:avLst/>
          </a:prstGeom>
          <a:ln w="25400" cap="flat" cmpd="sng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</p:spPr>
      </p:cxnSp>
      <p:cxnSp>
        <p:nvCxnSpPr>
          <p:cNvPr id="8" name="直接连接符 7"/>
          <p:cNvCxnSpPr/>
          <p:nvPr/>
        </p:nvCxnSpPr>
        <p:spPr>
          <a:xfrm rot="5400000">
            <a:off x="7631113" y="3948113"/>
            <a:ext cx="1857375" cy="0"/>
          </a:xfrm>
          <a:prstGeom prst="line">
            <a:avLst/>
          </a:prstGeom>
          <a:ln w="25400" cap="flat" cmpd="sng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</p:spPr>
      </p:cxnSp>
      <p:sp>
        <p:nvSpPr>
          <p:cNvPr id="9" name="矩形 8"/>
          <p:cNvSpPr/>
          <p:nvPr/>
        </p:nvSpPr>
        <p:spPr>
          <a:xfrm>
            <a:off x="5081588" y="5091113"/>
            <a:ext cx="1754187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对称轴</a:t>
            </a:r>
            <a:endParaRPr lang="zh-CN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49613" y="5091113"/>
            <a:ext cx="1754187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对称轴</a:t>
            </a:r>
            <a:endParaRPr lang="zh-CN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16700" y="5091113"/>
            <a:ext cx="1754188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对称轴</a:t>
            </a:r>
            <a:endParaRPr lang="zh-CN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075613" y="5091113"/>
            <a:ext cx="1754187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对称轴</a:t>
            </a:r>
            <a:endParaRPr lang="zh-CN" altLang="zh-CN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492" name="AutoShape 47"/>
          <p:cNvSpPr/>
          <p:nvPr/>
        </p:nvSpPr>
        <p:spPr>
          <a:xfrm>
            <a:off x="3830638" y="1233488"/>
            <a:ext cx="4322762" cy="509587"/>
          </a:xfrm>
          <a:prstGeom prst="wedgeRoundRectCallout">
            <a:avLst>
              <a:gd name="adj1" fmla="val 54278"/>
              <a:gd name="adj2" fmla="val -1523"/>
              <a:gd name="adj3" fmla="val 16667"/>
            </a:avLst>
          </a:prstGeom>
          <a:solidFill>
            <a:schemeClr val="bg1"/>
          </a:solidFill>
          <a:ln w="19050" cap="flat" cmpd="sng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我们把这条折痕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叫作</a:t>
            </a:r>
            <a:r>
              <a:rPr lang="zh-CN" altLang="zh-CN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对称轴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028950" y="2386013"/>
            <a:ext cx="4486275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注意：画对称轴时要用虚线。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494" name="图片 1" descr="QPXX (57)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559800" y="1377950"/>
            <a:ext cx="1114425" cy="13192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301" name="组合 24"/>
          <p:cNvGrpSpPr/>
          <p:nvPr/>
        </p:nvGrpSpPr>
        <p:grpSpPr>
          <a:xfrm>
            <a:off x="426085" y="339725"/>
            <a:ext cx="1536700" cy="461963"/>
            <a:chOff x="2028" y="9149"/>
            <a:chExt cx="2606" cy="744"/>
          </a:xfrm>
        </p:grpSpPr>
        <p:pic>
          <p:nvPicPr>
            <p:cNvPr id="12302" name="图片 25" descr="标志1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2028" y="9149"/>
              <a:ext cx="2606" cy="74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303" name="文本框 26"/>
            <p:cNvSpPr txBox="1"/>
            <p:nvPr/>
          </p:nvSpPr>
          <p:spPr>
            <a:xfrm>
              <a:off x="2677" y="9149"/>
              <a:ext cx="1957" cy="59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b="1">
                  <a:solidFill>
                    <a:srgbClr val="0070C0"/>
                  </a:solidFill>
                  <a:latin typeface="幼圆" panose="02010509060101010101" charset="-122"/>
                  <a:ea typeface="幼圆" panose="02010509060101010101" charset="-122"/>
                </a:rPr>
                <a:t>探究新知</a:t>
              </a:r>
              <a:endParaRPr lang="zh-CN" altLang="en-US" b="1">
                <a:solidFill>
                  <a:srgbClr val="0070C0"/>
                </a:solidFill>
                <a:latin typeface="幼圆" panose="02010509060101010101" charset="-122"/>
                <a:ea typeface="幼圆" panose="02010509060101010101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ff664b02-670f-4fa9-a4ea-76334650e7b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591</Words>
  <Application>WPS 演示</Application>
  <PresentationFormat>自定义</PresentationFormat>
  <Paragraphs>114</Paragraphs>
  <Slides>15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微软雅黑</vt:lpstr>
      <vt:lpstr>幼圆</vt:lpstr>
      <vt:lpstr>楷体_GB2312</vt:lpstr>
      <vt:lpstr>新宋体</vt:lpstr>
      <vt:lpstr>黑体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</cp:revision>
  <cp:lastPrinted>2021-04-14T16:01:00Z</cp:lastPrinted>
  <dcterms:created xsi:type="dcterms:W3CDTF">2021-04-14T16:01:00Z</dcterms:created>
  <dcterms:modified xsi:type="dcterms:W3CDTF">2023-01-30T02:05:44Z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98BB367FC3C9430FA2B45FD55AD49B63</vt:lpwstr>
  </property>
  <property fmtid="{D5CDD505-2E9C-101B-9397-08002B2CF9AE}" pid="7" name="KSOProductBuildVer">
    <vt:lpwstr>2052-11.1.0.13703</vt:lpwstr>
  </property>
</Properties>
</file>