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8" r:id="rId3"/>
    <p:sldId id="351" r:id="rId5"/>
    <p:sldId id="318" r:id="rId6"/>
    <p:sldId id="354" r:id="rId7"/>
    <p:sldId id="353" r:id="rId8"/>
    <p:sldId id="329" r:id="rId9"/>
    <p:sldId id="355" r:id="rId10"/>
    <p:sldId id="356" r:id="rId11"/>
    <p:sldId id="344" r:id="rId12"/>
    <p:sldId id="315" r:id="rId13"/>
    <p:sldId id="357" r:id="rId14"/>
    <p:sldId id="358" r:id="rId15"/>
    <p:sldId id="359" r:id="rId16"/>
    <p:sldId id="360" r:id="rId17"/>
    <p:sldId id="327" r:id="rId18"/>
    <p:sldId id="292" r:id="rId19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7" userDrawn="1">
          <p15:clr>
            <a:srgbClr val="A4A3A4"/>
          </p15:clr>
        </p15:guide>
        <p15:guide id="2" pos="2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0E1"/>
    <a:srgbClr val="FFE4C9"/>
    <a:srgbClr val="F8AEAE"/>
    <a:srgbClr val="177743"/>
    <a:srgbClr val="F56727"/>
    <a:srgbClr val="1A804A"/>
    <a:srgbClr val="A56A3D"/>
    <a:srgbClr val="FF9B01"/>
    <a:srgbClr val="DE0023"/>
    <a:srgbClr val="5290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94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-72" y="-756"/>
      </p:cViewPr>
      <p:guideLst>
        <p:guide orient="horz" pos="1807"/>
        <p:guide pos="276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37E846-C89D-4742-8455-2264ABF165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B7977C-932D-4410-8CF1-A9FC3AAB8FD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C742A-C417-4B3D-8AF9-DC82C9E4C5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1" y="176732"/>
            <a:ext cx="337457" cy="567004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 userDrawn="1"/>
        </p:nvPicPr>
        <p:blipFill rotWithShape="1">
          <a:blip r:embed="rId3" cstate="email"/>
          <a:srcRect l="-1" r="-801"/>
          <a:stretch>
            <a:fillRect/>
          </a:stretch>
        </p:blipFill>
        <p:spPr>
          <a:xfrm>
            <a:off x="-405580" y="4145880"/>
            <a:ext cx="9723752" cy="9976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4AF5AE-2E0F-409A-8E23-AB5175A1E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EB4C5C-6577-4D17-874D-74C56C5016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31767" y="0"/>
            <a:ext cx="7659995" cy="5143500"/>
          </a:xfrm>
          <a:prstGeom prst="rect">
            <a:avLst/>
          </a:prstGeom>
        </p:spPr>
      </p:pic>
      <p:sp>
        <p:nvSpPr>
          <p:cNvPr id="5" name="十角星 4"/>
          <p:cNvSpPr/>
          <p:nvPr/>
        </p:nvSpPr>
        <p:spPr>
          <a:xfrm>
            <a:off x="2140673" y="1733122"/>
            <a:ext cx="676406" cy="676406"/>
          </a:xfrm>
          <a:prstGeom prst="star10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737373" y="1369785"/>
            <a:ext cx="548781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 </a:t>
            </a:r>
            <a:r>
              <a:rPr lang="zh-CN" altLang="en-US" sz="3600" b="1" spc="225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表内除法（二）</a:t>
            </a:r>
            <a:endParaRPr lang="zh-CN" altLang="en-US" sz="2400" spc="225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5152" y="1744580"/>
            <a:ext cx="400591" cy="6232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600" b="1" spc="225" dirty="0">
                <a:solidFill>
                  <a:schemeClr val="accent1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4</a:t>
            </a:r>
            <a:endParaRPr lang="zh-CN" alt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2140671" y="2672085"/>
            <a:ext cx="479175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7</a:t>
            </a:r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8</a:t>
            </a:r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en-US" altLang="zh-CN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9</a:t>
            </a:r>
            <a:r>
              <a:rPr lang="zh-CN" altLang="en-US" sz="32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的乘法口诀求商</a:t>
            </a:r>
            <a:endParaRPr lang="zh-CN" altLang="en-US" sz="32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1115275" y="2588249"/>
            <a:ext cx="1391840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27÷9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1115275" y="3085930"/>
            <a:ext cx="1448990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341063" y="2570560"/>
            <a:ext cx="3065859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：（     ）九二十七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3349228" y="3058887"/>
            <a:ext cx="370471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：三（      ）二十七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4309211" y="2571751"/>
            <a:ext cx="426075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20"/>
          <p:cNvSpPr txBox="1">
            <a:spLocks noChangeArrowheads="1"/>
          </p:cNvSpPr>
          <p:nvPr/>
        </p:nvSpPr>
        <p:spPr bwMode="auto">
          <a:xfrm flipH="1">
            <a:off x="4701097" y="3057696"/>
            <a:ext cx="38457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九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1049960" y="3784998"/>
            <a:ext cx="2909888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口诀：三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九二十七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icture 23" descr="未标题-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09402" y="262278"/>
            <a:ext cx="5434321" cy="1982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8"/>
          <p:cNvSpPr/>
          <p:nvPr/>
        </p:nvSpPr>
        <p:spPr>
          <a:xfrm>
            <a:off x="571338" y="291748"/>
            <a:ext cx="2074973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2638256" y="1791552"/>
            <a:ext cx="592931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63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2681118" y="2232083"/>
            <a:ext cx="431006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19"/>
          <p:cNvSpPr txBox="1">
            <a:spLocks noChangeArrowheads="1"/>
          </p:cNvSpPr>
          <p:nvPr/>
        </p:nvSpPr>
        <p:spPr bwMode="auto">
          <a:xfrm>
            <a:off x="2673975" y="2683329"/>
            <a:ext cx="431006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4698037" y="1793933"/>
            <a:ext cx="701278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72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4" name="Text Box 21"/>
          <p:cNvSpPr txBox="1">
            <a:spLocks noChangeArrowheads="1"/>
          </p:cNvSpPr>
          <p:nvPr/>
        </p:nvSpPr>
        <p:spPr bwMode="auto">
          <a:xfrm>
            <a:off x="4712325" y="2239227"/>
            <a:ext cx="431006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5" name="Text Box 22"/>
          <p:cNvSpPr txBox="1">
            <a:spLocks noChangeArrowheads="1"/>
          </p:cNvSpPr>
          <p:nvPr/>
        </p:nvSpPr>
        <p:spPr bwMode="auto">
          <a:xfrm>
            <a:off x="4712325" y="2690473"/>
            <a:ext cx="431006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6673284" y="1793933"/>
            <a:ext cx="540544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54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7" name="Text Box 24"/>
          <p:cNvSpPr txBox="1">
            <a:spLocks noChangeArrowheads="1"/>
          </p:cNvSpPr>
          <p:nvPr/>
        </p:nvSpPr>
        <p:spPr bwMode="auto">
          <a:xfrm>
            <a:off x="6673284" y="2239227"/>
            <a:ext cx="431006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9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8" name="Text Box 25"/>
          <p:cNvSpPr txBox="1">
            <a:spLocks noChangeArrowheads="1"/>
          </p:cNvSpPr>
          <p:nvPr/>
        </p:nvSpPr>
        <p:spPr bwMode="auto">
          <a:xfrm>
            <a:off x="6673284" y="2683329"/>
            <a:ext cx="431006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1771480" y="2239227"/>
            <a:ext cx="1338263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latin typeface="Arial" panose="020B0604020202020204" pitchFamily="34" charset="0"/>
              </a:rPr>
              <a:t>63</a:t>
            </a:r>
            <a:r>
              <a:rPr lang="zh-CN" altLang="zh-CN" sz="2100"/>
              <a:t>÷</a:t>
            </a:r>
            <a:r>
              <a:rPr lang="en-US" altLang="zh-CN" sz="2100">
                <a:latin typeface="Arial" panose="020B0604020202020204" pitchFamily="34" charset="0"/>
              </a:rPr>
              <a:t>7</a:t>
            </a:r>
            <a:r>
              <a:rPr lang="zh-CN" altLang="en-US" sz="2100"/>
              <a:t>＝</a:t>
            </a:r>
            <a:endParaRPr lang="en-US" altLang="zh-CN" sz="2100">
              <a:latin typeface="Arial" panose="020B0604020202020204" pitchFamily="34" charset="0"/>
            </a:endParaRP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1771481" y="2683329"/>
            <a:ext cx="1229915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latin typeface="Arial" panose="020B0604020202020204" pitchFamily="34" charset="0"/>
              </a:rPr>
              <a:t>63</a:t>
            </a:r>
            <a:r>
              <a:rPr lang="zh-CN" altLang="zh-CN" sz="2100"/>
              <a:t>÷</a:t>
            </a:r>
            <a:r>
              <a:rPr lang="en-US" altLang="zh-CN" sz="2100">
                <a:latin typeface="Arial" panose="020B0604020202020204" pitchFamily="34" charset="0"/>
              </a:rPr>
              <a:t>9</a:t>
            </a:r>
            <a:r>
              <a:rPr lang="zh-CN" altLang="en-US" sz="2100"/>
              <a:t>＝</a:t>
            </a:r>
            <a:endParaRPr lang="en-US" altLang="zh-CN" sz="2100">
              <a:latin typeface="Arial" panose="020B0604020202020204" pitchFamily="34" charset="0"/>
            </a:endParaRPr>
          </a:p>
        </p:txBody>
      </p:sp>
      <p:sp>
        <p:nvSpPr>
          <p:cNvPr id="31" name="Text Box 29"/>
          <p:cNvSpPr txBox="1">
            <a:spLocks noChangeArrowheads="1"/>
          </p:cNvSpPr>
          <p:nvPr/>
        </p:nvSpPr>
        <p:spPr bwMode="auto">
          <a:xfrm>
            <a:off x="3826499" y="2239227"/>
            <a:ext cx="1281113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latin typeface="Arial" panose="020B0604020202020204" pitchFamily="34" charset="0"/>
              </a:rPr>
              <a:t>72</a:t>
            </a:r>
            <a:r>
              <a:rPr lang="zh-CN" altLang="zh-CN" sz="2100"/>
              <a:t>÷</a:t>
            </a:r>
            <a:r>
              <a:rPr lang="en-US" altLang="zh-CN" sz="2100">
                <a:latin typeface="Arial" panose="020B0604020202020204" pitchFamily="34" charset="0"/>
              </a:rPr>
              <a:t>8</a:t>
            </a:r>
            <a:r>
              <a:rPr lang="zh-CN" altLang="en-US" sz="2100"/>
              <a:t>＝</a:t>
            </a:r>
            <a:endParaRPr lang="en-US" altLang="zh-CN" sz="2100">
              <a:latin typeface="Arial" panose="020B0604020202020204" pitchFamily="34" charset="0"/>
            </a:endParaRPr>
          </a:p>
        </p:txBody>
      </p:sp>
      <p:sp>
        <p:nvSpPr>
          <p:cNvPr id="32" name="Text Box 30"/>
          <p:cNvSpPr txBox="1">
            <a:spLocks noChangeArrowheads="1"/>
          </p:cNvSpPr>
          <p:nvPr/>
        </p:nvSpPr>
        <p:spPr bwMode="auto">
          <a:xfrm>
            <a:off x="3826500" y="2683329"/>
            <a:ext cx="1496615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latin typeface="Arial" panose="020B0604020202020204" pitchFamily="34" charset="0"/>
              </a:rPr>
              <a:t>72</a:t>
            </a:r>
            <a:r>
              <a:rPr lang="zh-CN" altLang="zh-CN" sz="2100"/>
              <a:t>÷</a:t>
            </a:r>
            <a:r>
              <a:rPr lang="en-US" altLang="zh-CN" sz="2100">
                <a:latin typeface="Arial" panose="020B0604020202020204" pitchFamily="34" charset="0"/>
              </a:rPr>
              <a:t>9</a:t>
            </a:r>
            <a:r>
              <a:rPr lang="zh-CN" altLang="en-US" sz="2100"/>
              <a:t>＝</a:t>
            </a:r>
            <a:endParaRPr lang="en-US" altLang="zh-CN" sz="2100">
              <a:latin typeface="Arial" panose="020B0604020202020204" pitchFamily="34" charset="0"/>
            </a:endParaRPr>
          </a:p>
        </p:txBody>
      </p:sp>
      <p:sp>
        <p:nvSpPr>
          <p:cNvPr id="33" name="Text Box 31"/>
          <p:cNvSpPr txBox="1">
            <a:spLocks noChangeArrowheads="1"/>
          </p:cNvSpPr>
          <p:nvPr/>
        </p:nvSpPr>
        <p:spPr bwMode="auto">
          <a:xfrm>
            <a:off x="5802937" y="2239227"/>
            <a:ext cx="1079897" cy="715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latin typeface="Arial" panose="020B0604020202020204" pitchFamily="34" charset="0"/>
              </a:rPr>
              <a:t>54</a:t>
            </a:r>
            <a:r>
              <a:rPr lang="zh-CN" altLang="zh-CN" sz="2100"/>
              <a:t>÷</a:t>
            </a:r>
            <a:r>
              <a:rPr lang="en-US" altLang="zh-CN" sz="2100">
                <a:latin typeface="Arial" panose="020B0604020202020204" pitchFamily="34" charset="0"/>
              </a:rPr>
              <a:t>6</a:t>
            </a:r>
            <a:r>
              <a:rPr lang="zh-CN" altLang="en-US" sz="2100"/>
              <a:t>＝</a:t>
            </a:r>
            <a:endParaRPr lang="en-US" altLang="zh-CN" sz="2100">
              <a:latin typeface="Arial" panose="020B0604020202020204" pitchFamily="34" charset="0"/>
            </a:endParaRPr>
          </a:p>
        </p:txBody>
      </p:sp>
      <p:sp>
        <p:nvSpPr>
          <p:cNvPr id="34" name="Text Box 32"/>
          <p:cNvSpPr txBox="1">
            <a:spLocks noChangeArrowheads="1"/>
          </p:cNvSpPr>
          <p:nvPr/>
        </p:nvSpPr>
        <p:spPr bwMode="auto">
          <a:xfrm>
            <a:off x="5802937" y="2683329"/>
            <a:ext cx="1079897" cy="715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latin typeface="Arial" panose="020B0604020202020204" pitchFamily="34" charset="0"/>
              </a:rPr>
              <a:t>54</a:t>
            </a:r>
            <a:r>
              <a:rPr lang="zh-CN" altLang="zh-CN" sz="2100"/>
              <a:t>÷</a:t>
            </a:r>
            <a:r>
              <a:rPr lang="en-US" altLang="zh-CN" sz="2100">
                <a:latin typeface="Arial" panose="020B0604020202020204" pitchFamily="34" charset="0"/>
              </a:rPr>
              <a:t>9</a:t>
            </a:r>
            <a:r>
              <a:rPr lang="zh-CN" altLang="en-US" sz="2100"/>
              <a:t>＝</a:t>
            </a:r>
            <a:endParaRPr lang="en-US" altLang="zh-CN" sz="2100">
              <a:latin typeface="Arial" panose="020B0604020202020204" pitchFamily="34" charset="0"/>
            </a:endParaRPr>
          </a:p>
        </p:txBody>
      </p:sp>
      <p:sp>
        <p:nvSpPr>
          <p:cNvPr id="35" name="Text Box 33"/>
          <p:cNvSpPr txBox="1">
            <a:spLocks noChangeArrowheads="1"/>
          </p:cNvSpPr>
          <p:nvPr/>
        </p:nvSpPr>
        <p:spPr bwMode="auto">
          <a:xfrm>
            <a:off x="1769099" y="1793933"/>
            <a:ext cx="1328738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latin typeface="Arial" panose="020B0604020202020204" pitchFamily="34" charset="0"/>
              </a:rPr>
              <a:t>  7</a:t>
            </a:r>
            <a:r>
              <a:rPr lang="zh-CN" altLang="zh-CN" sz="2100"/>
              <a:t>×</a:t>
            </a:r>
            <a:r>
              <a:rPr lang="en-US" altLang="zh-CN" sz="2100">
                <a:latin typeface="Arial" panose="020B0604020202020204" pitchFamily="34" charset="0"/>
              </a:rPr>
              <a:t>9</a:t>
            </a:r>
            <a:r>
              <a:rPr lang="zh-CN" altLang="en-US" sz="2100"/>
              <a:t>＝</a:t>
            </a:r>
            <a:endParaRPr lang="en-US" altLang="zh-CN" sz="2100">
              <a:latin typeface="Arial" panose="020B0604020202020204" pitchFamily="34" charset="0"/>
            </a:endParaRPr>
          </a:p>
        </p:txBody>
      </p:sp>
      <p:sp>
        <p:nvSpPr>
          <p:cNvPr id="36" name="Text Box 34"/>
          <p:cNvSpPr txBox="1">
            <a:spLocks noChangeArrowheads="1"/>
          </p:cNvSpPr>
          <p:nvPr/>
        </p:nvSpPr>
        <p:spPr bwMode="auto">
          <a:xfrm>
            <a:off x="3826499" y="1791552"/>
            <a:ext cx="1079897" cy="715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latin typeface="Arial" panose="020B0604020202020204" pitchFamily="34" charset="0"/>
              </a:rPr>
              <a:t>  8</a:t>
            </a:r>
            <a:r>
              <a:rPr lang="zh-CN" altLang="zh-CN" sz="2100"/>
              <a:t>×</a:t>
            </a:r>
            <a:r>
              <a:rPr lang="en-US" altLang="zh-CN" sz="2100">
                <a:latin typeface="Arial" panose="020B0604020202020204" pitchFamily="34" charset="0"/>
              </a:rPr>
              <a:t>9</a:t>
            </a:r>
            <a:r>
              <a:rPr lang="zh-CN" altLang="en-US" sz="2100"/>
              <a:t>＝</a:t>
            </a:r>
            <a:endParaRPr lang="en-US" altLang="zh-CN" sz="2100">
              <a:latin typeface="Arial" panose="020B0604020202020204" pitchFamily="34" charset="0"/>
            </a:endParaRPr>
          </a:p>
        </p:txBody>
      </p:sp>
      <p:sp>
        <p:nvSpPr>
          <p:cNvPr id="37" name="Text Box 35"/>
          <p:cNvSpPr txBox="1">
            <a:spLocks noChangeArrowheads="1"/>
          </p:cNvSpPr>
          <p:nvPr/>
        </p:nvSpPr>
        <p:spPr bwMode="auto">
          <a:xfrm>
            <a:off x="5802937" y="1791552"/>
            <a:ext cx="1079897" cy="715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100">
                <a:latin typeface="Arial" panose="020B0604020202020204" pitchFamily="34" charset="0"/>
              </a:rPr>
              <a:t>  9</a:t>
            </a:r>
            <a:r>
              <a:rPr lang="zh-CN" altLang="zh-CN" sz="2100"/>
              <a:t>×</a:t>
            </a:r>
            <a:r>
              <a:rPr lang="en-US" altLang="zh-CN" sz="2100">
                <a:latin typeface="Arial" panose="020B0604020202020204" pitchFamily="34" charset="0"/>
              </a:rPr>
              <a:t>6</a:t>
            </a:r>
            <a:r>
              <a:rPr lang="zh-CN" altLang="en-US" sz="2100"/>
              <a:t>＝</a:t>
            </a:r>
            <a:endParaRPr lang="en-US" altLang="zh-CN" sz="210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8" name="Rectangle 38"/>
          <p:cNvSpPr>
            <a:spLocks noChangeArrowheads="1"/>
          </p:cNvSpPr>
          <p:nvPr/>
        </p:nvSpPr>
        <p:spPr bwMode="auto">
          <a:xfrm>
            <a:off x="5691359" y="1840536"/>
            <a:ext cx="377428" cy="3867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5691359" y="2217965"/>
            <a:ext cx="377428" cy="3867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40"/>
          <p:cNvSpPr>
            <a:spLocks noChangeArrowheads="1"/>
          </p:cNvSpPr>
          <p:nvPr/>
        </p:nvSpPr>
        <p:spPr bwMode="auto">
          <a:xfrm>
            <a:off x="5691359" y="2596584"/>
            <a:ext cx="377428" cy="3867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Rectangle 41"/>
          <p:cNvSpPr>
            <a:spLocks noChangeArrowheads="1"/>
          </p:cNvSpPr>
          <p:nvPr/>
        </p:nvSpPr>
        <p:spPr bwMode="auto">
          <a:xfrm>
            <a:off x="5691359" y="2974011"/>
            <a:ext cx="377428" cy="3867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34"/>
          <p:cNvSpPr>
            <a:spLocks noChangeArrowheads="1"/>
          </p:cNvSpPr>
          <p:nvPr/>
        </p:nvSpPr>
        <p:spPr bwMode="auto">
          <a:xfrm>
            <a:off x="3189855" y="1840536"/>
            <a:ext cx="377429" cy="3867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Rectangle 35"/>
          <p:cNvSpPr>
            <a:spLocks noChangeArrowheads="1"/>
          </p:cNvSpPr>
          <p:nvPr/>
        </p:nvSpPr>
        <p:spPr bwMode="auto">
          <a:xfrm>
            <a:off x="3189855" y="2217965"/>
            <a:ext cx="377429" cy="3867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Rectangle 36"/>
          <p:cNvSpPr>
            <a:spLocks noChangeArrowheads="1"/>
          </p:cNvSpPr>
          <p:nvPr/>
        </p:nvSpPr>
        <p:spPr bwMode="auto">
          <a:xfrm>
            <a:off x="3189855" y="2596584"/>
            <a:ext cx="377429" cy="3867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Rectangle 37"/>
          <p:cNvSpPr>
            <a:spLocks noChangeArrowheads="1"/>
          </p:cNvSpPr>
          <p:nvPr/>
        </p:nvSpPr>
        <p:spPr bwMode="auto">
          <a:xfrm>
            <a:off x="3189855" y="2974011"/>
            <a:ext cx="377429" cy="3867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2929789" y="383447"/>
            <a:ext cx="1889522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1. 填一填。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 Box 7"/>
          <p:cNvSpPr txBox="1">
            <a:spLocks noChangeArrowheads="1"/>
          </p:cNvSpPr>
          <p:nvPr/>
        </p:nvSpPr>
        <p:spPr bwMode="auto">
          <a:xfrm>
            <a:off x="3224384" y="1795431"/>
            <a:ext cx="323850" cy="33187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/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Box 8"/>
          <p:cNvSpPr txBox="1">
            <a:spLocks noChangeArrowheads="1"/>
          </p:cNvSpPr>
          <p:nvPr/>
        </p:nvSpPr>
        <p:spPr bwMode="auto">
          <a:xfrm>
            <a:off x="3196999" y="2239208"/>
            <a:ext cx="378619" cy="3770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3196999" y="2606090"/>
            <a:ext cx="378619" cy="3770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3196999" y="2927559"/>
            <a:ext cx="378619" cy="3770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 Box 11"/>
          <p:cNvSpPr txBox="1">
            <a:spLocks noChangeArrowheads="1"/>
          </p:cNvSpPr>
          <p:nvPr/>
        </p:nvSpPr>
        <p:spPr bwMode="auto">
          <a:xfrm>
            <a:off x="5691359" y="1789321"/>
            <a:ext cx="378619" cy="3770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0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 Box 12"/>
          <p:cNvSpPr txBox="1">
            <a:spLocks noChangeArrowheads="1"/>
          </p:cNvSpPr>
          <p:nvPr/>
        </p:nvSpPr>
        <p:spPr bwMode="auto">
          <a:xfrm>
            <a:off x="5698503" y="2171512"/>
            <a:ext cx="378619" cy="3770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 Box 13"/>
          <p:cNvSpPr txBox="1">
            <a:spLocks noChangeArrowheads="1"/>
          </p:cNvSpPr>
          <p:nvPr/>
        </p:nvSpPr>
        <p:spPr bwMode="auto">
          <a:xfrm>
            <a:off x="5691359" y="2588741"/>
            <a:ext cx="378619" cy="3770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 Box 14"/>
          <p:cNvSpPr txBox="1">
            <a:spLocks noChangeArrowheads="1"/>
          </p:cNvSpPr>
          <p:nvPr/>
        </p:nvSpPr>
        <p:spPr bwMode="auto">
          <a:xfrm>
            <a:off x="5714832" y="3003589"/>
            <a:ext cx="378619" cy="3770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Rectangle 25"/>
          <p:cNvSpPr>
            <a:spLocks noChangeArrowheads="1"/>
          </p:cNvSpPr>
          <p:nvPr/>
        </p:nvSpPr>
        <p:spPr bwMode="auto">
          <a:xfrm>
            <a:off x="2053999" y="1836965"/>
            <a:ext cx="377429" cy="3867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Rectangle 26"/>
          <p:cNvSpPr>
            <a:spLocks noChangeArrowheads="1"/>
          </p:cNvSpPr>
          <p:nvPr/>
        </p:nvSpPr>
        <p:spPr bwMode="auto">
          <a:xfrm>
            <a:off x="2053999" y="2214392"/>
            <a:ext cx="377429" cy="3867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Rectangle 27"/>
          <p:cNvSpPr>
            <a:spLocks noChangeArrowheads="1"/>
          </p:cNvSpPr>
          <p:nvPr/>
        </p:nvSpPr>
        <p:spPr bwMode="auto">
          <a:xfrm>
            <a:off x="2053999" y="2593011"/>
            <a:ext cx="377429" cy="3867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Rectangle 28"/>
          <p:cNvSpPr>
            <a:spLocks noChangeArrowheads="1"/>
          </p:cNvSpPr>
          <p:nvPr/>
        </p:nvSpPr>
        <p:spPr bwMode="auto">
          <a:xfrm>
            <a:off x="2053999" y="2970440"/>
            <a:ext cx="377429" cy="3867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Text Box 33"/>
          <p:cNvSpPr txBox="1">
            <a:spLocks noChangeArrowheads="1"/>
          </p:cNvSpPr>
          <p:nvPr/>
        </p:nvSpPr>
        <p:spPr bwMode="auto">
          <a:xfrm>
            <a:off x="2429047" y="2355999"/>
            <a:ext cx="972740" cy="3770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÷8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Rectangle 42"/>
          <p:cNvSpPr>
            <a:spLocks noChangeArrowheads="1"/>
          </p:cNvSpPr>
          <p:nvPr/>
        </p:nvSpPr>
        <p:spPr bwMode="auto">
          <a:xfrm>
            <a:off x="4555503" y="1840536"/>
            <a:ext cx="377428" cy="3867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Rectangle 43"/>
          <p:cNvSpPr>
            <a:spLocks noChangeArrowheads="1"/>
          </p:cNvSpPr>
          <p:nvPr/>
        </p:nvSpPr>
        <p:spPr bwMode="auto">
          <a:xfrm>
            <a:off x="4555503" y="2214392"/>
            <a:ext cx="377428" cy="3867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Rectangle 44"/>
          <p:cNvSpPr>
            <a:spLocks noChangeArrowheads="1"/>
          </p:cNvSpPr>
          <p:nvPr/>
        </p:nvSpPr>
        <p:spPr bwMode="auto">
          <a:xfrm>
            <a:off x="4555503" y="2593011"/>
            <a:ext cx="377428" cy="38678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Rectangle 45"/>
          <p:cNvSpPr>
            <a:spLocks noChangeArrowheads="1"/>
          </p:cNvSpPr>
          <p:nvPr/>
        </p:nvSpPr>
        <p:spPr bwMode="auto">
          <a:xfrm>
            <a:off x="4555503" y="2970440"/>
            <a:ext cx="377428" cy="38678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en-US" altLang="zh-CN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Text Box 46"/>
          <p:cNvSpPr txBox="1">
            <a:spLocks noChangeArrowheads="1"/>
          </p:cNvSpPr>
          <p:nvPr/>
        </p:nvSpPr>
        <p:spPr bwMode="auto">
          <a:xfrm>
            <a:off x="4923405" y="2355999"/>
            <a:ext cx="972741" cy="377026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</a:rPr>
              <a:t>÷9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0" name="Picture 17" descr="未标题-16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87846" y="996213"/>
            <a:ext cx="5409197" cy="28165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35625" y="913497"/>
            <a:ext cx="2106215" cy="377026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小猴摘桃子。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AutoShape 27"/>
          <p:cNvSpPr>
            <a:spLocks noChangeArrowheads="1"/>
          </p:cNvSpPr>
          <p:nvPr/>
        </p:nvSpPr>
        <p:spPr bwMode="auto">
          <a:xfrm>
            <a:off x="367393" y="1821997"/>
            <a:ext cx="3241221" cy="472167"/>
          </a:xfrm>
          <a:prstGeom prst="wedgeRoundRectCallout">
            <a:avLst>
              <a:gd name="adj1" fmla="val -47942"/>
              <a:gd name="adj2" fmla="val 89251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 lIns="68580" tIns="34290" rIns="68580" bIns="34290"/>
          <a:lstStyle/>
          <a:p>
            <a:pPr>
              <a:buFontTx/>
              <a:buNone/>
            </a:pP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同桌比赛，看谁先摘到桃子。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Text Box 28"/>
          <p:cNvSpPr txBox="1">
            <a:spLocks noChangeArrowheads="1"/>
          </p:cNvSpPr>
          <p:nvPr/>
        </p:nvSpPr>
        <p:spPr bwMode="auto">
          <a:xfrm>
            <a:off x="6603036" y="1534323"/>
            <a:ext cx="2540964" cy="173124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18÷2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48÷8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27"/>
          <p:cNvSpPr txBox="1">
            <a:spLocks noChangeArrowheads="1"/>
          </p:cNvSpPr>
          <p:nvPr/>
        </p:nvSpPr>
        <p:spPr bwMode="auto">
          <a:xfrm>
            <a:off x="4733924" y="1517995"/>
            <a:ext cx="2540964" cy="173124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56÷7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6×8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36÷4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26"/>
          <p:cNvSpPr txBox="1">
            <a:spLocks noChangeArrowheads="1"/>
          </p:cNvSpPr>
          <p:nvPr/>
        </p:nvSpPr>
        <p:spPr bwMode="auto">
          <a:xfrm>
            <a:off x="2548787" y="1526026"/>
            <a:ext cx="2540964" cy="173124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45÷5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－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21÷3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24"/>
          <p:cNvSpPr txBox="1">
            <a:spLocks noChangeArrowheads="1"/>
          </p:cNvSpPr>
          <p:nvPr/>
        </p:nvSpPr>
        <p:spPr bwMode="auto">
          <a:xfrm>
            <a:off x="348173" y="1534324"/>
            <a:ext cx="2540964" cy="173124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42÷6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63÷9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＋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531825" y="1657351"/>
            <a:ext cx="779516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564482" y="2267015"/>
            <a:ext cx="779516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1572646" y="2778580"/>
            <a:ext cx="913025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609466" y="1632857"/>
            <a:ext cx="779516" cy="45491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3677841" y="2234974"/>
            <a:ext cx="936711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28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3666614" y="2762250"/>
            <a:ext cx="684768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5962990" y="1616529"/>
            <a:ext cx="779516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19"/>
          <p:cNvSpPr txBox="1">
            <a:spLocks noChangeArrowheads="1"/>
          </p:cNvSpPr>
          <p:nvPr/>
        </p:nvSpPr>
        <p:spPr bwMode="auto">
          <a:xfrm>
            <a:off x="5840524" y="2194153"/>
            <a:ext cx="930251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5977278" y="2721358"/>
            <a:ext cx="779516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21"/>
          <p:cNvSpPr txBox="1">
            <a:spLocks noChangeArrowheads="1"/>
          </p:cNvSpPr>
          <p:nvPr/>
        </p:nvSpPr>
        <p:spPr bwMode="auto">
          <a:xfrm>
            <a:off x="7950154" y="1632858"/>
            <a:ext cx="1014233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22"/>
          <p:cNvSpPr txBox="1">
            <a:spLocks noChangeArrowheads="1"/>
          </p:cNvSpPr>
          <p:nvPr/>
        </p:nvSpPr>
        <p:spPr bwMode="auto">
          <a:xfrm>
            <a:off x="7948106" y="2210410"/>
            <a:ext cx="403959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7915448" y="2762179"/>
            <a:ext cx="387631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椭圆形标注 14"/>
          <p:cNvSpPr/>
          <p:nvPr/>
        </p:nvSpPr>
        <p:spPr>
          <a:xfrm flipH="1">
            <a:off x="1105468" y="706271"/>
            <a:ext cx="5752530" cy="3377822"/>
          </a:xfrm>
          <a:prstGeom prst="wedgeEllipseCallout">
            <a:avLst>
              <a:gd name="adj1" fmla="val -20196"/>
              <a:gd name="adj2" fmla="val 55530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308423" y="1569576"/>
            <a:ext cx="534486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000" b="1" spc="225" dirty="0">
                <a:latin typeface="黑体" panose="02010609060101010101" pitchFamily="49" charset="-122"/>
                <a:ea typeface="黑体" panose="02010609060101010101" pitchFamily="49" charset="-122"/>
              </a:rPr>
              <a:t>今天你有什么收获和体会呢？</a:t>
            </a:r>
            <a:endParaRPr lang="zh-CN" altLang="en-US" sz="3000" b="1" spc="22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 descr="未标题-7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7998" y="1569576"/>
            <a:ext cx="2115640" cy="2638020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1443922" y="2265434"/>
            <a:ext cx="5014028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对除数是</a:t>
            </a:r>
            <a:r>
              <a:rPr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的除法算式求商时，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想：除数×（    ）</a:t>
            </a:r>
            <a:r>
              <a:rPr lang="en-US" altLang="zh-CN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被除数，除数是几，就想几的乘法口诀。 </a:t>
            </a:r>
            <a:endParaRPr lang="zh-CN" alt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2003" y="33982"/>
            <a:ext cx="7659995" cy="5119079"/>
            <a:chOff x="989337" y="45308"/>
            <a:chExt cx="10213326" cy="6825439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1" cstate="email"/>
            <a:srcRect/>
            <a:stretch>
              <a:fillRect/>
            </a:stretch>
          </p:blipFill>
          <p:spPr>
            <a:xfrm>
              <a:off x="989337" y="45308"/>
              <a:ext cx="10213326" cy="6825439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2106129" y="2379225"/>
              <a:ext cx="777145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b="1" spc="-113" dirty="0" smtClean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</a:t>
              </a:r>
              <a:r>
                <a:rPr lang="zh-CN" altLang="en-US" sz="4800" b="1" spc="-113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谢观看</a:t>
              </a:r>
              <a:endParaRPr lang="zh-CN" altLang="en-US" sz="4800" b="1" spc="-113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课时目标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8746" y="1506373"/>
            <a:ext cx="7119298" cy="7155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学会利用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7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8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9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的乘法口诀进行求商，进一步发展解决问题的能力。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8746" y="2363069"/>
            <a:ext cx="7129535" cy="7155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通过自主探索，合作交流，培养语言表达能力与分析、判断能力，激发学习兴趣 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73810" y="1126082"/>
            <a:ext cx="7699896" cy="2724150"/>
          </a:xfrm>
          <a:prstGeom prst="roundRect">
            <a:avLst/>
          </a:prstGeom>
          <a:noFill/>
          <a:ln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4711144" y="1370572"/>
            <a:ext cx="1461056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7×8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27"/>
          <p:cNvSpPr txBox="1">
            <a:spLocks noChangeArrowheads="1"/>
          </p:cNvSpPr>
          <p:nvPr/>
        </p:nvSpPr>
        <p:spPr bwMode="auto">
          <a:xfrm>
            <a:off x="4680437" y="2084360"/>
            <a:ext cx="1618278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56÷8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 Box 28"/>
          <p:cNvSpPr txBox="1">
            <a:spLocks noChangeArrowheads="1"/>
          </p:cNvSpPr>
          <p:nvPr/>
        </p:nvSpPr>
        <p:spPr bwMode="auto">
          <a:xfrm>
            <a:off x="4711144" y="2837902"/>
            <a:ext cx="1538873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 Box 30"/>
          <p:cNvSpPr txBox="1">
            <a:spLocks noChangeArrowheads="1"/>
          </p:cNvSpPr>
          <p:nvPr/>
        </p:nvSpPr>
        <p:spPr bwMode="auto">
          <a:xfrm>
            <a:off x="6380471" y="1411515"/>
            <a:ext cx="2115261" cy="34624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口诀：七八五十六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 Box 31"/>
          <p:cNvSpPr txBox="1">
            <a:spLocks noChangeArrowheads="1"/>
          </p:cNvSpPr>
          <p:nvPr/>
        </p:nvSpPr>
        <p:spPr bwMode="auto">
          <a:xfrm>
            <a:off x="6370234" y="2135539"/>
            <a:ext cx="2309207" cy="34624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：（     ）八五十六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6360000" y="2889080"/>
            <a:ext cx="2309207" cy="34624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</a:t>
            </a:r>
            <a:r>
              <a:rPr lang="zh-CN" altLang="en-US" sz="1800" b="1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：七（    ）五十六</a:t>
            </a: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Picture 21" descr="未标题-1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301513"/>
            <a:ext cx="4366958" cy="197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3152739" y="2662042"/>
            <a:ext cx="4769786" cy="392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这个问题你会解决吗？列式算一算。 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28"/>
          <p:cNvSpPr txBox="1">
            <a:spLocks noChangeArrowheads="1"/>
          </p:cNvSpPr>
          <p:nvPr/>
        </p:nvSpPr>
        <p:spPr bwMode="auto">
          <a:xfrm>
            <a:off x="3091326" y="990299"/>
            <a:ext cx="5844547" cy="15234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让我们一起回到这幅主题图，刚才我们还看到了这两条信息呢。谁能根据这两条信息提出一个数学问题？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31"/>
          <p:cNvSpPr txBox="1">
            <a:spLocks noChangeArrowheads="1"/>
          </p:cNvSpPr>
          <p:nvPr/>
        </p:nvSpPr>
        <p:spPr bwMode="auto">
          <a:xfrm>
            <a:off x="3183447" y="3623234"/>
            <a:ext cx="4739078" cy="39241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en-US" altLang="zh-CN" sz="2100" dirty="0">
                <a:latin typeface="+mn-lt"/>
              </a:rPr>
              <a:t>3. </a:t>
            </a:r>
            <a:r>
              <a:rPr lang="zh-CN" altLang="en-US" sz="2100" dirty="0"/>
              <a:t>用除法计算，你是怎么想的呢？</a:t>
            </a:r>
            <a:endParaRPr lang="zh-CN" altLang="en-US" sz="2100" dirty="0"/>
          </a:p>
        </p:txBody>
      </p:sp>
      <p:sp>
        <p:nvSpPr>
          <p:cNvPr id="16" name="Text Box 32"/>
          <p:cNvSpPr txBox="1">
            <a:spLocks noChangeArrowheads="1"/>
          </p:cNvSpPr>
          <p:nvPr/>
        </p:nvSpPr>
        <p:spPr bwMode="auto">
          <a:xfrm>
            <a:off x="3583196" y="3084429"/>
            <a:ext cx="1637073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49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7＝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33"/>
          <p:cNvSpPr txBox="1">
            <a:spLocks noChangeArrowheads="1"/>
          </p:cNvSpPr>
          <p:nvPr/>
        </p:nvSpPr>
        <p:spPr bwMode="auto">
          <a:xfrm>
            <a:off x="5225404" y="3091218"/>
            <a:ext cx="3024668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想：七（   ）四十九</a:t>
            </a:r>
            <a:endParaRPr lang="zh-CN" altLang="en-US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 Box 36"/>
          <p:cNvSpPr txBox="1">
            <a:spLocks noChangeArrowheads="1"/>
          </p:cNvSpPr>
          <p:nvPr/>
        </p:nvSpPr>
        <p:spPr bwMode="auto">
          <a:xfrm>
            <a:off x="5729785" y="2111583"/>
            <a:ext cx="2187179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每个小组分得几颗？</a:t>
            </a:r>
            <a:endParaRPr lang="zh-CN" altLang="en-US" sz="1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37"/>
          <p:cNvSpPr txBox="1">
            <a:spLocks noChangeArrowheads="1"/>
          </p:cNvSpPr>
          <p:nvPr/>
        </p:nvSpPr>
        <p:spPr bwMode="auto">
          <a:xfrm>
            <a:off x="6295669" y="3093706"/>
            <a:ext cx="323850" cy="392415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>
                <a:solidFill>
                  <a:srgbClr val="FF0000"/>
                </a:solidFill>
              </a:rPr>
              <a:t>七</a:t>
            </a:r>
            <a:endParaRPr lang="zh-CN" altLang="en-US" sz="2100">
              <a:solidFill>
                <a:srgbClr val="FF0000"/>
              </a:solidFill>
            </a:endParaRPr>
          </a:p>
        </p:txBody>
      </p:sp>
      <p:pic>
        <p:nvPicPr>
          <p:cNvPr id="26" name="Picture 15" descr="3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37409" y="832514"/>
            <a:ext cx="2610507" cy="35591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6" grpId="0"/>
      <p:bldP spid="17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Text Box 20"/>
          <p:cNvSpPr txBox="1">
            <a:spLocks noChangeArrowheads="1"/>
          </p:cNvSpPr>
          <p:nvPr/>
        </p:nvSpPr>
        <p:spPr bwMode="auto">
          <a:xfrm>
            <a:off x="5515011" y="1012032"/>
            <a:ext cx="1441508" cy="154657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  8×6</a:t>
            </a:r>
            <a:r>
              <a:rPr lang="zh-CN" altLang="en-US" sz="2400" dirty="0"/>
              <a:t>＝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48÷6</a:t>
            </a:r>
            <a:r>
              <a:rPr lang="zh-CN" altLang="en-US" sz="2400" dirty="0"/>
              <a:t>＝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48÷8</a:t>
            </a:r>
            <a:r>
              <a:rPr lang="zh-CN" altLang="en-US" sz="2400" dirty="0"/>
              <a:t>＝</a:t>
            </a:r>
            <a:endParaRPr lang="en-US" altLang="zh-CN" sz="2400" dirty="0"/>
          </a:p>
        </p:txBody>
      </p:sp>
      <p:sp>
        <p:nvSpPr>
          <p:cNvPr id="7" name="Text Box 19"/>
          <p:cNvSpPr txBox="1">
            <a:spLocks noChangeArrowheads="1"/>
          </p:cNvSpPr>
          <p:nvPr/>
        </p:nvSpPr>
        <p:spPr bwMode="auto">
          <a:xfrm>
            <a:off x="2895600" y="979375"/>
            <a:ext cx="1376229" cy="154657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  8×2</a:t>
            </a:r>
            <a:r>
              <a:rPr lang="zh-CN" altLang="en-US" sz="2400" dirty="0"/>
              <a:t>＝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16÷2</a:t>
            </a:r>
            <a:r>
              <a:rPr lang="zh-CN" altLang="en-US" sz="2400" dirty="0"/>
              <a:t>＝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16÷8</a:t>
            </a:r>
            <a:r>
              <a:rPr lang="zh-CN" altLang="en-US" sz="2400" dirty="0"/>
              <a:t>＝</a:t>
            </a:r>
            <a:endParaRPr lang="en-US" altLang="zh-CN" sz="2400" dirty="0"/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626303" y="995704"/>
            <a:ext cx="1288221" cy="154657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Arial" panose="020B0604020202020204" pitchFamily="34" charset="0"/>
              </a:rPr>
              <a:t>7×4</a:t>
            </a:r>
            <a:r>
              <a:rPr lang="zh-CN" altLang="en-US" sz="2400" dirty="0"/>
              <a:t>＝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28÷4</a:t>
            </a:r>
            <a:r>
              <a:rPr lang="zh-CN" altLang="en-US" sz="2400" dirty="0"/>
              <a:t>＝</a:t>
            </a:r>
            <a:endParaRPr lang="en-US" altLang="zh-CN" sz="2400" dirty="0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anose="020B0604020202020204" pitchFamily="34" charset="0"/>
              </a:rPr>
              <a:t>28÷7</a:t>
            </a:r>
            <a:r>
              <a:rPr lang="zh-CN" altLang="en-US" sz="2400" dirty="0"/>
              <a:t>＝</a:t>
            </a:r>
            <a:endParaRPr lang="en-US" altLang="zh-CN" sz="2400" dirty="0">
              <a:latin typeface="Arial" panose="020B0604020202020204" pitchFamily="34" charset="0"/>
            </a:endParaRPr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659642" y="3044259"/>
            <a:ext cx="4855369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问题：1. 你能算出它们的得数吗？　　　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112759" y="3449752"/>
            <a:ext cx="5454254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indent="228600"/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2. 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你是怎么想的？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1783253" y="999106"/>
            <a:ext cx="657869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28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1840403" y="1576557"/>
            <a:ext cx="431006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>
                <a:solidFill>
                  <a:srgbClr val="FF0000"/>
                </a:solidFill>
                <a:latin typeface="Arial" panose="020B0604020202020204" pitchFamily="34" charset="0"/>
              </a:rPr>
              <a:t>7</a:t>
            </a:r>
            <a:endParaRPr lang="en-US" altLang="zh-CN" sz="210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Text Box 19"/>
          <p:cNvSpPr txBox="1">
            <a:spLocks noChangeArrowheads="1"/>
          </p:cNvSpPr>
          <p:nvPr/>
        </p:nvSpPr>
        <p:spPr bwMode="auto">
          <a:xfrm>
            <a:off x="1840403" y="2130709"/>
            <a:ext cx="431006" cy="397669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Arial" panose="020B0604020202020204" pitchFamily="34" charset="0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 Box 20"/>
          <p:cNvSpPr txBox="1">
            <a:spLocks noChangeArrowheads="1"/>
          </p:cNvSpPr>
          <p:nvPr/>
        </p:nvSpPr>
        <p:spPr bwMode="auto">
          <a:xfrm>
            <a:off x="4105482" y="982777"/>
            <a:ext cx="605312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16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 Box 21"/>
          <p:cNvSpPr txBox="1">
            <a:spLocks noChangeArrowheads="1"/>
          </p:cNvSpPr>
          <p:nvPr/>
        </p:nvSpPr>
        <p:spPr bwMode="auto">
          <a:xfrm>
            <a:off x="4170796" y="1519409"/>
            <a:ext cx="431006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9" name="Text Box 22"/>
          <p:cNvSpPr txBox="1">
            <a:spLocks noChangeArrowheads="1"/>
          </p:cNvSpPr>
          <p:nvPr/>
        </p:nvSpPr>
        <p:spPr bwMode="auto">
          <a:xfrm>
            <a:off x="4195288" y="2081724"/>
            <a:ext cx="431006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2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0" name="Text Box 23"/>
          <p:cNvSpPr txBox="1">
            <a:spLocks noChangeArrowheads="1"/>
          </p:cNvSpPr>
          <p:nvPr/>
        </p:nvSpPr>
        <p:spPr bwMode="auto">
          <a:xfrm>
            <a:off x="6892904" y="990942"/>
            <a:ext cx="585581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48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6892905" y="1576559"/>
            <a:ext cx="431006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6925562" y="2129689"/>
            <a:ext cx="431006" cy="43858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Arial" panose="020B0604020202020204" pitchFamily="34" charset="0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ldLvl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8" descr="未标题-1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23425" y="310763"/>
            <a:ext cx="6524633" cy="2550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互动新授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7332209" y="312400"/>
            <a:ext cx="1615849" cy="3770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拔河比赛。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17"/>
          <p:cNvSpPr txBox="1">
            <a:spLocks noChangeArrowheads="1"/>
          </p:cNvSpPr>
          <p:nvPr/>
        </p:nvSpPr>
        <p:spPr bwMode="auto">
          <a:xfrm>
            <a:off x="187779" y="3005309"/>
            <a:ext cx="4212431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）获胜队员平均每人可得几本书？　　　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187779" y="3441588"/>
            <a:ext cx="4212431" cy="346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（</a:t>
            </a:r>
            <a:r>
              <a: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</a:t>
            </a:r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）你还能提出其他数学问题并解答吗？　　　 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 Box 23"/>
          <p:cNvSpPr txBox="1">
            <a:spLocks noChangeArrowheads="1"/>
          </p:cNvSpPr>
          <p:nvPr/>
        </p:nvSpPr>
        <p:spPr bwMode="auto">
          <a:xfrm>
            <a:off x="5392000" y="3284764"/>
            <a:ext cx="1890713" cy="392415"/>
          </a:xfrm>
          <a:prstGeom prst="rect">
            <a:avLst/>
          </a:prstGeom>
          <a:solidFill>
            <a:srgbClr val="FFF0E1"/>
          </a:solidFill>
          <a:ln w="12700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zh-CN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÷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（本）</a:t>
            </a:r>
            <a:endParaRPr lang="en-US" altLang="zh-CN" sz="2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1746816" y="2851037"/>
            <a:ext cx="359569" cy="3411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30"/>
          <p:cNvSpPr>
            <a:spLocks noChangeArrowheads="1"/>
          </p:cNvSpPr>
          <p:nvPr/>
        </p:nvSpPr>
        <p:spPr bwMode="auto">
          <a:xfrm>
            <a:off x="4032816" y="2883695"/>
            <a:ext cx="359569" cy="3411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678781" y="2810727"/>
            <a:ext cx="468426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 Box 20"/>
          <p:cNvSpPr txBox="1">
            <a:spLocks noChangeArrowheads="1"/>
          </p:cNvSpPr>
          <p:nvPr/>
        </p:nvSpPr>
        <p:spPr bwMode="auto">
          <a:xfrm>
            <a:off x="2894579" y="1297101"/>
            <a:ext cx="24384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6× 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 Box 29"/>
          <p:cNvSpPr txBox="1">
            <a:spLocks noChangeArrowheads="1"/>
          </p:cNvSpPr>
          <p:nvPr/>
        </p:nvSpPr>
        <p:spPr bwMode="auto">
          <a:xfrm>
            <a:off x="555002" y="2798650"/>
            <a:ext cx="145732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32÷8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555343" y="1291659"/>
            <a:ext cx="20193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5×  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3"/>
          <p:cNvSpPr>
            <a:spLocks noChangeArrowheads="1"/>
          </p:cNvSpPr>
          <p:nvPr/>
        </p:nvSpPr>
        <p:spPr bwMode="auto">
          <a:xfrm>
            <a:off x="5825729" y="2806474"/>
            <a:ext cx="1693069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8×     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64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36"/>
          <p:cNvSpPr>
            <a:spLocks noChangeArrowheads="1"/>
          </p:cNvSpPr>
          <p:nvPr/>
        </p:nvSpPr>
        <p:spPr bwMode="auto">
          <a:xfrm>
            <a:off x="6413897" y="2863964"/>
            <a:ext cx="321638" cy="328272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7"/>
          <p:cNvSpPr>
            <a:spLocks noChangeArrowheads="1"/>
          </p:cNvSpPr>
          <p:nvPr/>
        </p:nvSpPr>
        <p:spPr bwMode="auto">
          <a:xfrm>
            <a:off x="6920592" y="1344045"/>
            <a:ext cx="345622" cy="32146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21"/>
          <p:cNvSpPr>
            <a:spLocks noChangeArrowheads="1"/>
          </p:cNvSpPr>
          <p:nvPr/>
        </p:nvSpPr>
        <p:spPr bwMode="auto">
          <a:xfrm>
            <a:off x="3369468" y="1340983"/>
            <a:ext cx="369776" cy="34085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auto">
          <a:xfrm>
            <a:off x="1069182" y="1340984"/>
            <a:ext cx="310583" cy="32453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</a:ln>
        </p:spPr>
        <p:txBody>
          <a:bodyPr wrap="none" lIns="68580" tIns="34290" rIns="68580" bIns="34290" anchor="ctr"/>
          <a:lstStyle/>
          <a:p>
            <a:pPr algn="ctr"/>
            <a:endParaRPr lang="zh-CN" altLang="en-US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971551" y="1296082"/>
            <a:ext cx="53884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370149" y="1297442"/>
            <a:ext cx="409916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6961414" y="1292509"/>
            <a:ext cx="242888" cy="242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/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4015809" y="2847977"/>
            <a:ext cx="433727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11"/>
          <p:cNvSpPr txBox="1">
            <a:spLocks noChangeArrowheads="1"/>
          </p:cNvSpPr>
          <p:nvPr/>
        </p:nvSpPr>
        <p:spPr bwMode="auto">
          <a:xfrm>
            <a:off x="6425292" y="2807326"/>
            <a:ext cx="269422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26"/>
          <p:cNvSpPr txBox="1">
            <a:spLocks noChangeArrowheads="1"/>
          </p:cNvSpPr>
          <p:nvPr/>
        </p:nvSpPr>
        <p:spPr bwMode="auto">
          <a:xfrm>
            <a:off x="5699351" y="1279412"/>
            <a:ext cx="12858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49÷7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31"/>
          <p:cNvSpPr>
            <a:spLocks noChangeArrowheads="1"/>
          </p:cNvSpPr>
          <p:nvPr/>
        </p:nvSpPr>
        <p:spPr bwMode="auto">
          <a:xfrm>
            <a:off x="2892198" y="2836750"/>
            <a:ext cx="1215718" cy="438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24÷8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  <p:bldP spid="12" grpId="0"/>
      <p:bldP spid="13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3"/>
          <p:cNvGrpSpPr/>
          <p:nvPr/>
        </p:nvGrpSpPr>
        <p:grpSpPr bwMode="auto">
          <a:xfrm>
            <a:off x="1441198" y="806938"/>
            <a:ext cx="5980988" cy="2944415"/>
            <a:chOff x="609" y="992"/>
            <a:chExt cx="12558" cy="6182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5" y="992"/>
              <a:ext cx="12472" cy="6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" name="Text Box 4"/>
            <p:cNvSpPr txBox="1">
              <a:spLocks noChangeArrowheads="1"/>
            </p:cNvSpPr>
            <p:nvPr/>
          </p:nvSpPr>
          <p:spPr bwMode="auto">
            <a:xfrm>
              <a:off x="609" y="1203"/>
              <a:ext cx="3464" cy="775"/>
            </a:xfrm>
            <a:prstGeom prst="rect">
              <a:avLst/>
            </a:prstGeom>
            <a:solidFill>
              <a:srgbClr val="FFFFF2"/>
            </a:solidFill>
            <a:ln w="9525">
              <a:noFill/>
              <a:miter lim="800000"/>
            </a:ln>
          </p:spPr>
          <p:txBody>
            <a:bodyPr tIns="0" bIns="0" anchor="ctr">
              <a:spAutoFit/>
            </a:bodyPr>
            <a:lstStyle/>
            <a:p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 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顶球。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2535691" y="1423138"/>
            <a:ext cx="48458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7" name="Text Box 7"/>
          <p:cNvSpPr txBox="1">
            <a:spLocks noChangeArrowheads="1"/>
          </p:cNvSpPr>
          <p:nvPr/>
        </p:nvSpPr>
        <p:spPr bwMode="auto">
          <a:xfrm>
            <a:off x="3828370" y="1456305"/>
            <a:ext cx="48458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8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4657556" y="1443889"/>
            <a:ext cx="48339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5830491" y="1674020"/>
            <a:ext cx="48458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6665969" y="1485900"/>
            <a:ext cx="48458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6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2941694" y="2102644"/>
            <a:ext cx="48458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3896745" y="2176293"/>
            <a:ext cx="48458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" name="Text Box 7"/>
          <p:cNvSpPr txBox="1">
            <a:spLocks noChangeArrowheads="1"/>
          </p:cNvSpPr>
          <p:nvPr/>
        </p:nvSpPr>
        <p:spPr bwMode="auto">
          <a:xfrm>
            <a:off x="5115945" y="2094140"/>
            <a:ext cx="48339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4" name="Text Box 7"/>
          <p:cNvSpPr txBox="1">
            <a:spLocks noChangeArrowheads="1"/>
          </p:cNvSpPr>
          <p:nvPr/>
        </p:nvSpPr>
        <p:spPr bwMode="auto">
          <a:xfrm>
            <a:off x="2446565" y="2795078"/>
            <a:ext cx="48339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3558608" y="2897641"/>
            <a:ext cx="48339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6" name="Text Box 7"/>
          <p:cNvSpPr txBox="1">
            <a:spLocks noChangeArrowheads="1"/>
          </p:cNvSpPr>
          <p:nvPr/>
        </p:nvSpPr>
        <p:spPr bwMode="auto">
          <a:xfrm>
            <a:off x="4713855" y="2771095"/>
            <a:ext cx="48339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5476025" y="2931830"/>
            <a:ext cx="48458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7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97176">
            <a:off x="6347002" y="473297"/>
            <a:ext cx="1372022" cy="1238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71338" y="291748"/>
            <a:ext cx="2074973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spc="450" dirty="0">
                <a:solidFill>
                  <a:schemeClr val="accent1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巩固练习</a:t>
            </a:r>
            <a:endParaRPr lang="zh-CN" altLang="en-US" sz="2100" b="1" spc="450" dirty="0">
              <a:solidFill>
                <a:schemeClr val="accent1">
                  <a:lumMod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862524" y="1603772"/>
            <a:ext cx="3645694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猜一猜。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1018495" y="2214563"/>
            <a:ext cx="62484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marL="2400300" indent="-2400300"/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2014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年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月有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28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_GB2312" panose="02010609030101010101" pitchFamily="49" charset="-122"/>
              </a:rPr>
              <a:t>天，合（      ）个星期。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_GB2312" panose="02010609030101010101" pitchFamily="49" charset="-122"/>
            </a:endParaRPr>
          </a:p>
        </p:txBody>
      </p:sp>
      <p:sp>
        <p:nvSpPr>
          <p:cNvPr id="13" name="Text Box 18"/>
          <p:cNvSpPr txBox="1">
            <a:spLocks noChangeArrowheads="1"/>
          </p:cNvSpPr>
          <p:nvPr/>
        </p:nvSpPr>
        <p:spPr bwMode="auto">
          <a:xfrm>
            <a:off x="4583057" y="2193812"/>
            <a:ext cx="3714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Group 72"/>
          <p:cNvGrpSpPr/>
          <p:nvPr/>
        </p:nvGrpSpPr>
        <p:grpSpPr bwMode="auto">
          <a:xfrm>
            <a:off x="1011521" y="2939993"/>
            <a:ext cx="2324100" cy="468278"/>
            <a:chOff x="0" y="0"/>
            <a:chExt cx="1331" cy="523"/>
          </a:xfrm>
        </p:grpSpPr>
        <p:sp>
          <p:nvSpPr>
            <p:cNvPr id="16" name="Rectangle 68"/>
            <p:cNvSpPr>
              <a:spLocks noChangeArrowheads="1"/>
            </p:cNvSpPr>
            <p:nvPr/>
          </p:nvSpPr>
          <p:spPr bwMode="auto">
            <a:xfrm>
              <a:off x="277" y="0"/>
              <a:ext cx="277" cy="5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" name="Group 71"/>
            <p:cNvGrpSpPr/>
            <p:nvPr/>
          </p:nvGrpSpPr>
          <p:grpSpPr bwMode="auto">
            <a:xfrm>
              <a:off x="0" y="0"/>
              <a:ext cx="1331" cy="523"/>
              <a:chOff x="0" y="0"/>
              <a:chExt cx="1331" cy="523"/>
            </a:xfrm>
          </p:grpSpPr>
          <p:sp>
            <p:nvSpPr>
              <p:cNvPr id="18" name="Text Box 20"/>
              <p:cNvSpPr txBox="1">
                <a:spLocks noChangeArrowheads="1"/>
              </p:cNvSpPr>
              <p:nvPr/>
            </p:nvSpPr>
            <p:spPr bwMode="auto">
              <a:xfrm>
                <a:off x="16" y="7"/>
                <a:ext cx="1315" cy="5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28÷7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（个）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Text Box 40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1" cy="51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/>
    </p:bldLst>
  </p:timing>
</p:sld>
</file>

<file path=ppt/tags/tag1.xml><?xml version="1.0" encoding="utf-8"?>
<p:tagLst xmlns:p="http://schemas.openxmlformats.org/presentationml/2006/main">
  <p:tag name="ISPRING_RESOURCE_PATHS_HASH_PRESENTER" val="5f15ae22595777743f8172731eb60dbe818dc"/>
  <p:tag name="ISPRING_ULTRA_SCORM_COURSE_ID" val="A18DD681-F561-4EC1-BDCA-959FEDF32BF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IOAj0XOggk37AIAAIgIAAAUAAAAdW5pdmVyc2FsL3BsYXllci54bWytVU1v2zAMPafA/oOhe62kXdc0kFt0BYod1qFA1m23QLUZW4tteZJcN/31o/xtz+lWYAcDNsX3SPGRNLt6TmLnCZQWMvXIwp0TB1JfBiINPfLw9fZ4Sa4u3x2xLOZ7UI4IPJKnwgJ4TJwAtK9EZhB8z03kkZ7BRWbiZEpIJcweuc+Qu4u0JO+OZuiSao9ExmQrSouicIVGRBpqGeeWRLu+TGimQENqQNEqDeI02JX5OxqfRKbU7DPQPWRm3h64Jmk5nrUYkBSnrlQhPZnPF/TH3ee1H0HCj0WqDU99IA5WclaW8pH7uzsZ5DFoa5uxKsk1GGOTKG0zZlZisUwdrXyPVA6bBLTmIWg3TkNCKyydALNtzHVU8+gBreXVO1Hzln4b+71p3ErlaOec5Y+x0BEe9SGddRLI6DAqS8rrlh300HTQrWUijoJfuVAQlJ/f2haZL0gVsO24Mk9XFz4e4Nst941U+xuEYRfVCrqtaG4lmluCWg63jb7uKEhz2y1wkytoSjVjTyIA+YUrxW1bXBqVA6MjY42lQzCj1ZVrkTpBWGSS+OwftLF+I2l+6teUKQH/Q5hPSNTWRKQBPN8K9DGQYE0NYLGtzTVZ7NqYXU46f0x6fT0wVTnWouBFHMNVCDiGATecdnZ6CAqKa3TxczXC9g4OgiMRRjE+ZpJhfHqQJuFqN8nQOzgIjqW/m4C25raMdFzHUTO1HcToxDphfq6NTMRL2Z6DPWNWZR++NnLN0XUm2oPz+R+jOIjRDOaWTKwu+9bbV83hvZ1TozufTVZZBt2K8wAmzyqvZhbybOQTwJbnsbnp59Tswx50lPPUdExzfcd+l8VavIBTiMD+6RantiYR2J7xyIflaY8B9cTtMghfmqYiMlpLUql5SDmGtXkSUFSYalY+ouqhknkajLRxs+7noGPcVdcKuBPDFjNdnGDzycwj7/GlvsvF2UV3lfPFRYMt87qvAle5vGFV1wl3nUHrfm0vwuqZx9ffUEsDBBQAAgAIAOpwD0uWzg+PykUAAAOMAAAXAAAAdW5pdmVyc2FsL3VuaXZlcnNhbC5wbmftvQdUU9nbN6o0EUUFAgpItRABKSIgvQZ1kKYovSjSpClIDSGCjkgRsNE7UpQSEAjSQYGglIAoAQIEaQEjhJoAAXIT5x0FNf/3vXd9667v3s9ZM3E5Z5/9lP2U37PbCTPUP8vKwsOyY8cO1vPntC/u2MEQvmMH3QwzE+X/nJWKPkn5Y6fXxbOaO4o6D09T/sLgqKGnsWNHSfSe9auMlL/vvnnOzGvHjn1vqf/tRHjkXd+xIyL+vLaGsZ/1zNA8zNXETG1zU2995+bOoxt/G4Q8nD/oBZWZXHgixygcfuypdu25GzHCO9kvAo72PVZn/pQoWNbCVCZkW/73IUHB2CuuJ8q4sDivdVVvb18HQrsMeHK2vBN3VAQ7LFNK+LrxFfVVBVfbO4yN0ltcjrBZv7b4Xgzmah20OpGPT9v46lj36c5OpkO2238OtapPqj7aCeL6GDT0iBy2i1ErRPqXRrYjAdwPLgDri0IyTWwgl8+dNjw1xQqpHe4iVGx07KDfK9Xw/efmy+DW+6O4KPImnszFvjvsl67uBLu4C57KVLL0PO6tLOv9MVXoZ3Jr8ge4u/nUyKvIY/dRytJLDrPkDleBgdCtZCg/uTwPIqeiLh3MVHnw0xPKT8MhJgaQWLIeAJozK2azGp5gLTYoH3dmrp9sd9hS8mqzS/GbrW/o8h4AFEpFHgBY4uWrNqC1RPKHXf5tY2Fb2YqSLj5neJu8QfQYwEsGzUc4NCUfULcSBq58MamvSggiT51V4/HhuuSKy0ATmzgMLD9NojGbBLcXiGMEaI2N2mIC0nWobmWjCDG5T6JkMBvHhTul0jJOzscloG9FLafkP0KkPOfeognbDiau3eHDSznybsPzUb41vQlgNHoYXnlrrOUTMVE+qBDnE5Y+Ek1eiZZnmwIJsquprb4zcB/1NVBdHb9B6Eeobc43a4b2wbXoIvEQPNjE+5AKMJzoGmjwtnQFul63NvwQrmsj188E8ghaTIL1ur1InzqMq+4dC19euHpvq+D7pItNDU/PHNYJXSz0gOAuM99qDffrJAfXGhueZtUXPhp+0+EkabTrJjZmWeW2mdET5o59ZpOVqV5hGwI7z9eo5cp4jpK5W4zh+MFG3fvaz7zRvZODuOqPAeZRHIpbR83yfUN/SGbfnakHLa3QdSW6LJu1bJuqxMIDmG7ujoeRiFHyqinaf6MPoUoYwHtNXoQn+Sx4xmoo8/O9J81W41+61bivSyg1rlbvrXiJ8ylKuR2Wbmtxk13o/LoqXMyRB7LyVqBuzYoBOl+94htUIWSrHIt8mCYtI4Lj8PZATxRkO3E0Gnc63HA8Xe52qmugItk0zscql5QzNLxCxKoSK1G9J6zJaptjasPFkJJIvxlL97Jq7RgfipT4YD8PPcd9E6ScDUgNbKGWG58daIAgiaQexC9aWpNSIzc4kcgNPmTHRBMyMM3DorOI2FuUDnSQdrfwEcd22Z2rjuzL0ZK8rIy61eAJObDNWdBXbUvS82qXxBUfd0+H61/zWTjCfOPu33La4YhXPfFxddpY6QEdrKRSzrypuAx9amU6MI237Z0UECWklQUMsB/qrCyVYANoT7ERR8MGxn3viVQKnAKE6wcp85dHNxyle9ZHWEn4rKsce/WiMsGAvGQAY9TvrkvJ4Iie8FyQHfXtlugV4W8bgH/uFGp75z0E94AzgkqGS/jYNptcHKU+Mj2bN/14rEKJP2J5FkLGgnMh0S1BUURNJvmSh/N4P9gkQedhlpsqFzlK3WctNVIRVC037hL3BI/o29XtU5VsF5K59/lCLV9bxEy4vUDAXufoXfMDJXqf2vCdzm9fQQy3acKL1/Q0MLzz8u2uUSWdeS9tVaW47uA2fKA7k2z3iSTrOq6dRsqwk5rrapp5K0OWhk+RbVGY22bzAZ+8lbBRlcaGHzsXwqBn05/IBHveN3R3ZDgx78crDsIqaj2twXbf5tKh2NEK3Oqehv/bKbmn7+acLQxPVyTL2SoeBd6QrAYvdZ+12QMdJVbqoyW02tLziRtp+BRmv7FaHjSHmsxSwv2j3FPX83qYQDOQQs9eGyZZs1w/yRaXcsQdZf3xU/sr1Xrh3KD56uljRWx/NRMOB+x9V3wi1eP4Iw68AgYT23HwR+QaYBXnApQLGdxmRvfT97O181pWqGWpdwtFy/k7m68rKbrMZF83a12x8rmGDclMDgO4+Vq9umhV4TXbp8sIIrnPHtYw4h29fvMplE0MqtPKXv7gzglJ7HtBYJAAMsJMoceHjeWCzZHUtLi6iXo09wmEuGMVNEcmfMANWb8Zy4VOdwrYn0ZYqPHift20iSTqM4ivWj9MK7EZoHCv2q77akHldIrRx14hPORjJ3s70WaYlAchn4Wg55yLcqpDMp1bB4fnqlT2NS348ml5chlb8+A2b+iPePGrdDL/EPEBUyc7AJSR2ZMg4+fZq690MU0G4Omgud6OmbhwN57tQIaRxYqpw+ZsfDpQsbqHG9R9NbLTVhzb560kcl+XgdFL3jf1/hmFrLyh2TwzBm1pDuDduBWrr/gawMk3WXufvHIrewfm17sbb6XRXdJmJgwMX04efgJ0AKSQVEFxfeQZsMhmCnF3G9HufsnM3rrA6E5GkIJLXm2BG5okKcmpLAsMtzfgm3hYtV/l/nhkRV+LKcynZUwBg4uducu4NWAVdFADVo38uaj3CNcQuSVnpajuDFet5OSHMW2t+ra3RwbAgOZTnnB11VhyWqdy/LCpb0B0ph1qJllpgV2jsUTDaDgUKLk//CbQYR/o5mPoRVW87FPkQ2zTIjrJAuE1Rg5lACnIvHiVfCwk01Tnnqbzmd4jEvW80/ygkof+aiU1DIUpRk/jIu1VxiCPG7/A7+Sypme6Men3EG3qbMZUgm4Yls3UqtSe7S6yO1fk4QrmddXDm93uJFbbk2y35UuXU5TMBkhpdCMeDOs0GRYB8iPro57KF3VoNtnN2Ki4aCVN2xx1cdx33VFGkjMM1YY44pfYecqJHHCpxrrIy3uos/yIJBsA5DZQf0FuKDbv3e3jhsNpIpo5hIVXTknymZ0k/nL+gfpYrkbdulk4Kt56louM3PElfuJCRe7Q8DQcETC+1lJVjuYje5BF0WXHsVI3wzYwdY5jKpR2ZlcVso47osbBMo5rzWBFPL58BpZjf/LIXle8QBl+w3fqYVZFLcxOxfekEj/ad68zLgZ6TJosOipEvKCI2Ky4IMC+Dcf48JgeBVal8EqNutgIAw+VuGe5PtnAP5cKt0c3ntqikg3uA4ANZOTd8kZOQIFHmuWHB99QwbFC/5O9Wzu0vaFueBRobmXoM7TfOER41xfcJn/xxvBWKxlUpQ8R1niU7mRPgSQV+DtT158TtiGmIVbm8Ctc7Ja+MXCMRsLPaAntSKVwKuvBr9jt9SlBIF1j429Q3QFAwnsfUs6rF7UDMj9Bo2JVegfA+b3ZLb+CpjvcoMdty8fiCGGQNz/jqRkZW51HTYY32n96QPlZx0dmegSO8fJibjT8+lRKEMj+dDcL9684UIyilwOH9/6KEHdqPDrhnfNR+tfeyI4NkcJhGR/jfxVZKuvcNaCsw6/KaAc+fvrXX7+hH7YzLtX/kt8lqV/pSKjIlLcvaf4KhBuyHR9fPH/iVylHPsicf/H86a989Tk0qIQ/z/1w6Ted/fpgqr+hx0Ct1n+2EisnWbcy2hLHkneHpalEMGr3Ldc8fjRFmEOx88bdzti3h7ZiYd6VSfn6Sv/VibjlyMvqjMYjrJwP7LQOHxFFmFNML48hN0QvqUdtb14Gz6nvPD8PTlsfF6lCiKbTiRaX0t2KzEuWYQCFZLIns8i5BeZd3WLlCvRr35pJmQS/lzah2CM7YOvoqIcyTSo+4DfZyWm4U8ModBfxvX6PQ6XRoXJj3R/qtmadosu/w5LXYMkoipCXCb+nqxO9VRvpWvRefNrR1CZ30vPe3gXb5zrbfYzYqrLbwVTZbIvonnn9zQ16cyzr7NYh6MoIrtyXiaA2UTf8+Lmx9lVPmXRA09Zxqmr4V4rKN5HCnx93H9mm/K4Gy13dY9QmgsAvcyPW/c4Dh1SubR01K1uKiJzx+eoTlld1Ht18N8W21QpuO9kW3Z26RW1yAODtdxP29bRbJP9WTd2RKKYOaPvldM8iisW+vr60za8VT0uhNJZeU5swhysqvzbxSZTbriX1g6YU8RgnRQ0VTOKNjlqe2i4gH088TjDAktqEAcTHPyimpMe7XUvpewroKBJ6ceYli7UD2SW4twkYvI+13fuAShG1SUjmvv2zz1JyHm7XUhfjFco4B1eyGHdyOgB2x20X8Hem0LJdSz/MAMvyPzSD7Vr6Ywb//zADolHwQWu/q4tdWvvdKAEvNR9fPVvl4oVN8S36otR7AiXZK9vbjzpEk8XI7od8YDHhm5X+i5MvNTO0NF+aOl7tPiTH+HuRpXTkfb4WvvbGXfEVMmI6XzJbtwajNYDpZImvKxbFLW3t+xKMAMgwb1igykLrkWcOA8kvaGnkzKX6D9cOFjRkZLSbp/m6nqBUxm7z5ak0FdTbw1l+vFq0uHfHVNeyogPS4dxRoGLODSy0iIbdd2Kal1hyr9iaCHJAzb6+E0lT9p4XqYBOJjgWbQqji5aVlxgHYs4Z3nb6JLFYQ8u07asSrCeesiTzNCQvDCDKVOxVcoUepU/Fv08jV9ISDHqwRyzZPPgSXfwlG1I84dPyIBf77vCoF+uraRY07O/fd27s8PqC40fXvUqt1hSm4PFPavhFGuNzc3g2O1vSKPivHaVNOP7qSDuUlw1VJfA1LCSIxjiN1Azp6tpk0iGYpHRrHOy5EQVYS8o7L78GL5az/d73GlarYmNrjBmjdtvGBnS899xnhdSisGZkvz8ZpkeLTKCVrq71S7pQCplaa2+F0AJsBkVreVUHO3v0aQQZ7PQV8y+POc8cvWO2sPyyLdECaUcl4y2ZnGtFi4zy0F+6Vq/ovHa2P4Z5v39FKMSWUAfnqUpJoAUNNxLHZJc1ZYt1gQ2Nd4cxgHTFFN38acXFnqpoc4qyaneBqnuhs8S4vELUmQKa5lyQNGVWUUp5jDaDwPj+9cJnI8bFzmNv927hoY27i9UaSok0OMzZLNjViXgxCj7YHf5TVM/yvXm2T1Wjmxlcgnf7Hhdjef820i2//sNCP6ljhlC4EkJIJq4kDVXz7NlY0m9lkfXVL0STr6QT06d6Cy2UKq5iWAtnyMtbYv6X5q3DgZsON39ixTmlAgyfeXkPpF2QSzN9LN8GFb5r1TA6Ji58TYVWCG8IqMrsvb6UPtVX/ODBsjGtQF6cWpQnW7lPo1v6Khsb7gWtlPYtFqCOARVPf6NJK+IV5Ird0Cu6ZHj7nKl2UwCt9PSPAN57wiffCAv3XqKZ5agSjCsygUjfmtGK0//QdDEsE/vvWYtiDecPmMr4BJh5dJa/f9Afm2JRv9/qnUWFe23RRsaMMn6dpjpXq+OtP39k+cpiG7C6IY3G3AchyhYHF6/QUuy/0cKaLuOSI8C+8JS4eaZPbMkFWgmv+IL8h4udZsFJ8h6zNQUuM0IXC8ATYm+EbXAvaGZxFSsjl1f5dPtVV2wrNIwKqmGbYrRUvlldPObRuEeyprjy1piO71WjAq9v7Wnl56n6PWAVuCBdHBhfW5FUDOy9fO50lB6NIYjseVZ+jJKKsS9psTpiyafbdnkn56FcWu58KFfMRZeCBzov07SHSsXY2HwKLtKnpUMpfZPeWAooSc6n6Tte3uInTSjgLJkWcrFNLio4abST84wJTfyH/WJqXkRBiGdoGssZKzOLTDrRm0U0k2vnp5IySwo+uUXTSW5VvYJrUyolS5omnZxv51xJUfsYTSA5dtveLYzCaSVNHHbGBPHBk4JFW2i6fsv0+wF2CqdeNMHgzaKo7ImXd1giafro/8hA2nCvBwU250KTRNICF1gxqAwuyZq5N598EEg3m1U/ZZ+pxSKtoYB+HRo0lj4YzVxVEQica+xI8R1evY/nlXd3TfWfTLjsrlmwyG7DxjDkjbJKCuUPcMKNjnp/A3SITB02LjdSOAYxVtdL2/CqqrIgMD0m0MwV7TvsO8/fA7qsm596WumN652c7EiykJd58+osv//4lxKITDgDyMX41Qk+NAVEpB4QDUuX00neauVtDYrV2ZCiT/B0IHy8BMFfnXiMozR8dKGM+cKo7/x6shmH2hh5lQ/ZBmNOytRTlautyYeIOyyVRZ9NMr0Cf4jqgFliAvXvn6nuPWItAhcSSJvN9hOHl1oRLR14n5bDDkZXtLWbl6P50U9hCVcvqQ67W1ggVRkLfQvFEBBqpf1U6kqxs0zvLg5Sz+b3rOYOC1720SNZlFppGN3j9a+8zKApXX28zi7HiOEId7HyXAO9SfA51dRgg/YPlcRhMIy/rf/8quk9INubJrtu1U0+ZAesBiARy40MQ8iIJzKBvHBssBTcUJ1Ode41q9y40uYLWaYVPimnBCO838lVzsyI5/qlBCrHckRPTLgZ3S24XL3hUtsOU+smV7Q8GytLP0cp4H8y9aVBfyt0VUWjrpKYyJuEmqNikoU3HIe0d8jUXhe7m9LXwnw2p/TewkKhqQ/vmyZPNHhHcz165HhqEpHlvb0jH7b3CH90sQPG5N61ktmZyHRThA8YvexyN9+JQ8iQCWSW78NlLK42oK2Sg2afQYOFCjvOInFH/vXLweFHvMsm0B/syB6aqlysgnsj04F0zwhKQWkaSDh4TluKHenxNps56lTXOzNtiv5CHk+/8jx+EY7k1uFmKJePSmU6MfM1RavXTtHCqWr/Qk6vQr5IbwVrzoD3e0OXqkjLXLdGC1cXJj2zUngt+HAK1spI4UrCb33WoGIhQMIble3opaHDICB9KZc1fBQzs+F36mYYtiUyhVn7FCAB7oL/JLOxx85Lo7tuuY+r3RXdM5Pt0O0QYJNBOFXjJt/jfjcz2Ux2qIU5gQEUB07b/T0cFm+bkfS06pi3ecEDKIeyiecD4iyafYcLKgutGY5KVwMdxy948PPFeUxEptqFZEIoow51MgTA+EoTF7Bwbi3/6cGlSdSMeNa0vWtJcnzJU5myaz7dSxdfu7m1xPluniygFdfqI/wh1hk8gAm9HJnBd0l/4av2G4HfTtXADK2jeoffYrt0kQuS2TMW0RSqfu7WiqhhtRPHyj5fZlCZ58MJYLolHAET9q5uhwA7zazfcy2HqYtKFkbEOKM7ymDRDYtuL2jVL6jymiDdYR+1VGdOYYbE4VKR1CdCl+4dZQsqi3MBJcXPPIE2FtQaGN47wZZaBh0q2Mi3mTefIdtVuvlxCF3YXC6vXH7g09PW6jMzEc/K2ZbS6fO+4QTKuWqzh6dl8ZTyezCwXJ4QhQoLmDjmjw55gRO5tXqyiIYOqLBZmxJ1u2nmh27FMvhZSiZbpZljYvEXzTMp0d+JZp5y4jNHZ9GJFgfSzHVtvidOGlGolNHMl2X7Cmco+dK0jmbOnah+GptHydvmNPO2eWgvgZK3xW1ohuAFq790jSn4oZAmfijUcgFT8EMszZrZdlUi+xg1TV2hmaZ6M8pVKGmqzYQmXA6M+8BOSZc6+bTSpQ6ua4CfMnATNKGVaZ2ucxiFStZlWmk7y9vJLZoycAs0U/8f8/hjHn/M438v86hZGY3IWnb+NjQhnA/stP/p6QV1cYNXwGELNdPOf1ZRlj+ZHPx6xfwp5QXgv+shlt/XQyZUAXnZ5j/WQ+4F56YG3Fj8oCv58ENFOR/FRPYY/7PukipCXRc5lSqqOLNtXeQfFacwUZ4Ka7D9uih0017dkCHk7s7fLYqd6nBL6Rn8epD09y8rfnb/aZFL0R/84by3ie/Pz3qd/9NbAZWdSx+CSmx+WUJUoa6PHfrr4a/rYztlwp8/qRBJMfb1dvxV5P/0VhzuguTM/1QwRbm5GQ8oeHF9EelhHTjfnO9hA4M1iMFqFszdMvXJazBywCsiQgAauDhtAA3wou6/2pzbT77pRRzy3U/iQ8dhSjpKZuiS0Rwjli9nQzKjDJjjNEe9W1SZ++oJkt/tHBbMrBrIZxNM3QiXlJsWVAXwC1zKEuCTAygenQvAKmEqw3jOuC+BB+PRvtTlWvkzP9VPYAxpeH53GBfscjo7V/PeTK03T3FzyfFWpw+e8atBSp2nxJLdjUmFSPmkDYf6H24s7iwYss8m97KghC5pUr7e33BkPmM/5Ny505VNs4tp5HWNcosPtfYp5DOiQHaAv53M9hihH3GurJOlaQLs9fntkWhl4aMDngI5r/e6Ffnwq0GLS28//FYFxerY+m/U3pqRIUX+WCD4WGrJmBrw5UVtMGJKvkB14mIlpTI7Z3ratEgQyOMautYwQk+/RUTU2wZP6bBjzRupPrUeo7DAFPbnkcNyEu+82rlx8UeovF36ibcmpbbLI80HbQZX+V/PQie+xqTjXGxIiXbnQhExVjvT0p3SU04084k1l6vNGPywAQhTbMR58ROixbiFUt960pADwK1SzYhXsHLdtcDuGbU0WbXfHmuNx1K+V61flDaHgmrn3uwxqadOexM2VfmR9q4k7rZ3qARKNTTimlSftAlF4Ym1hDoU2qTUMQ1CYMXf/aJXgCFvEj1GHxf41uKsYHsSfDZUNeO+7RrTC0QsDgjmQMTTejYjEWPlcJXYeheUfVXNCllIJtRHRWT289E+fhFxdkqQ1pxjOoxldbIZiPuhuMv0CCaQNG6sqHp2gDrhBSMFjQTvsrYwZpCaX1EhDi5WNRtABaIN4no21VLJI3f3W6uIBM2uvZdb9dtUo0skuKAW4YVvv3FrYu0/wXr17D3xZzuO3YWLpPqNes8sEmc8xzBISke8V05aXn+9mC0JccbPRiHsFEh1C7JHAGubxHry/dygL5fSRN1cekVmJ4zLC4aqou5+s2KZn6w4Ph2omcl8WRgYLnisXubMe9vJrnRgalrba+quwlceQ1XLA/hrV5AnNIwKTNr/SmQ610OuQD8mR7nlBalsLPXAwJJNaVC1Y8DwZSetDGdDgEzoAq7NZnPhOF3aSqegyN0cUx3V2LYHaavVybKAtvCuE1DMZruZFvdfE3bzPPPLlNhq1XHjpatHWRhYYXdgL+eKMTGUksk5NL0dXeRbknqDygR+xJQ3DRk2bAPXBZf67KJri8zW1TRTmcGjuK70PKtznRKJTKdzGUAl+jMXcq1kwvcVNmYgXSTVIm4W8iSWxc2Cpp60JTCBuJlB507XfhQPSVpJvC+vUA0Mgrt56hjVtBQtd2K1TT+qiiiDqqePeSBcoYNt70qcI+2eUGxwvKP9p4rw9HprvzY3kx56IjK9Bt8lFJeaogR87/2exDrDEg4fyp/qqnIFW4NX+zeIGKin4dNS34VXRXLAG44cbknvnshA+INWPqMKEZaGgM89S9Yg7h3N2a7c6hPtWX6zJ2TCBqROOCTujljbH8FA9eea+TXoWH8oQegHFHjBtI9V29MBuVSn1V+XwlYWyw1S6DmBWo0HA/jM46yQEW3IUWStgEySw9rg3nvCguG2x+uOPHe+m0lI1URbu5gInj4IcEMX+cQa3dPBvj5r5Krl2vOiqLx+A6FDyYetvAk/zTg5CX6wMwSgffC1RGsrrrgMo3Wl+lNnzAN0jMTVJNSUJl6VMl8YUAc6MDSbWFr7hKU7YSIzp7NvSLu8YH34Uh7vHscrlFSMJYSq5H6lp6RzkXuXfF7DIfVXZ9RI0d9JCbIe5gHYd52q1bhdFs2rg92IGMW4JBgBcLHEK+/buuCMoNDekXjsxujB+r6mNLDNNR0jJknulvFsp3lS/NWnNmi6xL3PVDfnowW8p/sHVcKv6Xy4ncB2rRm1BCu7fOOAUNKYMQZxgipfUvxP8l1Y6d60fwW3Ws9+Na0S5gnXB2tNBg7D1VSgUUlmWMVJ1zzdoXZFG1+e54d54y94mKts9Cxz752APBA+Fz4CtBGRMIuA1VwvhGxU6iIJjKASq9VPddadAeF3sH1uKapqmnIUqswh+wxEh19D6m9tk5rqg2/uJivcXpzs0LunNC9DF78C4WWxn3uy8yKJ7AYNCJIAvo/J3VDwxWf4oD1VKjqAAxVf7b7IQGZfyLjkaBjdO6HgImItdjeT2WWgX6e7aOigP8dXSqVuhU6BHnPD4FJ4YiYCVDdXxjxDorzoZMIVh/1VD6/c3Iosl2Vvuh5gj4stzzBg0pgnTaNuHze4J4vWzHQ6CG1RjUUzHZ4nrewxnSe5YbqP1y2UBG5Mk8eI81XVqRUe/YjeXEhQ+7iCvYPecHTehteivwzODXq/jvXRNZVR9nIr6EvVN1mmLae1w7GOXWUzjqpqvUccT03InfUrMz4H8CZNnVUTBX4540KBvTWLgcDXdQIsX8Gk1B8KeiqojV5lEedOTmZXXO4jDOGDKtLzxgo0DD/Ody5+bgil3zKWRbDg1by3MvovGl7EpS0fmhOv7JTOap9/gRz7x5HbfnLkYwzdhGKWMvlA61PalfvawklSu8MZQAdu+3nOt8wsPnSp7/f40T6U4o3efzFuriPJ68/BnFah6k4oubrFFPxTttuJbPFGH6ejFhsbdm3jpyL4Et0Bt/35DXVqstAUrXStig1Knq8pznvbThHgs/5i8EgAVLCYPLNlwktqBHeK0w8Pxrhc6SavHyvVeptB8JdQwy2aHqNk3vN+3NtRf1zY+Zq/1qfX/jqX2UG+r2tDGkAdtlFUqqPUAOirOtFrF67PyJMe/kBrzvTCyW3GI5XYVA4ApyMAZLjUpbV/d7hiGx8DKGWmONtAIhZLv2eLniA8ry9cGL2cSQddEIEKi4veB1GiWn16XukgRYT+fV7s+MWj7ts0pct74LNlEZ2B8vy99LxDgMr1gnq7NGo2H/opm1tKHJ//iwKta42/YYemiccGahu3V19LUOqoe8VL5+5NLMfNDTgSuH9ADUk+E9wLOtGbqyw16wttSdTt6tnF1DlM0cb5xqZdHFu07w4LbvNVqaWUVeoGnCvvDIIufsHvoYzvsTOqgMHh/YxfYJs/eFbxNi3Mp5QGM9QFIKHfLVlW5KKnL1PKzYCXtMrNgC8F5iaUQhBNe5VtZton4DKlSSrNWjFVMb/3MqPxCIHmKuJNcFWKNaVJei7NQs/GcfmZiXW/Mnl9MQmbCnZf9CATPOo+3Qlu3NsEVhoem7fGEC/TKIn7UArrRCiZ2GEAXevpaJOsH+wZ34V7SdG5LeNoLR9+3g+2h0L2jgm7slvkgW01qio9STFUOqI1jqLIFc54MMyk8wil3E39pdxlAI2F7oAbMk7+owar8/gyac9tfHhR2nhZOUXnUzo6QBmMyKXtVZPJtj48Necyft702LGcqlJEh3pOFyIswiDA8tOmwm7Z3Ttdc1jaKXX/+L0RrZ0/FWSJOBWwJaNiXgMSurnY8cRAtXJ1EKtKHCAerF9p7rhkoOI9N7AnPPlAIHB70SPBBYCQSRjMOLFRBSWjLN0rpPipztj2Kcs6FrqJnbQTIPVNBu/i71vbOAidP7jL7WV66+7GULrt52sKNIwYTtlsfDGBKcK6Hz3c57IembC/YkxM8WOJxHxPHEukYbBfdDNJ1FJtvokDtkfjrX+7aDiCH7LU3d/BCVAQWjHcXmAmywLD1YGKL2dMbjtkjfHIgCU2llPwgVjRvIVsuixjQYxBdUi63LlEMHL3b0Tq5AE0b1y8ptO9JBaEGVY6pljc/fkhflrl8rUr2qpcauhOd2UuJJKwajoMowJlaA2hFKlKGjiFVURmMbDA7dpZlFdG7pp8xta1nXi7IlRK8UB9ZlXA9uF0ZKUkbKPbhmPYoihXhvMUQaSAqQIa+kHN9rLzfNFYr8USU/f25w+iPBnU2Q6Dcs9sCtQj+7mknwDrRhVKCgJra+bx8WwhhVX7OB8Qdc+kkhTH/X8z7sGlTKBufze80WnWSOGGhGEZCtyNy292zZjOdmFbGBdPZ747SvZHZjBnCR99bwu0Vot9VJo4WuJz/1JnWTzuOsUkes2DtejSTYlaqSK/sbozYENAyscagLhmSnz3E5n7A/0qCllOim25teJuAdAsJ4z1Sy7y8PLB1AWd3hnXbNPhDCjbjUKN4OWqYc5WXjN89ZI4fb9bXDD8E8fvxvEkMPyAA9rmYFvbG89YLWth+Iyq9ryptQ9XylDN05Nvc+OPdfvEjK1WK77tVg15SakmVJ4W+S7Z4sAvG6TlS921Prihgb/j2sLwKfF4os+5Iyvv6rtO114Q10zbGw9nVPKX+WLqMBzhxLPe5LUgFvKS+a5nZU/9Xk5cn3VO7yV1W6vLgmIxpeEfAjZVQzKYz771p5RPhA5l9t/z/j7pAtbmWIStiCPDhMr90U2tfv8OtbGUq/rK8iHPkxnZ1LJKkzQMeXnsEa9r+73va1fWTGlXCF2UgM2cQVTpe+w93OaKbl5clMwNEzW2ZeVkfjJv/V7dCYOEXH30Oy9y1TC6bS0jfsPxdJmMXw7foFxM2D6/MiScrU/bD4CZ50S64Q2exmWBHjxxy1xM1jBcV6J/6edegLh930jca63a1Lq6syRSa/P9Rx46BtzNWtED+ov8NvMy4gjwUTqUnPIAJ9dvvYULYAWTqCq8HLx8RdABWX7VSOkSzMpF4xFHyH7G7Rus051qN8AuOXQRlwXfZloJGdXE/EYMdcMyU5PBEON0PCXY/0qOAQQhzhTWsohf2fl7EiXucMYX6hhKDP11TJjD12bRFmBO0wIaMfLakOuei8F1Yr8PsMtDFRUE0WJTxt85dKlGtxdSpWJ12gBaZer4McRYnbHXhBK2EGAIBiXPgmhTEn1Ytnr/iddOXvnBrTszkoMhKW8pxa/9YpbAhhNHKWtg/k56O54HRL8aFCOIjkWIc/sO9rpp1t5zjMa23px59xYdAAqNKzGNP83xWkV/ZHlxh6Wg6PuEZIdnj/eniyd/QKkA2eIq/hecF3dymlrR3JGcj3tkLkRJ3p8u09pX9KMFzUnrH2Ro7U3ZwgiNmd7fMbI9jf9/iBEp1BHIdHacHHTZBFq+2qO20dOBJ2/iPYZXO33XrtAzKcofwE/4GSCouMXLhsaUch9KI5DQ7yjvi4EQqdsEqFhHg7UJrDyMI9XR4p4CVtJWmkTu0d+9T/9G7bOji+Awjtr/yDMGA94j2tt0gWyo68zo137DEPxhWeoA3ptaSDrt326KFV7Ao6/5hYI3XNVCf++Ordn2EpLXR97f+Y2npwMAtRMnPfpX+KuZHLit6s10fpfAPA2XxgTIfmPgdh7l9bm3lIZvf9uQQr8Bxxqclj611nHcczrhSfB+hu2HOJ4FQ2yqJdTC2zrbj/N4yRl9NaGeSwmwzFtfbqc657yjIvf2GVsXdcPT7iOXWBe/TXE/esSQdX7bBLceKzMlufeon/92JsCqhyPkURJayTNr8wvyh5KY/jkAMxXApNWjS6mrzc9cb9p+nOVmtLB8qY8MzmXlYCd8CHrhtwCNCtAZQLzQ5fZ3Dbu2K7LBRoWD3W0D5z1rdFtFEiST1Xq+cVtZRmkSKXz1ETfIAZBgVHaft8Vsl7zE9a2iyh66KePyjQmcwt3WjoKHgEMnt+35Zhq2Vf8m5e7wwazWd427GH4+zGHpM8kPklCqrvr6nwQIyZS1pHfls4zo3HYGS3rkg0xcauVSe7ajA4BbQWq7T+2NN7qu8y/7sR+HAw5pXNvOvVRWa6SwTHg78FRWa2vwdlehCv9fjyIzZY8Sehtbt2/xa77zT9ffaOjs2w7ed9B/f+QAKDxWXsGvE7Ot9GBl+qfrf2h42m53962cObGG1XpLbYf9LtK2/0pGofGIfntEatjKmcv5mcJQtqNbOze9u/NfySg0Ig//tFF/K2fmWtc8+CIPbytfzLcq9vp4w/YVJ6ktnHWbXwTjrjJsOxLeu1Wxwkd2bQ83d7Zy1hvTZ7HryPZgy7VVsX+G/P/mkJt76nSLqM6H6QUi9j6rxFNqLejwhXoBSkmU7zNPqiT0INTmgvcf/nTcGgfBgzHDKCUHsCdkto40i4pFw8kpmNUU6ty/aJsKnB+hCsWUpHsWVGV9OMcrorMdVRJ4qNVoLEu46mIC0vLW2jpWDWpoy4F8eDN3o3Nksq9LRDJF8fjhMClRG0cUrhl+uEpldcAtSe7wDRvYq0E7eOGCpcYj55wcnu1H8Uhr95WUSB7+bRZw61enWQ+v1yMPfPkcKqAKnHJ++wC6joAOBhKrMUNNSK27zxoqxLpa7bW72Es9VNc/77f5W1HBQuRu7Aq0s6uf82Kz1zXu7uOxT2AKrO4LxPnEeXM2cz36lBUrJovVgRk5bXTyMVnWxlQIob9jLFotSDbfqWqQUPksxjFM7vd5hASoFVrKZwApcEzFJ5xCOwDsVx4LXWQAshU3+TJIsb1aX8pVq2UxH/1QsuK7LmGtFifPqiec/G6H2JsCwgI8+fxT2EFYWrB+mQulQJHmhB2cGVu2M6scmrF37HbnYW5WbFm0457ncUu5NjQqu+g7j3cT+sh+tavO/vd4NyST8q9bnFUHI2+wR0B05l7rgXTgZkrjeYaTbAXjr7xiu+t0kcKD7yYc8p4SNRKZQGy9ZUTT8AYRR3nQHRmIOH+auyMvXTl52GfarMAgcKI24ppZDyohf+xi9B4aBNE8gBkWhYH0vNoSbwYdtk7tFY56j7tJVnGvmiccpJNya5dcTAw/3leYT5ab6ic49Pv0zNiFZDK/hEP4AlaHLwoZMblV72N+Bn5XmVDOEbmf+6c1d8j57iL9PDBg2R+foYXnvly5VKCYNdWXngcJuifOtsPetAyferZbwmGmKfI5c6QPI4hNs5woTZEslEEGwQR6Vj/n0xpwmHRY5t9ZGXe8TYwhdPnHQq1pNQXM92UgMz4bkmqO3c2subUI77pmU1zqomPEoMC2b2Jh9FQZM9RTp30JFjeRbcW92XTMSZrX2cTwaRx8ItvWH5/uFzSMBUredcH7fnS3YQCh3c35grvgYEDz2vha86uxfNb8KNbAl8iD1Kkaws/nJ72m+zPjUpu/phI8i5kdfDri++WfHBeIIPgvTjOrC58Lu3O8ftSfe1A7pmdTjf6Jadp6uOFxlGRsElHiBupYkIDN/CBz4MLqvOI8z+qnIhPeTu3WJxmGFtHMMaPEeT8SyTR0MMdn42WwQXnKbyuoo0Dz08CX9wEDQ4Fv9UokrTh+i82ok4hraQl/xe2z710J+L0rfGsUMMNvsPkl4UnIfqZt8KeD9XVCeZKZgYcf5H1HAerMpRZFPjm795GZLkGnTEk21sVBm4rMW/QSJ/0PCti356LO/mQqpjryU+jTRVoGTP4XEmhtstc5/tEsZQsmM63/nlQy40/a/zfBU0e2V+3lVYH+rS0sW7a1YN2eEP+ZZfsG1879FsN49vfzSihFdE1RIlVdFeAdcfllMBigcGJl+5FySvI6Ku4ZLZwRDwZU9q6eQinmlypuiX/FQd9sJEEXWYRqz7CSaf5vskhrXsvaWdmvR0hbWgS3/WjhKeOSxaQTtX3w5EvlkihIruN4wEzOBIXcxbmfzkrfnE4obs12fCMcl5rwJiDhRMGXgs6tORKzbTjygh8d+fkwsAMH5YEr5X3ublPyg/uQ6wJbtHlT4X+c4K9fH/U8wnGjsHc7+f9piv5D/Q/1/2XU1b11ui2GF2If4qVd5trq19tgf++S7mkiLuc11tlpTJgGnc1+JIdTc+47S9gKKe14+1AKNaTZ6r8ZQtiZioKDqYsGF2RkP23fkdSHVlhvElEVOvqaSSiYWwtl19JVt3GYWl3/EqAbhjs/lyJVq6Xzzz0QPMeDVq9BjNVK/GZiitJn5K560hDeXZUC+eLNrjuw0dPzPCD61CCwdaJxgtVnH/0mCf9ySpiblHOPANv4sWR488H3k74NQojH017/w5OybMf/3z4w3eQWTe7ArHe0EPtk8153OQzSWidK/1D+MGYKobZZgtdwmZt7u9/E1EnmJs2en9UVpjt9jblgaOxvEjmkQ2PG59lsISVdGN/K0qunuWXSuKqIklaMmh/KbVyhNXP0rCj/Tz9/+vnTz/9R/Zz2XnwrsHlzsfVItCt/4FxjPt4x1d8httcuWgVOPQ4lTxz0Qn4i0u9XlkJPDho8WFZ1UBnAnq22QvOhUYsmtE7wf/DnpCDtHHf3wde3OAEqq+NPTDS6hRpbO5LkYZoJThyYeTxzlDvWpAAhhEvF9amqaWZSbyPAfcH4Y1MqvEr1g9xoxGPjgBiqaLjjbx5TT7ZGfbCUYpeJGVWYL924oZXIbHVKO7HzY5hPNX8bpqItak4UPV6/6I1G9R8ENCuOR77Ye4/CvWFvnUPRWeWKwrPVsz0zsBoBye4cGrPlhtPXWcIZQKRBbVvP1oLkeCMAMkK3K8eGrahJPNtP+U2CD9xIleuzsbIPysrXqmM8zPb4Zkp9NGG/ylLXp8wjeWGoCCyiINtPvH5UNlOvRqcMA59lm2qyq5SYx++lFlkyvUJ1o/6rAfPm3ABQH4Dc6R0pVxn1jDiaPUAzi3QDKMr1qQwTPBrySGvWCPBZn0mULVW7eq+5sOuNt8k+TBfLwhCLYiE5frXMNgMYx5tPNYzAZqZM8j39htWaRcxeA22jmVb3L6EplT2OH8eG6+usS3R3nNjwC5OjtVP9L5FLlFpsYPK4VrSWZqbbjJ2OAcMZ/7SsFeKSkuTye3XngP6BJSI3s57k321kbPb1ymSruFQQELDToPPMe/WXkKBO4AA8MrDWrxM+87Jmv2Q/zXzWmfPNLjkaz1tHeT944bcJ5zXBTpj37HC0EQQ0XuhkuCFpF3FTpPeEI6C8rXXkuANLOXUHbJIZwuuayuLkUA83SJp0gh9DCJiZcA796HwS+YKWmyhm/mNLknsiuo55jCTLgEdLmCE5NtyjFySF2oqdA3ZbMKivmlozxcqHdJIO6UHTiHwDBwETuPFXwjUDPtGZpld4N5sWPcEVVgFcuMSMy652vBdA6MBa5hc5GRcnVPxn5WgsoOTdlmIEhWT26jEcZ4u9UD+mwNb0tarEu7PmnW6JsLqzpEXbTSDe5qMqV6Me3MWRobw+emICEpaD69pUk0yImGh+NTAx4dPiKdz1DhVJmK82zQ0MWm/3bt8hmqrGmiZ8Jkkid0G15noSjX0x6tmlJyi18OVBpx4PWstRhtNVVMvnlB9Ysgim2Q9O9H9hPzNeT6DzrmvJVvWwQx8nX9E6m6GeXU3lXm+oDApyRdUvGjSZtDt7gWkeOsm7rUbV9YskKyFDEljDaGIIHkV7XLS+jUsHJeIVhx0AOrLbC5bhiN2EjFD+qoCgQAwYX8sbl315OCzO5RJNerLUPiAy4T4dwu8xaovtMiaNF+9rzZOrZ6vyNY2S9tBcvnsWRDX+238ZLo3c3U+NniVhaatDTGc5nwwkV9A8RfIX8SLFNxVlgeG6ndTZuQ1KSC9+Q6FD8+z0M9V/6VADvzt167Gwtd/nv/O7KKnFX946R49mZO+gBh84I6iH6nDwoXHFkIwkeQ/roSZFukwn1L+s0lSv5D9D8VrIezBZUTOdIBk/swYpi64P5NIwapdaKJ+lidRFhy5Rj4+M6iQF0bwJ4C/UZYomXr7uzsHQ7sfK5E8/f/r508+ffv437kc2RBgz1jtC3ZohJl7G/Zpm8A8mweX0GI1tM2juTs0Iet6cd4dlryXNbbINEIukHDrRYkOae1MM1T5cM1ZnZCqieYRwpK5Q79JOTtM8WrHfNE/AWVo0nY6e5glTqZuY3pwXd1jEjWnNxoh/jC47xGkYHEwz2R967eHSQ+GUi+a2Ya4vZ80jWfIaGmiWT3sHK8qdqUcQaebpPctHTupQlD5Cc5SZZtEDpymc/k1z5/Hfa4+4suhEpWhPANET3dwSKZxq0jylqrlxLsJoJ+ehP+bxxzz+mMcf8/hjHn/M4495/DGPP+bxxzz+mMcf8/hjHn/M4495/DGPP+bxxzz+mMcf8/hjHn/M4495/DGPH+YxNxohuW+w9tvQ5F4RjGKj0ZPf2nSuPKxu7csLyPmZyxSuCtQP844eMvrHYkQbX9j2tIRyb3kjVnbu4yUDN+uA6eyd1ZVy5xmN082DzxxvKskIqKFuDnvv93KqzILwNjjgpchP3zu7+P/oUkfzG+axE/GjiF8+KHbkP32fjEdoupSV3eWXextN39/hBrFrvZD+lZStTvdF56SJc+6/3MBoy/Cfvu925CgErnGt4xf+dLn/A3/mom6lh9+d/IWLSNuRKOp9iv9Hf/ituCnbEalGXp/cY7PyZvKuwPrIZC0egp+crcZbD/kWmBTYFDgWwG4bav705bybVqxlGyuyhM/7rXKnsAiioxqpP2ttrWSj+zhaYC3AJXC4sjQqC2+0ROnSdrHIt9bFu7GrLuUgjhcHsdrPDEe/i9l+k2cdE/VmqgKfx4gTGheWlu3Qk64Ir4A26X0vdC/EKFwnYb/IQNan0qeepK1fNxEy4pLvJfWNHl5YRwZOyiStqI5X4v0QSnKYTUIFZm4QFjghlkTC15O/kKgX2Gi0KY4vKztuas+NPzGou0Kifv8Ylg+pthn1r/7CTRInYqKDlrJQKvi+jaq2VnaYdIUEccgX44DxSf3iPJ3w4JPZ3V67TcitL3W91t8vDQ1ePvTgPIdLLftUjNT1WQWBjamzjqSu+eTKiaU1v6/obJGWw3yA5cQ3zQGSkOLwTlLS8FJOfsxIjD3m9a0xVmREzIkggQztwPrVDo+6Nf/WBWXs0l2Pj6p0mXmr6GECPB961urI3DsIW3TtcqHHEPcCqNpPv+whdiJo90G2uusjAHIq2hEdOV6VssBD6j0Gl4ULiae1DVc6CvMrunQFJG+mJsh8vfXDsHrtBJnOewxVybqee/y5M7nSWitdC6VEmH9cMaigCFS8DUKt1CgoI5T5+XDMjKNYIQ2j9qMDXICmvY/hXqmlqlFmB5GFfA9kdrxfa3ZNZA4dJXMXjNuxsbTUhZPPvo4jid/NCbT2a+V2YKspk4kMmo4Lcnbpe+rmy/2iTsdVq9MWXSFR0jG9aqnRfcxBmP8UhcOPw2JR0l9avn+fwVlwtr+6pW71A+401msaZTG2cM0G+elzF4IR1KxUgz2mGMqkxHb6gqTbAPxJO7BqcOcZSewNohaD6DzZ+c7BnX91EsIaJN+mM0MHCNNCdInTX9OTFeC4jsq2c8uyo8tvpgerrsefrggK5TeGq+DZZdj2J8g6qUgQNxWbI+AEju92XRX82reDh/6hV0FPcpxXzeRArP/URuLkDc7oPeHhGkZcxK50oIPrBbyNzJAGm/54wTMtn1Rsss/cIBx/Cph4/7ibYdlJ08SAPsJ6paBD3CPL3C8uh6skvHC+4RW6fNrY3u6AZEJqQj4M8Snue6AMDX6913mcxK6nhkJWVhurjfjU61uGyJlEaPEfBFgBgQM++IRBDTbB5jHNzDZ+YxQXYOaUMLCKNPIopvLucPa+wWfLfV9X1j7mqnrPEQTAb5ItDKJtCPHPh790fA+Qh1YnO9CqPchPMxc37sjWdFId9slbYY1uxpDM1+OuKEik8NFwMB+fZ9aYwjq/2mwTe1x0+WdLcHTmCoSE+joABpR7R+kyouuvxxGB4ZiJjaiFVdKsURmy9QXs1lTV4Cw3SIC8gpDHrLTIyyGVF9tzeKLaa3dJeI8UFSDgyXnmoVoeX+QrUildx2daf7+ExEVqrs8u+tkuHsllf/9pVEI+6QOsgjAB2cDZqJ0Qr3LT6C679JErAGOX+zVGQfkZYn/lkismjS9aXTgkcz3fcb6UlV8U97zjqkhentc9ef/6F4QP9cxh1+q1Y+KuWjOdnekoQMuVJMvtDb+T6ybDGjWwcdrxKH2hnXVWbcKyEM6zOiSTWE/eSMJDySQYGA2d1rURTRmc/GoSJVDde+yKH2pBFCetMnvZpauoZzDAb73Y7m/FF/8ay9K1kUHoRMWC/xq72yQBeaz3qh5FFTZ/D1+W1+gOkwkXZnZyTHUVWyrSDV94XOpXs5FqMTyY1DAWmtaa2XvL2STQUerpcsTN4wIRCZqrJIJDL7fwxOIAJC5DX5lr54e6eqCcr/O1AnQJ7JF8adSy6nUrwt+XcxMHvLsi6fu8kCpEcx128rBc1rezjAHW7cX9vlpfKpeVJ0f4YBy4V2IHFH0Nlz7oSroJays5pFgF+KyAoZ3hiE+P/71B5vQBYt6LoKDI4PfTvu1ryAkQNAOirJoFndISCHjr2OvWFoZpdly1bIEnLJYU+FmvK/vwThI+lbRFYBFVTXJwNy8+O6VRYglfNVyeP3qtecyNb4xYMrgCWVLwKYf1CqOIT0mcu8P194ZPqgcM7r4fnDaj3OV4gCOjrY779K3z5qTlJg4DV1ajyRuQqd3C+jvYPo6jbrfYrZMtNYxcLYKaFZMX4gYmv3y+hRD5jg4O09/ySNRSw7uDh4vADg6m7GmPfCHN2GXLySJskyPZTz+oMzWosyN/76l7Cg4Wk4cFSgumfcoaLy+ZjYpBUQRHuBU3J339/KegouguYN0rfqUIxZ6ziteTXhLFqAdb9at8bs2yTs/f0lfO/drmtqvkHGZR7M0jyK4qq11I59enK6KeoeKZNFfJXgwghVcfeo/rx38qdiri5yf++FpKi9Qc9Tvzz2OAuzRlalrNJN3SH2kYkbiVNVNqNAXpU+EdcCRGQWqgszcMPs+ZBtm/Wz0q5byNmQNB4xrp1UZRuhNmoVTP1TewCJnuyvPAHoKGGJrhnZOKb30lWVI3qfJ0lLQqQyOfIE+QbqF3Sjjubg72tTnwOAys1HZ8HxytwzPZO/803YnnwEk+gF4upmVKK1lbv5LBjcrm8BY2i5tsFNBcc+PiaSuHa09SfBq62mYTNCSeVJkOdOwvyzC8pzN/ecNOwitKLFhXyTTls+kxYDiqU3Fy73M3k0vJYkAWXq/lBFUJIDuA7+Gk6fVUtZZ32Kcbrz1uuCSbEvheo3VLJnW4J3tvdWh0w70jnkydIJ5IzA9F1Mp/T6HSe41DYpyT1gv4gkGBjjsA9HFuhoCrZ4dNHNeSkxPKZsLvyB1+Z3Zu1Uz+7lOvjuewjyL0MNOKPI1hmxNBar7T/bevGN6364anZHwsQlWGZPo9tMNgQzJVNLrr19vqXfn9RoLFDsz4rkvwK8H7KOxp9AUpB6nN7gmf3KwyGV4/2UPKdlwYr5qpqnFDXcj0KkQMnv8a7wI3Uxl+mfji3yscl5xsZ2XGhaLxa8rJ8tc6BbM27E6zpTc9o5tx/Giqv6765jGhOuXk052X1tvbOifdz5Z4ULykXwhdf/JMxDJyJmpmUDbLqaqwp3GO8LjUKi52d/gmmbcRfgCdcorRvP8FeqD98zvEEQaWAnmP4cEaCvZCr3cLbHTj6jCLqUTXoA0UdOOLAt0RkcdaVlZYbMqpLCB68t245U69/RpGycoVVuFwl95ubzlHNF/Sf+l1RJGbehunRVUFskyAv9TRU6d7CRatJ6nS1nWdJ7zdKoAL1j88riCplLRpX2zneacSAml/NRA8vtd7QTS05rarYpaT++qMm3ymak99jlxKiWxFjR3//m+D7a7TfV2nOxq6PtbhsTnp4S68lyWvuk5t4VG0pYpIKq9b1MkarNItKxF69L7r/jFDssueA8dzs2arG4cs9Yh8hpTBIdx7dOmG70n80+W+8nYC7ELZVaPhtqmnNwPdISqzft/vpipAN2RFq1adMyzD67xHzxo9TevOhS5/jeE9VSHzZN8Mh+XCoi+vX7lMCNwqAA5LewTNO37jA9P1nsZhrw6KYSLqoIygJ5RMvb92Y8YDw8te/tlIWX7gsIUf0oYY3Ltp5kN2VboJh/a7zC6UEu73oj8QLTcHg5RO+3tIeiV12iZah1/Z7bTPKnp6cSARZAogI+sTDc2iKwP8A/uJW+qt5J6GXWorjU/eZFYmqFdvfjHb93pSPMkqLlXvbVbyeQAyrdpjehCLrazqLMd4M2pXd7qlXaeoN2Da7L7mLc6Lm8GJNcqSFWDFHUFR6cAL7Z8c0GMhmceBAQvvRGASJ9DyT5zQdvVr+fVVq9STrB1q62/VVmYLmNI2l3JhEtJLtdVMj26b7JNwS7LaNekDuGpiCsBX7tUaxdbxDnYUYqVFHpwxxO+52um9e3BQEX61u6jNdz9r5+SXiVsCDt+dMGgv9dZNsJoYEtIZedPOxpZjI8Svc0nyCWjukfzrKFQfV+I4fsD7wchRKLQdckaM/rkXug7H8sBZZZS9bG9wpp5ynQs4y7obEYbIvTtUmUzwrC7Av8gwc9ddSnqjPaEiDrxBgRjnvQefOPEwNXduoOs30Pn4mhJ3UjKGVItBr8/iN4ti8kpjgHdVhLoDDa8ovD7MDpiwv8Ttp/0yFaohFDRZXrO6Mujd5oXz/7pbeF9RdU7HcFE6EH5VccwZVdX+6e3YRuBcKeyr2L/XAzY1VNQtFz5x4OQj+fufRKbld5j3Lj7GzS/DoLUAdtBJDwvD2+/o+BSrNnnr53lN5GdvaKWf28yR+XvUd8brmiIKtv4eRr0Z6m3nhUSluU6VOvwGf9Yuf7fFIhJDc3vqdMeShOxjQ4UrKRejK1FJ913MSv9SmeztGVONOfXjE+wrbw7W3Zx5k6mQ65VWcha8Tq1cFI6yA/RmDW6PtTyUbz8+4K3Qf7u3m0yCkg2+3c2kN3zJvyFVaa6lPYXZFq3bLbwjjIxNa0+20FGui+Voquy1Mzl3XccIKjAyGek3qPpfl9MGX9o7WOWNM/8b5FWu+FxS+r3XKCz5sqRCm2Ki0cfbrowg1CK/roRKNSQu9SREyrptd2bccjwFIpLuvP+BvkeodnyeKGa+5rVWGSePXRqE1edMQLFKmAQ+9bT8uPS83eEUX+Mi0iV0iiYO57ZmO0J2XQjJXNwFIrmr137UkLW2m73jqLK2ni5TYaPiXv9dEx5UnGH2pZQwECdTQUbVbeoWYuyiVeTQIon5z3SRx+PeNaVVYnxkcPWbuPqgk+LhUANJpYgks3qK5/pS71iwDICPfSh9rePz4i6maOKwJ1/R8pzQQgxHFvbmvx96zzr0ugmL8YJ2ql1f9SLhYuyXNpO11rS8vEVtAnzC2Fa9vqZrOfAqb66MmfBtOB84TSTbkMpt0Ov9aRsJ6Xlv06fwm7P4+6y+sYknli3qly1Ecj9gU9d48Hi/h5X0actzGR6dDxDcV//9OsreJk4p7JQdzD7hlkFqJYQLada2lmqnck0A+WkkHhFdt1SA0l7ouj1TASVVyOP9keB9+yJGK7sn4zPBRU+Q3qcPoN6njh3lbFOeVLTEfd7w5cNA4Qng71dCe+2PTT2ycsYhIXRpGdxBKYHfZtydRBymj9oXHqDtc+FzHbEW7zZqDcIHEauJ90ECq61ni1I5kA/lEIAhLxheY6CuAr914mDkA9O14jJU/l3C38dCCcvgdul9rGFR3KfVPg51axiJr1geWQgFjPZhDyuhBeGSIWmvbYwsPTnUcuNSNxoF1hs/Tfw1Hx/TqrHZJZ+ELXmzdSKgok3dYGNFa20DQViGkQgCY0UAAN8inYoasfuswNCgLwaSxCvvXjOrFHQwernGrXdod/gvEx05TAwgpc2/nshHyO/5ZYLCUv7b7WsJRr/OBzU826nBxryP6TdPyEwgNfIq8uqd4F8nXF5PMgkfqRp7ZmK983Oi1mt3lMWANeqQzE99zOnQP2Ibmo+wWdf86XNz/96UXRnc+mC2bx0ZZwZ6bHxe9FfObegfsTajLhsCbMjLNuRjCjWT7zLo3yyrCPYRCSrbJ1MgrNrHn9rAGEHzESY2EO/FhTbJPZEMOr+RbIRJmD5cPG9jjbzjQcTcw2GR8ukdlH/Og/S1izRtQ/4vUEsDBBQAAgAIAOpwD0vNiDXbTQAAAGoAAAAbAAAAdW5pdmVyc2FsL3VuaXZlcnNhbC5wbmcueG1ss7GvyM1RKEstKs7Mz7NVMtQzULK34+WyKShKLctMLVeoAIoBBSFASaHSVsnECMEtz0wpybBVsjAzQIhlpGamZ5TYKpmZmMIF9YFGAgBQSwECAAAUAAIACACDgI9FzoIJN+wCAACICAAAFAAAAAAAAAABAAAAAAAAAAAAdW5pdmVyc2FsL3BsYXllci54bWxQSwECAAAUAAIACADqcA9Lls4Pj8pFAAADjAAAFwAAAAAAAAAAAAAAAAAeAwAAdW5pdmVyc2FsL3VuaXZlcnNhbC5wbmdQSwECAAAUAAIACADqcA9LzYg1200AAABqAAAAGwAAAAAAAAABAAAAAAAdSQAAdW5pdmVyc2FsL3VuaXZlcnNhbC5wbmcueG1sUEsFBgAAAAADAAMA0AAAAKNJAAAAAA=="/>
  <p:tag name="ISPRING_PRESENTATION_TITLE" val="1.10信息化教师说课05PPT"/>
  <p:tag name="KSO_WPP_MARK_KEY" val="45c4731b-f034-4617-b908-d83becfde90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 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159F18"/>
      </a:accent1>
      <a:accent2>
        <a:srgbClr val="6DC01A"/>
      </a:accent2>
      <a:accent3>
        <a:srgbClr val="5EB408"/>
      </a:accent3>
      <a:accent4>
        <a:srgbClr val="8BBD1D"/>
      </a:accent4>
      <a:accent5>
        <a:srgbClr val="8ABF13"/>
      </a:accent5>
      <a:accent6>
        <a:srgbClr val="ACEB0F"/>
      </a:accent6>
      <a:hlink>
        <a:srgbClr val="000000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893</Words>
  <Application>WPS 演示</Application>
  <PresentationFormat>全屏显示(16:9)</PresentationFormat>
  <Paragraphs>303</Paragraphs>
  <Slides>16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2" baseType="lpstr">
      <vt:lpstr>Arial</vt:lpstr>
      <vt:lpstr>宋体</vt:lpstr>
      <vt:lpstr>Wingdings</vt:lpstr>
      <vt:lpstr>幼圆</vt:lpstr>
      <vt:lpstr>微软雅黑</vt:lpstr>
      <vt:lpstr>楷体</vt:lpstr>
      <vt:lpstr>楷体_GB2312</vt:lpstr>
      <vt:lpstr>Times New Roman</vt:lpstr>
      <vt:lpstr>黑体</vt:lpstr>
      <vt:lpstr>Arial</vt:lpstr>
      <vt:lpstr>等线</vt:lpstr>
      <vt:lpstr>Arial Unicode MS</vt:lpstr>
      <vt:lpstr>等线 Light</vt:lpstr>
      <vt:lpstr>Calibri</vt:lpstr>
      <vt:lpstr>新宋体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</cp:revision>
  <dcterms:created xsi:type="dcterms:W3CDTF">2020-01-12T02:26:00Z</dcterms:created>
  <dcterms:modified xsi:type="dcterms:W3CDTF">2023-01-30T02:08:38Z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E6E6E3317BC549DC9C2EBB6450B5976B</vt:lpwstr>
  </property>
</Properties>
</file>