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12" r:id="rId3"/>
    <p:sldId id="296" r:id="rId4"/>
    <p:sldId id="297" r:id="rId5"/>
    <p:sldId id="298" r:id="rId7"/>
    <p:sldId id="299" r:id="rId8"/>
    <p:sldId id="300" r:id="rId9"/>
    <p:sldId id="301" r:id="rId10"/>
    <p:sldId id="302" r:id="rId11"/>
    <p:sldId id="303" r:id="rId12"/>
    <p:sldId id="305" r:id="rId13"/>
    <p:sldId id="306" r:id="rId14"/>
    <p:sldId id="307" r:id="rId15"/>
    <p:sldId id="309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0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594" y="-90"/>
      </p:cViewPr>
      <p:guideLst>
        <p:guide orient="horz" pos="2100"/>
        <p:guide pos="388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13315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1.xml"/><Relationship Id="rId4" Type="http://schemas.openxmlformats.org/officeDocument/2006/relationships/slide" Target="slide11.xml"/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image" Target="../media/image4.tiff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/>
        </p:nvSpPr>
        <p:spPr bwMode="auto">
          <a:xfrm>
            <a:off x="0" y="1795347"/>
            <a:ext cx="12192000" cy="1470025"/>
          </a:xfr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7835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kumimoji="0" lang="en-US" altLang="zh-CN" sz="6000" b="1" i="0" u="none" strike="noStrike" kern="1200" cap="none" spc="0" normalizeH="0" baseline="0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7835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kumimoji="0" lang="zh-CN" altLang="en-US" sz="6000" b="1" i="0" u="none" strike="noStrike" kern="1200" cap="none" spc="0" normalizeH="0" baseline="0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7835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en-US" altLang="zh-CN" sz="6000" b="1" i="0" u="none" strike="noStrike" kern="1200" cap="none" spc="0" normalizeH="0" baseline="0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7835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6000" b="1" i="0" u="none" strike="noStrike" kern="1200" cap="none" spc="0" normalizeH="0" baseline="0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7835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的乘法口诀求商</a:t>
            </a:r>
            <a:endParaRPr kumimoji="0" lang="zh-CN" altLang="en-US" sz="6000" b="1" i="0" u="none" strike="noStrike" kern="1200" cap="none" spc="0" normalizeH="0" baseline="0" noProof="1">
              <a:ln w="12700">
                <a:solidFill>
                  <a:schemeClr val="accent1"/>
                </a:solidFill>
                <a:prstDash val="solid"/>
              </a:ln>
              <a:solidFill>
                <a:srgbClr val="007835"/>
              </a:solidFill>
              <a:effectLst>
                <a:outerShdw dist="38100" dir="2640000" algn="bl" rotWithShape="0">
                  <a:schemeClr val="accent1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9" name="文本框 1"/>
          <p:cNvSpPr txBox="1"/>
          <p:nvPr/>
        </p:nvSpPr>
        <p:spPr>
          <a:xfrm>
            <a:off x="480378" y="349568"/>
            <a:ext cx="57848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人教版数学二年级下册     第四单元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220" name="组合 24"/>
          <p:cNvGrpSpPr/>
          <p:nvPr/>
        </p:nvGrpSpPr>
        <p:grpSpPr>
          <a:xfrm>
            <a:off x="3908248" y="4869100"/>
            <a:ext cx="1368425" cy="360362"/>
            <a:chOff x="2028" y="9149"/>
            <a:chExt cx="2606" cy="744"/>
          </a:xfrm>
        </p:grpSpPr>
        <p:pic>
          <p:nvPicPr>
            <p:cNvPr id="9221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2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6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hlinkClick r:id="rId2" action="ppaction://hlinksldjump"/>
                </a:rPr>
                <a:t>探究新知</a:t>
              </a:r>
              <a:endParaRPr lang="zh-CN" altLang="en-US" sz="16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9223" name="组合 24"/>
          <p:cNvGrpSpPr/>
          <p:nvPr/>
        </p:nvGrpSpPr>
        <p:grpSpPr>
          <a:xfrm>
            <a:off x="5513211" y="4869100"/>
            <a:ext cx="1368425" cy="360362"/>
            <a:chOff x="2028" y="9149"/>
            <a:chExt cx="2606" cy="744"/>
          </a:xfrm>
        </p:grpSpPr>
        <p:pic>
          <p:nvPicPr>
            <p:cNvPr id="9224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5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6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hlinkClick r:id="rId3" action="ppaction://hlinksldjump"/>
                </a:rPr>
                <a:t>基础练习</a:t>
              </a:r>
              <a:endParaRPr lang="zh-CN" altLang="en-US" sz="16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9226" name="组合 24"/>
          <p:cNvGrpSpPr/>
          <p:nvPr/>
        </p:nvGrpSpPr>
        <p:grpSpPr>
          <a:xfrm>
            <a:off x="7119761" y="4869100"/>
            <a:ext cx="1368425" cy="360362"/>
            <a:chOff x="2028" y="9149"/>
            <a:chExt cx="2606" cy="744"/>
          </a:xfrm>
        </p:grpSpPr>
        <p:pic>
          <p:nvPicPr>
            <p:cNvPr id="9227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8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6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hlinkClick r:id="rId4" action="ppaction://hlinksldjump"/>
                </a:rPr>
                <a:t>拓展练习</a:t>
              </a:r>
              <a:endParaRPr lang="zh-CN" altLang="en-US" sz="16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9229" name="组合 24"/>
          <p:cNvGrpSpPr/>
          <p:nvPr/>
        </p:nvGrpSpPr>
        <p:grpSpPr>
          <a:xfrm>
            <a:off x="8726311" y="4869100"/>
            <a:ext cx="1368425" cy="360362"/>
            <a:chOff x="2028" y="9149"/>
            <a:chExt cx="2606" cy="744"/>
          </a:xfrm>
        </p:grpSpPr>
        <p:pic>
          <p:nvPicPr>
            <p:cNvPr id="9230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6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hlinkClick r:id="rId5" action="ppaction://hlinksldjump"/>
                </a:rPr>
                <a:t>课堂小结</a:t>
              </a:r>
              <a:endParaRPr lang="zh-CN" altLang="en-US" sz="16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9232" name="组合 24"/>
          <p:cNvGrpSpPr/>
          <p:nvPr/>
        </p:nvGrpSpPr>
        <p:grpSpPr>
          <a:xfrm>
            <a:off x="2301698" y="4869100"/>
            <a:ext cx="1368425" cy="360362"/>
            <a:chOff x="2028" y="9149"/>
            <a:chExt cx="2606" cy="744"/>
          </a:xfrm>
        </p:grpSpPr>
        <p:pic>
          <p:nvPicPr>
            <p:cNvPr id="9233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6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hlinkClick r:id="rId6" action="ppaction://hlinksldjump"/>
                </a:rPr>
                <a:t>情境导入</a:t>
              </a:r>
              <a:endParaRPr lang="zh-CN" altLang="en-US" sz="16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7"/>
          <p:cNvSpPr txBox="1"/>
          <p:nvPr/>
        </p:nvSpPr>
        <p:spPr>
          <a:xfrm>
            <a:off x="1744663" y="2035175"/>
            <a:ext cx="9231312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7÷7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    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32÷8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    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48÷8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    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56÷7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64÷8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    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21÷7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    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49÷7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    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40÷8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Text Box 5"/>
          <p:cNvSpPr txBox="1"/>
          <p:nvPr/>
        </p:nvSpPr>
        <p:spPr>
          <a:xfrm>
            <a:off x="1911350" y="1641475"/>
            <a:ext cx="188912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做一做。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6" name="Text Box 7"/>
          <p:cNvSpPr txBox="1"/>
          <p:nvPr/>
        </p:nvSpPr>
        <p:spPr>
          <a:xfrm>
            <a:off x="3195320" y="249237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Text Box 8"/>
          <p:cNvSpPr txBox="1"/>
          <p:nvPr/>
        </p:nvSpPr>
        <p:spPr>
          <a:xfrm>
            <a:off x="3134995" y="331279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8" name="Text Box 9"/>
          <p:cNvSpPr txBox="1"/>
          <p:nvPr/>
        </p:nvSpPr>
        <p:spPr>
          <a:xfrm>
            <a:off x="5116513" y="2555875"/>
            <a:ext cx="4302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9" name="Text Box 10"/>
          <p:cNvSpPr txBox="1"/>
          <p:nvPr/>
        </p:nvSpPr>
        <p:spPr>
          <a:xfrm>
            <a:off x="5116513" y="3312795"/>
            <a:ext cx="4302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0" name="Text Box 11"/>
          <p:cNvSpPr txBox="1"/>
          <p:nvPr/>
        </p:nvSpPr>
        <p:spPr>
          <a:xfrm>
            <a:off x="7077075" y="255587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1" name="Text Box 12"/>
          <p:cNvSpPr txBox="1"/>
          <p:nvPr/>
        </p:nvSpPr>
        <p:spPr>
          <a:xfrm>
            <a:off x="7077075" y="331279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2" name="Text Box 13"/>
          <p:cNvSpPr txBox="1"/>
          <p:nvPr/>
        </p:nvSpPr>
        <p:spPr>
          <a:xfrm>
            <a:off x="9127808" y="2555875"/>
            <a:ext cx="4302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3" name="Text Box 14"/>
          <p:cNvSpPr txBox="1"/>
          <p:nvPr/>
        </p:nvSpPr>
        <p:spPr>
          <a:xfrm>
            <a:off x="9128125" y="331279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2" name="AutoShape 27"/>
          <p:cNvSpPr/>
          <p:nvPr/>
        </p:nvSpPr>
        <p:spPr>
          <a:xfrm>
            <a:off x="3802063" y="4468813"/>
            <a:ext cx="3059112" cy="1168400"/>
          </a:xfrm>
          <a:prstGeom prst="wedgeRoundRectCallout">
            <a:avLst>
              <a:gd name="adj1" fmla="val 60069"/>
              <a:gd name="adj2" fmla="val -10528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just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说一说计算每一道题用的是哪句口诀。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93" name="图片 2" descr="QPXX (6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08875" y="4381500"/>
            <a:ext cx="1130300" cy="1343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基础练习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  <p:bldP spid="13320" grpId="0"/>
      <p:bldP spid="13321" grpId="0"/>
      <p:bldP spid="13322" grpId="0"/>
      <p:bldP spid="133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8"/>
          <p:cNvSpPr txBox="1"/>
          <p:nvPr/>
        </p:nvSpPr>
        <p:spPr>
          <a:xfrm>
            <a:off x="2068513" y="1530350"/>
            <a:ext cx="486092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篮球比赛。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24"/>
          <p:cNvSpPr txBox="1"/>
          <p:nvPr/>
        </p:nvSpPr>
        <p:spPr>
          <a:xfrm>
            <a:off x="2462213" y="4092575"/>
            <a:ext cx="56483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谁来说一说，你获得了哪些数学信息？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　　　 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Text Box 25"/>
          <p:cNvSpPr txBox="1"/>
          <p:nvPr/>
        </p:nvSpPr>
        <p:spPr>
          <a:xfrm>
            <a:off x="2195513" y="4672013"/>
            <a:ext cx="60277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304800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你会解决这个问题吗？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9" name="Text Box 26"/>
          <p:cNvSpPr txBox="1"/>
          <p:nvPr/>
        </p:nvSpPr>
        <p:spPr>
          <a:xfrm>
            <a:off x="2462213" y="5132388"/>
            <a:ext cx="84105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人一组，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35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人里有几个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人就是有几组。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1" name="Text Box 28"/>
          <p:cNvSpPr txBox="1"/>
          <p:nvPr/>
        </p:nvSpPr>
        <p:spPr>
          <a:xfrm>
            <a:off x="7673975" y="3570288"/>
            <a:ext cx="41116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35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（组）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1" name="AutoShape 27"/>
          <p:cNvSpPr/>
          <p:nvPr/>
        </p:nvSpPr>
        <p:spPr>
          <a:xfrm>
            <a:off x="3811588" y="1970088"/>
            <a:ext cx="1754187" cy="510175"/>
          </a:xfrm>
          <a:prstGeom prst="wedgeRoundRectCallout">
            <a:avLst>
              <a:gd name="adj1" fmla="val -52731"/>
              <a:gd name="adj2" fmla="val 78532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人一组。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2" name="AutoShape 27"/>
          <p:cNvSpPr/>
          <p:nvPr/>
        </p:nvSpPr>
        <p:spPr>
          <a:xfrm>
            <a:off x="7123113" y="1441450"/>
            <a:ext cx="1214437" cy="1317440"/>
          </a:xfrm>
          <a:prstGeom prst="wedgeRoundRectCallout">
            <a:avLst>
              <a:gd name="adj1" fmla="val -55782"/>
              <a:gd name="adj2" fmla="val 69819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我们班有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35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3" name="AutoShape 27"/>
          <p:cNvSpPr/>
          <p:nvPr/>
        </p:nvSpPr>
        <p:spPr>
          <a:xfrm>
            <a:off x="5640388" y="1333500"/>
            <a:ext cx="1169987" cy="1313100"/>
          </a:xfrm>
          <a:prstGeom prst="wedgeRoundRectCallout">
            <a:avLst>
              <a:gd name="adj1" fmla="val -43074"/>
              <a:gd name="adj2" fmla="val 77028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可以分成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几组？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14" name="Picture 36" descr="u4jx01-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95663" y="2835275"/>
            <a:ext cx="4122737" cy="13446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拓展练习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388" grpId="0"/>
      <p:bldP spid="16389" grpId="0"/>
      <p:bldP spid="163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3"/>
          <p:cNvSpPr txBox="1"/>
          <p:nvPr/>
        </p:nvSpPr>
        <p:spPr>
          <a:xfrm>
            <a:off x="1716088" y="1533525"/>
            <a:ext cx="486092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猜一猜。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2" name="Text Box 13"/>
          <p:cNvSpPr txBox="1"/>
          <p:nvPr/>
        </p:nvSpPr>
        <p:spPr>
          <a:xfrm>
            <a:off x="1504950" y="3098800"/>
            <a:ext cx="5348288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）你知道了什么？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3" name="Text Box 14"/>
          <p:cNvSpPr txBox="1"/>
          <p:nvPr/>
        </p:nvSpPr>
        <p:spPr>
          <a:xfrm>
            <a:off x="1504950" y="4008438"/>
            <a:ext cx="85439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）要想知道是几个星期，能列个算式吗？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4" name="Text Box 15"/>
          <p:cNvSpPr txBox="1"/>
          <p:nvPr/>
        </p:nvSpPr>
        <p:spPr>
          <a:xfrm>
            <a:off x="1504950" y="5111750"/>
            <a:ext cx="59023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）为什么用除法计算？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5" name="Text Box 16"/>
          <p:cNvSpPr txBox="1"/>
          <p:nvPr/>
        </p:nvSpPr>
        <p:spPr>
          <a:xfrm>
            <a:off x="5711825" y="3532188"/>
            <a:ext cx="68373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一个星期是几天？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5" name="Text Box 17"/>
          <p:cNvSpPr txBox="1"/>
          <p:nvPr/>
        </p:nvSpPr>
        <p:spPr>
          <a:xfrm>
            <a:off x="1695450" y="1981200"/>
            <a:ext cx="8331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200400" indent="-3200400"/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anose="02010609030101010101" pitchFamily="49" charset="-122"/>
              </a:rPr>
              <a:t>2014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anose="02010609030101010101" pitchFamily="49" charset="-122"/>
              </a:rPr>
              <a:t>年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anose="02010609030101010101" pitchFamily="49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anose="02010609030101010101" pitchFamily="49" charset="-122"/>
              </a:rPr>
              <a:t>月有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anose="02010609030101010101" pitchFamily="49" charset="-122"/>
              </a:rPr>
              <a:t>28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anose="02010609030101010101" pitchFamily="49" charset="-122"/>
              </a:rPr>
              <a:t>天，合（      ）个星期。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anose="02010609030101010101" pitchFamily="49" charset="-122"/>
            </a:endParaRPr>
          </a:p>
        </p:txBody>
      </p:sp>
      <p:sp>
        <p:nvSpPr>
          <p:cNvPr id="17417" name="Text Box 18"/>
          <p:cNvSpPr txBox="1"/>
          <p:nvPr/>
        </p:nvSpPr>
        <p:spPr>
          <a:xfrm>
            <a:off x="5216525" y="1981200"/>
            <a:ext cx="495300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8" name="Text Box 19"/>
          <p:cNvSpPr txBox="1"/>
          <p:nvPr/>
        </p:nvSpPr>
        <p:spPr>
          <a:xfrm>
            <a:off x="1504950" y="4560888"/>
            <a:ext cx="53752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）请你说说你是怎么想的？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" name="Group 72"/>
          <p:cNvGrpSpPr/>
          <p:nvPr/>
        </p:nvGrpSpPr>
        <p:grpSpPr>
          <a:xfrm>
            <a:off x="3914775" y="2506663"/>
            <a:ext cx="3098800" cy="583806"/>
            <a:chOff x="0" y="0"/>
            <a:chExt cx="1331" cy="489"/>
          </a:xfrm>
        </p:grpSpPr>
        <p:sp>
          <p:nvSpPr>
            <p:cNvPr id="22539" name="Rectangle 68"/>
            <p:cNvSpPr/>
            <p:nvPr/>
          </p:nvSpPr>
          <p:spPr>
            <a:xfrm>
              <a:off x="277" y="0"/>
              <a:ext cx="277" cy="4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endPara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grpSp>
          <p:nvGrpSpPr>
            <p:cNvPr id="22540" name="Group 71"/>
            <p:cNvGrpSpPr/>
            <p:nvPr/>
          </p:nvGrpSpPr>
          <p:grpSpPr>
            <a:xfrm>
              <a:off x="0" y="0"/>
              <a:ext cx="1331" cy="489"/>
              <a:chOff x="0" y="0"/>
              <a:chExt cx="1331" cy="489"/>
            </a:xfrm>
          </p:grpSpPr>
          <p:sp>
            <p:nvSpPr>
              <p:cNvPr id="22541" name="Text Box 20"/>
              <p:cNvSpPr txBox="1"/>
              <p:nvPr/>
            </p:nvSpPr>
            <p:spPr>
              <a:xfrm>
                <a:off x="16" y="7"/>
                <a:ext cx="1315" cy="3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28÷7</a:t>
                </a:r>
                <a:r>
                  <a:rPr lang="zh-CN" altLang="en-US" sz="24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r>
                  <a:rPr lang="zh-CN" altLang="en-US" sz="24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（个）</a:t>
                </a:r>
                <a:endPara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542" name="Text Box 40"/>
              <p:cNvSpPr txBox="1"/>
              <p:nvPr/>
            </p:nvSpPr>
            <p:spPr>
              <a:xfrm>
                <a:off x="0" y="0"/>
                <a:ext cx="111" cy="4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endParaRPr lang="zh-CN" altLang="en-US" sz="320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2" charset="-122"/>
                </a:endParaRPr>
              </a:p>
            </p:txBody>
          </p:sp>
        </p:grpSp>
      </p:grpSp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拓展练习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  <p:bldP spid="17415" grpId="0"/>
      <p:bldP spid="17417" grpId="0"/>
      <p:bldP spid="174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9" name="文本框 2"/>
          <p:cNvSpPr txBox="1"/>
          <p:nvPr/>
        </p:nvSpPr>
        <p:spPr>
          <a:xfrm>
            <a:off x="2108200" y="1941513"/>
            <a:ext cx="81788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对除数是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7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8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的除法算式求商时，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想：除数×（    ）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被除数，除数是几，就想几的乘法口诀。 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 dirty="0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b="1" dirty="0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82750" y="922338"/>
            <a:ext cx="4719638" cy="545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QPXX (63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882188" y="1755775"/>
            <a:ext cx="1130300" cy="134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2" name="AutoShape 27"/>
          <p:cNvSpPr/>
          <p:nvPr/>
        </p:nvSpPr>
        <p:spPr>
          <a:xfrm>
            <a:off x="6976745" y="1497330"/>
            <a:ext cx="2320925" cy="3587750"/>
          </a:xfrm>
          <a:prstGeom prst="wedgeRoundRectCallout">
            <a:avLst>
              <a:gd name="adj1" fmla="val 63500"/>
              <a:gd name="adj2" fmla="val -18870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“六一”儿童节快到了，同学们正在老师的指导下精心地布置着教室。让我们一起来看看他们正在做什么准备吧！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27"/>
          <p:cNvSpPr/>
          <p:nvPr/>
        </p:nvSpPr>
        <p:spPr>
          <a:xfrm>
            <a:off x="6981825" y="1933258"/>
            <a:ext cx="2320925" cy="2195512"/>
          </a:xfrm>
          <a:prstGeom prst="wedgeRoundRectCallout">
            <a:avLst>
              <a:gd name="adj1" fmla="val 63500"/>
              <a:gd name="adj2" fmla="val -18870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仔细观察画面，你发现了哪些数学信息？谁能说一说？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6976745" y="1760538"/>
            <a:ext cx="2327275" cy="2794000"/>
            <a:chOff x="7806" y="304"/>
            <a:chExt cx="3961" cy="4225"/>
          </a:xfrm>
        </p:grpSpPr>
        <p:sp>
          <p:nvSpPr>
            <p:cNvPr id="11271" name="AutoShape 27"/>
            <p:cNvSpPr/>
            <p:nvPr/>
          </p:nvSpPr>
          <p:spPr>
            <a:xfrm>
              <a:off x="8110" y="304"/>
              <a:ext cx="3657" cy="4101"/>
            </a:xfrm>
            <a:prstGeom prst="wedgeRoundRectCallout">
              <a:avLst>
                <a:gd name="adj1" fmla="val 63500"/>
                <a:gd name="adj2" fmla="val -18870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我们一起来看这个信息。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1272" name="Picture 12" descr="未标题-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806" y="1591"/>
              <a:ext cx="3959" cy="293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情境导入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2" grpId="0" animBg="1"/>
      <p:bldP spid="9232" grpId="1" animBg="1"/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/>
          <p:nvPr/>
        </p:nvSpPr>
        <p:spPr>
          <a:xfrm>
            <a:off x="2122488" y="4298950"/>
            <a:ext cx="44053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762000" indent="-762000"/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看着这幅图你会列式吗？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4" name="Text Box 14"/>
          <p:cNvSpPr txBox="1"/>
          <p:nvPr/>
        </p:nvSpPr>
        <p:spPr>
          <a:xfrm>
            <a:off x="2122488" y="4837113"/>
            <a:ext cx="59055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762000" indent="-762000"/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.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7×8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你们用的是哪句乘法口诀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5" name="Text Box 26"/>
          <p:cNvSpPr txBox="1"/>
          <p:nvPr/>
        </p:nvSpPr>
        <p:spPr>
          <a:xfrm>
            <a:off x="5972175" y="2039938"/>
            <a:ext cx="30019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7×8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56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6" name="Text Box 27"/>
          <p:cNvSpPr txBox="1"/>
          <p:nvPr/>
        </p:nvSpPr>
        <p:spPr>
          <a:xfrm>
            <a:off x="5972175" y="2603500"/>
            <a:ext cx="28527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56÷8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7" name="Text Box 28"/>
          <p:cNvSpPr txBox="1"/>
          <p:nvPr/>
        </p:nvSpPr>
        <p:spPr>
          <a:xfrm>
            <a:off x="5972175" y="3111500"/>
            <a:ext cx="33083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56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÷7＝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8" name="Text Box 30"/>
          <p:cNvSpPr txBox="1"/>
          <p:nvPr/>
        </p:nvSpPr>
        <p:spPr>
          <a:xfrm>
            <a:off x="7377113" y="2039938"/>
            <a:ext cx="36337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口诀：七八五十六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9" name="Text Box 31"/>
          <p:cNvSpPr txBox="1"/>
          <p:nvPr/>
        </p:nvSpPr>
        <p:spPr>
          <a:xfrm>
            <a:off x="7377113" y="2606675"/>
            <a:ext cx="40370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：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(     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八五十六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" name="Text Box 33"/>
          <p:cNvSpPr txBox="1"/>
          <p:nvPr/>
        </p:nvSpPr>
        <p:spPr>
          <a:xfrm>
            <a:off x="7378700" y="3122613"/>
            <a:ext cx="46672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：七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(     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五十六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" name="Text Box 34"/>
          <p:cNvSpPr txBox="1"/>
          <p:nvPr/>
        </p:nvSpPr>
        <p:spPr>
          <a:xfrm>
            <a:off x="8277225" y="2603500"/>
            <a:ext cx="3238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2" name="Text Box 35"/>
          <p:cNvSpPr txBox="1"/>
          <p:nvPr/>
        </p:nvSpPr>
        <p:spPr>
          <a:xfrm>
            <a:off x="8650288" y="3159125"/>
            <a:ext cx="3238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八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3" name="Text Box 36"/>
          <p:cNvSpPr txBox="1"/>
          <p:nvPr/>
        </p:nvSpPr>
        <p:spPr>
          <a:xfrm>
            <a:off x="2122488" y="5297488"/>
            <a:ext cx="8280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 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56÷8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56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÷7你们又分别用的是哪句口诀呢？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你是怎么想到这句口诀的？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84" name="Picture 21" descr="未标题-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1149350"/>
            <a:ext cx="4286250" cy="2936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 dirty="0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 dirty="0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pic>
        <p:nvPicPr>
          <p:cNvPr id="1127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366500" y="12115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5" grpId="0"/>
      <p:bldP spid="7176" grpId="0"/>
      <p:bldP spid="7177" grpId="0"/>
      <p:bldP spid="7178" grpId="0"/>
      <p:bldP spid="7179" grpId="0"/>
      <p:bldP spid="2" grpId="0"/>
      <p:bldP spid="3" grpId="0"/>
      <p:bldP spid="7182" grpId="0"/>
      <p:bldP spid="71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/>
          <p:cNvSpPr txBox="1"/>
          <p:nvPr/>
        </p:nvSpPr>
        <p:spPr>
          <a:xfrm>
            <a:off x="1703694" y="3933035"/>
            <a:ext cx="8856615" cy="13111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小结：刚才我们在计算这两道除法算式的时候，先看的是除数，除数是几，就想几的口诀。“七八五十六”这句口诀可以计算一道乘法算式和两道除法算式，看来乘法口诀真的很重要啊！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339" name="Picture 21" descr="未标题-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78000" y="1449388"/>
            <a:ext cx="3332163" cy="2122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 Box 26"/>
          <p:cNvSpPr txBox="1"/>
          <p:nvPr/>
        </p:nvSpPr>
        <p:spPr>
          <a:xfrm>
            <a:off x="5314950" y="2097088"/>
            <a:ext cx="30019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7×8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56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Text Box 27"/>
          <p:cNvSpPr txBox="1"/>
          <p:nvPr/>
        </p:nvSpPr>
        <p:spPr>
          <a:xfrm>
            <a:off x="5314950" y="2616200"/>
            <a:ext cx="28527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56÷8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2" name="Text Box 28"/>
          <p:cNvSpPr txBox="1"/>
          <p:nvPr/>
        </p:nvSpPr>
        <p:spPr>
          <a:xfrm>
            <a:off x="5314950" y="3135313"/>
            <a:ext cx="33083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56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÷7＝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3" name="Text Box 30"/>
          <p:cNvSpPr txBox="1"/>
          <p:nvPr/>
        </p:nvSpPr>
        <p:spPr>
          <a:xfrm>
            <a:off x="7361238" y="2039938"/>
            <a:ext cx="36337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口诀：七八五十六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4" name="Text Box 31"/>
          <p:cNvSpPr txBox="1"/>
          <p:nvPr/>
        </p:nvSpPr>
        <p:spPr>
          <a:xfrm>
            <a:off x="7361238" y="2600325"/>
            <a:ext cx="40370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想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(     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八五十六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4345" name="Text Box 33"/>
          <p:cNvSpPr txBox="1"/>
          <p:nvPr/>
        </p:nvSpPr>
        <p:spPr>
          <a:xfrm>
            <a:off x="7378700" y="3122613"/>
            <a:ext cx="46672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想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：七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(     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五十六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4346" name="Text Box 34"/>
          <p:cNvSpPr txBox="1"/>
          <p:nvPr/>
        </p:nvSpPr>
        <p:spPr>
          <a:xfrm>
            <a:off x="8277225" y="2603500"/>
            <a:ext cx="3238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7" name="Text Box 35"/>
          <p:cNvSpPr txBox="1"/>
          <p:nvPr/>
        </p:nvSpPr>
        <p:spPr>
          <a:xfrm>
            <a:off x="8650288" y="3159125"/>
            <a:ext cx="3238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八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Text Box 32"/>
          <p:cNvSpPr txBox="1"/>
          <p:nvPr/>
        </p:nvSpPr>
        <p:spPr>
          <a:xfrm>
            <a:off x="6699250" y="4478338"/>
            <a:ext cx="2514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49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÷7＝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8" name="Text Box 33"/>
          <p:cNvSpPr txBox="1"/>
          <p:nvPr/>
        </p:nvSpPr>
        <p:spPr>
          <a:xfrm>
            <a:off x="6262688" y="5070475"/>
            <a:ext cx="31829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想：七（   ）四十九   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50" name="Text Box 36"/>
          <p:cNvSpPr txBox="1"/>
          <p:nvPr/>
        </p:nvSpPr>
        <p:spPr>
          <a:xfrm>
            <a:off x="6262688" y="3884613"/>
            <a:ext cx="4292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每个小组分多少个？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51" name="Text Box 37"/>
          <p:cNvSpPr txBox="1"/>
          <p:nvPr/>
        </p:nvSpPr>
        <p:spPr>
          <a:xfrm>
            <a:off x="7535863" y="5070475"/>
            <a:ext cx="6365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6" name="Picture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87525" y="1162050"/>
            <a:ext cx="3894138" cy="489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3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33600" y="3452813"/>
            <a:ext cx="2544763" cy="1027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QPXX (63)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359900" y="1473200"/>
            <a:ext cx="1130300" cy="134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2" name="AutoShape 27"/>
          <p:cNvSpPr/>
          <p:nvPr/>
        </p:nvSpPr>
        <p:spPr>
          <a:xfrm>
            <a:off x="5935663" y="1344613"/>
            <a:ext cx="2946400" cy="2540000"/>
          </a:xfrm>
          <a:prstGeom prst="wedgeRoundRectCallout">
            <a:avLst>
              <a:gd name="adj1" fmla="val 63500"/>
              <a:gd name="adj2" fmla="val -18870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让我们一起回到这幅主题图，刚才我们还看到了这两条信息呢。 谁能根据这两条信息提出一个数学问题？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AutoShape 27"/>
          <p:cNvSpPr/>
          <p:nvPr/>
        </p:nvSpPr>
        <p:spPr>
          <a:xfrm>
            <a:off x="5808663" y="1928813"/>
            <a:ext cx="2946400" cy="1069975"/>
          </a:xfrm>
          <a:prstGeom prst="wedgeRoundRectCallout">
            <a:avLst>
              <a:gd name="adj1" fmla="val 63500"/>
              <a:gd name="adj2" fmla="val -18870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这个问题你会解决吗？列式算一算。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27"/>
          <p:cNvSpPr/>
          <p:nvPr/>
        </p:nvSpPr>
        <p:spPr>
          <a:xfrm>
            <a:off x="5808663" y="2139950"/>
            <a:ext cx="2946400" cy="647700"/>
          </a:xfrm>
          <a:prstGeom prst="wedgeRoundRectCallout">
            <a:avLst>
              <a:gd name="adj1" fmla="val 63500"/>
              <a:gd name="adj2" fmla="val -18870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为什么用除法算呀？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AutoShape 27"/>
          <p:cNvSpPr/>
          <p:nvPr/>
        </p:nvSpPr>
        <p:spPr>
          <a:xfrm>
            <a:off x="5935663" y="1636713"/>
            <a:ext cx="2946400" cy="1654175"/>
          </a:xfrm>
          <a:prstGeom prst="wedgeRoundRectCallout">
            <a:avLst>
              <a:gd name="adj1" fmla="val 63500"/>
              <a:gd name="adj2" fmla="val -18870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解决这个问题你们用的是哪句口诀？你们是怎么想到这句口诀的？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02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8" grpId="0"/>
      <p:bldP spid="10250" grpId="0"/>
      <p:bldP spid="10251" grpId="0"/>
      <p:bldP spid="9232" grpId="0" animBg="1"/>
      <p:bldP spid="9232" grpId="1" animBg="1"/>
      <p:bldP spid="2" grpId="0" animBg="1"/>
      <p:bldP spid="2" grpId="1" animBg="1"/>
      <p:bldP spid="4" grpId="0" animBg="1"/>
      <p:bldP spid="4" grpId="1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4"/>
          <p:cNvSpPr txBox="1"/>
          <p:nvPr/>
        </p:nvSpPr>
        <p:spPr>
          <a:xfrm>
            <a:off x="6546850" y="1463675"/>
            <a:ext cx="3000375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小结：在计算这道题的时候，我们也是先看除数，除数是几就想几的乘法口诀，这就是用乘法口诀求商的方法。 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7" name="Picture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51075" y="1017588"/>
            <a:ext cx="3924300" cy="53355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0"/>
          <p:cNvSpPr txBox="1"/>
          <p:nvPr/>
        </p:nvSpPr>
        <p:spPr>
          <a:xfrm>
            <a:off x="7251700" y="2068513"/>
            <a:ext cx="3910013" cy="14204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8×6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48÷6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48÷8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Text Box 19"/>
          <p:cNvSpPr txBox="1"/>
          <p:nvPr/>
        </p:nvSpPr>
        <p:spPr>
          <a:xfrm>
            <a:off x="4521200" y="2076450"/>
            <a:ext cx="2730500" cy="14204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8×2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16÷2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16÷8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2" name="Text Box 18"/>
          <p:cNvSpPr txBox="1"/>
          <p:nvPr/>
        </p:nvSpPr>
        <p:spPr>
          <a:xfrm>
            <a:off x="2019300" y="2068513"/>
            <a:ext cx="1687513" cy="14204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7×4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28÷4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28÷7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6" name="Text Box 5"/>
          <p:cNvSpPr txBox="1"/>
          <p:nvPr/>
        </p:nvSpPr>
        <p:spPr>
          <a:xfrm>
            <a:off x="1897063" y="3922713"/>
            <a:ext cx="109394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304800"/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第一组算式你用的是哪一句口诀？第二组呢？第三组呢？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7" name="Text Box 15"/>
          <p:cNvSpPr txBox="1"/>
          <p:nvPr/>
        </p:nvSpPr>
        <p:spPr>
          <a:xfrm>
            <a:off x="1957388" y="4721225"/>
            <a:ext cx="8389937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小结：看来同一句口诀可以帮助我们口算出一道乘法和两道除法算式，口诀的作用可真大啊！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8" name="Text Box 17"/>
          <p:cNvSpPr txBox="1"/>
          <p:nvPr/>
        </p:nvSpPr>
        <p:spPr>
          <a:xfrm>
            <a:off x="3205163" y="2139950"/>
            <a:ext cx="14239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28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9" name="Text Box 18"/>
          <p:cNvSpPr txBox="1"/>
          <p:nvPr/>
        </p:nvSpPr>
        <p:spPr>
          <a:xfrm>
            <a:off x="3252788" y="2619375"/>
            <a:ext cx="6111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0" name="Text Box 19"/>
          <p:cNvSpPr txBox="1"/>
          <p:nvPr/>
        </p:nvSpPr>
        <p:spPr>
          <a:xfrm>
            <a:off x="3195638" y="3022600"/>
            <a:ext cx="6127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1" name="Text Box 20"/>
          <p:cNvSpPr txBox="1"/>
          <p:nvPr/>
        </p:nvSpPr>
        <p:spPr>
          <a:xfrm>
            <a:off x="5757863" y="2146300"/>
            <a:ext cx="10937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2" name="Text Box 21"/>
          <p:cNvSpPr txBox="1"/>
          <p:nvPr/>
        </p:nvSpPr>
        <p:spPr>
          <a:xfrm>
            <a:off x="5789613" y="2573338"/>
            <a:ext cx="6127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3" name="Text Box 22"/>
          <p:cNvSpPr txBox="1"/>
          <p:nvPr/>
        </p:nvSpPr>
        <p:spPr>
          <a:xfrm>
            <a:off x="5846763" y="3048000"/>
            <a:ext cx="6127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4" name="Text Box 23"/>
          <p:cNvSpPr txBox="1"/>
          <p:nvPr/>
        </p:nvSpPr>
        <p:spPr>
          <a:xfrm>
            <a:off x="8567738" y="2120900"/>
            <a:ext cx="11953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48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5" name="Text Box 24"/>
          <p:cNvSpPr txBox="1"/>
          <p:nvPr/>
        </p:nvSpPr>
        <p:spPr>
          <a:xfrm>
            <a:off x="8693150" y="2573338"/>
            <a:ext cx="6111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06" name="Text Box 25"/>
          <p:cNvSpPr txBox="1"/>
          <p:nvPr/>
        </p:nvSpPr>
        <p:spPr>
          <a:xfrm>
            <a:off x="8693150" y="3028950"/>
            <a:ext cx="6111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QPXX (63)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5263" y="619125"/>
            <a:ext cx="1130300" cy="134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AutoShape 27"/>
          <p:cNvSpPr/>
          <p:nvPr/>
        </p:nvSpPr>
        <p:spPr>
          <a:xfrm>
            <a:off x="5475288" y="828675"/>
            <a:ext cx="2946400" cy="923925"/>
          </a:xfrm>
          <a:prstGeom prst="wedgeRoundRectCallout">
            <a:avLst>
              <a:gd name="adj1" fmla="val 63500"/>
              <a:gd name="adj2" fmla="val -18870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谁能用乘法口诀很快算出它们的得数？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6" name="Text Box 4"/>
          <p:cNvSpPr txBox="1"/>
          <p:nvPr/>
        </p:nvSpPr>
        <p:spPr>
          <a:xfrm>
            <a:off x="1958975" y="1231900"/>
            <a:ext cx="2970213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算一算。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基础练习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7" grpId="0"/>
      <p:bldP spid="12298" grpId="0"/>
      <p:bldP spid="12299" grpId="0"/>
      <p:bldP spid="12300" grpId="0"/>
      <p:bldP spid="12301" grpId="0"/>
      <p:bldP spid="12302" grpId="0"/>
      <p:bldP spid="12303" grpId="0"/>
      <p:bldP spid="12304" grpId="0"/>
      <p:bldP spid="12305" grpId="0"/>
      <p:bldP spid="12306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3"/>
          <p:cNvSpPr/>
          <p:nvPr/>
        </p:nvSpPr>
        <p:spPr>
          <a:xfrm>
            <a:off x="7523163" y="3173413"/>
            <a:ext cx="20243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8×    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64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9" name="Text Box 18"/>
          <p:cNvSpPr txBox="1"/>
          <p:nvPr/>
        </p:nvSpPr>
        <p:spPr>
          <a:xfrm>
            <a:off x="2351088" y="2446338"/>
            <a:ext cx="2692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5×   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35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50" name="Text Box 20"/>
          <p:cNvSpPr txBox="1"/>
          <p:nvPr/>
        </p:nvSpPr>
        <p:spPr>
          <a:xfrm>
            <a:off x="4910138" y="2413000"/>
            <a:ext cx="3251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6× 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42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51" name="Text Box 26"/>
          <p:cNvSpPr txBox="1"/>
          <p:nvPr/>
        </p:nvSpPr>
        <p:spPr>
          <a:xfrm>
            <a:off x="7551738" y="2446338"/>
            <a:ext cx="17145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49÷7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52" name="Text Box 29"/>
          <p:cNvSpPr txBox="1"/>
          <p:nvPr/>
        </p:nvSpPr>
        <p:spPr>
          <a:xfrm>
            <a:off x="2351088" y="3184525"/>
            <a:ext cx="12938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32÷8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53" name="Rectangle 31"/>
          <p:cNvSpPr/>
          <p:nvPr/>
        </p:nvSpPr>
        <p:spPr>
          <a:xfrm>
            <a:off x="4910138" y="3105150"/>
            <a:ext cx="12560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24÷8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Rectangle 36"/>
          <p:cNvSpPr/>
          <p:nvPr/>
        </p:nvSpPr>
        <p:spPr>
          <a:xfrm>
            <a:off x="8247063" y="3260725"/>
            <a:ext cx="323850" cy="3238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36" name="Rectangle 32"/>
          <p:cNvSpPr/>
          <p:nvPr/>
        </p:nvSpPr>
        <p:spPr>
          <a:xfrm>
            <a:off x="6289675" y="3173413"/>
            <a:ext cx="323850" cy="3238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37" name="Rectangle 30"/>
          <p:cNvSpPr/>
          <p:nvPr/>
        </p:nvSpPr>
        <p:spPr>
          <a:xfrm>
            <a:off x="3644900" y="3173413"/>
            <a:ext cx="323850" cy="3238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38" name="Rectangle 27"/>
          <p:cNvSpPr/>
          <p:nvPr/>
        </p:nvSpPr>
        <p:spPr>
          <a:xfrm>
            <a:off x="8882063" y="2536825"/>
            <a:ext cx="325437" cy="3238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39" name="Rectangle 21"/>
          <p:cNvSpPr/>
          <p:nvPr/>
        </p:nvSpPr>
        <p:spPr>
          <a:xfrm>
            <a:off x="5635625" y="2514600"/>
            <a:ext cx="323850" cy="3238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40" name="Rectangle 19"/>
          <p:cNvSpPr/>
          <p:nvPr/>
        </p:nvSpPr>
        <p:spPr>
          <a:xfrm>
            <a:off x="3025775" y="2514600"/>
            <a:ext cx="325438" cy="3238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41" name="Text Box 4"/>
          <p:cNvSpPr txBox="1"/>
          <p:nvPr/>
        </p:nvSpPr>
        <p:spPr>
          <a:xfrm>
            <a:off x="2289175" y="1758950"/>
            <a:ext cx="2970213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算一算。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6" name="Text Box 6"/>
          <p:cNvSpPr txBox="1"/>
          <p:nvPr/>
        </p:nvSpPr>
        <p:spPr>
          <a:xfrm>
            <a:off x="3009900" y="2472055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7" name="Text Box 7"/>
          <p:cNvSpPr txBox="1"/>
          <p:nvPr/>
        </p:nvSpPr>
        <p:spPr>
          <a:xfrm>
            <a:off x="5641975" y="2484755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8" name="Text Box 8"/>
          <p:cNvSpPr txBox="1"/>
          <p:nvPr/>
        </p:nvSpPr>
        <p:spPr>
          <a:xfrm>
            <a:off x="8882063" y="2481263"/>
            <a:ext cx="323850" cy="323850"/>
          </a:xfrm>
          <a:prstGeom prst="rect">
            <a:avLst/>
          </a:prstGeom>
          <a:noFill/>
          <a:ln w="9525">
            <a:noFill/>
          </a:ln>
        </p:spPr>
        <p:txBody>
          <a:bodyPr wrap="none" anchor="t"/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9" name="Text Box 9"/>
          <p:cNvSpPr txBox="1"/>
          <p:nvPr/>
        </p:nvSpPr>
        <p:spPr>
          <a:xfrm>
            <a:off x="3589338" y="3105150"/>
            <a:ext cx="3508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50" name="Text Box 10"/>
          <p:cNvSpPr txBox="1"/>
          <p:nvPr/>
        </p:nvSpPr>
        <p:spPr>
          <a:xfrm>
            <a:off x="6296025" y="3126105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51" name="Text Box 11"/>
          <p:cNvSpPr txBox="1"/>
          <p:nvPr/>
        </p:nvSpPr>
        <p:spPr>
          <a:xfrm>
            <a:off x="8305800" y="3213418"/>
            <a:ext cx="2428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8" name="AutoShape 27"/>
          <p:cNvSpPr/>
          <p:nvPr/>
        </p:nvSpPr>
        <p:spPr>
          <a:xfrm>
            <a:off x="4910455" y="4232275"/>
            <a:ext cx="2785110" cy="603250"/>
          </a:xfrm>
          <a:prstGeom prst="wedgeRoundRectCallout">
            <a:avLst>
              <a:gd name="adj1" fmla="val 64806"/>
              <a:gd name="adj2" fmla="val -4917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用的是哪句口诀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54" name="图片 2" descr="QPXX (6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05800" y="3962400"/>
            <a:ext cx="1130300" cy="1343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基础练习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/>
      <p:bldP spid="14347" grpId="0"/>
      <p:bldP spid="14348" grpId="0"/>
      <p:bldP spid="14349" grpId="0"/>
      <p:bldP spid="14350" grpId="0"/>
      <p:bldP spid="143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"/>
          <p:cNvGrpSpPr/>
          <p:nvPr/>
        </p:nvGrpSpPr>
        <p:grpSpPr>
          <a:xfrm>
            <a:off x="1965325" y="1487488"/>
            <a:ext cx="7920038" cy="3925887"/>
            <a:chOff x="695" y="992"/>
            <a:chExt cx="12472" cy="6182"/>
          </a:xfrm>
        </p:grpSpPr>
        <p:pic>
          <p:nvPicPr>
            <p:cNvPr id="19459" name="Picture 2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" y="992"/>
              <a:ext cx="12472" cy="6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Text Box 4"/>
            <p:cNvSpPr txBox="1"/>
            <p:nvPr/>
          </p:nvSpPr>
          <p:spPr>
            <a:xfrm>
              <a:off x="695" y="1387"/>
              <a:ext cx="3464" cy="58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tIns="0" bIns="0" anchor="ctr">
              <a:spAutoFit/>
            </a:bodyPr>
            <a:lstStyle/>
            <a:p>
              <a:r>
                <a:rPr lang="en-US" altLang="zh-CN" sz="24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3. </a:t>
              </a:r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顶球。</a:t>
              </a:r>
              <a:endPara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Text Box 7"/>
          <p:cNvSpPr txBox="1"/>
          <p:nvPr/>
        </p:nvSpPr>
        <p:spPr>
          <a:xfrm>
            <a:off x="3282950" y="2319338"/>
            <a:ext cx="6461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5060950" y="2428875"/>
            <a:ext cx="6461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6199188" y="2379663"/>
            <a:ext cx="6445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7773988" y="2708275"/>
            <a:ext cx="6461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8942388" y="2381250"/>
            <a:ext cx="6461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3824288" y="3203575"/>
            <a:ext cx="6461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5184775" y="3443288"/>
            <a:ext cx="6461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Text Box 7"/>
          <p:cNvSpPr txBox="1"/>
          <p:nvPr/>
        </p:nvSpPr>
        <p:spPr>
          <a:xfrm>
            <a:off x="6810375" y="3257550"/>
            <a:ext cx="6445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" name="Text Box 7"/>
          <p:cNvSpPr txBox="1"/>
          <p:nvPr/>
        </p:nvSpPr>
        <p:spPr>
          <a:xfrm>
            <a:off x="3327400" y="4170363"/>
            <a:ext cx="6445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" name="Text Box 7"/>
          <p:cNvSpPr txBox="1"/>
          <p:nvPr/>
        </p:nvSpPr>
        <p:spPr>
          <a:xfrm>
            <a:off x="4733925" y="4318000"/>
            <a:ext cx="6445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" name="Text Box 7"/>
          <p:cNvSpPr txBox="1"/>
          <p:nvPr/>
        </p:nvSpPr>
        <p:spPr>
          <a:xfrm>
            <a:off x="6219825" y="4127500"/>
            <a:ext cx="6445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" name="Text Box 7"/>
          <p:cNvSpPr txBox="1"/>
          <p:nvPr/>
        </p:nvSpPr>
        <p:spPr>
          <a:xfrm>
            <a:off x="7323138" y="4341813"/>
            <a:ext cx="6461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1273" name="组合 24"/>
          <p:cNvGrpSpPr/>
          <p:nvPr/>
        </p:nvGrpSpPr>
        <p:grpSpPr>
          <a:xfrm>
            <a:off x="608648" y="309245"/>
            <a:ext cx="1537290" cy="461963"/>
            <a:chOff x="2028" y="9149"/>
            <a:chExt cx="2607" cy="744"/>
          </a:xfrm>
        </p:grpSpPr>
        <p:pic>
          <p:nvPicPr>
            <p:cNvPr id="11274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26"/>
            <p:cNvSpPr txBox="1"/>
            <p:nvPr/>
          </p:nvSpPr>
          <p:spPr>
            <a:xfrm>
              <a:off x="2678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基础练习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813d0035-c17e-48b7-bc49-494757bd451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1236</Words>
  <Application>WPS 演示</Application>
  <PresentationFormat>自定义</PresentationFormat>
  <Paragraphs>258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微软雅黑</vt:lpstr>
      <vt:lpstr>幼圆</vt:lpstr>
      <vt:lpstr>Times New Roman</vt:lpstr>
      <vt:lpstr>黑体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2021-04-14T16:06:00Z</cp:lastPrinted>
  <dcterms:created xsi:type="dcterms:W3CDTF">2021-04-14T16:06:00Z</dcterms:created>
  <dcterms:modified xsi:type="dcterms:W3CDTF">2023-01-30T02:09:33Z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1B7BEABFA1124BB3BD434951ABF9AF0B</vt:lpwstr>
  </property>
  <property fmtid="{D5CDD505-2E9C-101B-9397-08002B2CF9AE}" pid="7" name="KSOProductBuildVer">
    <vt:lpwstr>2052-11.1.0.13703</vt:lpwstr>
  </property>
</Properties>
</file>