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977" r:id="rId3"/>
    <p:sldId id="978" r:id="rId5"/>
    <p:sldId id="979" r:id="rId6"/>
    <p:sldId id="980" r:id="rId7"/>
    <p:sldId id="981" r:id="rId8"/>
    <p:sldId id="982" r:id="rId9"/>
    <p:sldId id="983" r:id="rId10"/>
    <p:sldId id="984" r:id="rId11"/>
    <p:sldId id="985" r:id="rId12"/>
    <p:sldId id="986" r:id="rId13"/>
    <p:sldId id="987" r:id="rId14"/>
    <p:sldId id="988" r:id="rId15"/>
    <p:sldId id="989" r:id="rId16"/>
    <p:sldId id="990" r:id="rId17"/>
    <p:sldId id="991" r:id="rId18"/>
    <p:sldId id="992" r:id="rId19"/>
    <p:sldId id="993" r:id="rId20"/>
    <p:sldId id="994" r:id="rId21"/>
    <p:sldId id="995" r:id="rId22"/>
    <p:sldId id="996" r:id="rId23"/>
    <p:sldId id="997" r:id="rId24"/>
    <p:sldId id="998" r:id="rId25"/>
    <p:sldId id="99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2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-78" y="-690"/>
      </p:cViewPr>
      <p:guideLst>
        <p:guide orient="horz" pos="1537"/>
        <p:guide pos="29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33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88BD6-0C31-4C6B-81D0-C7F131AEF5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57612-8472-40DD-ADA0-F12B3084AB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A29D7-A8C0-43CF-8B8A-EB95307116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13135"/>
            <a:ext cx="8229600" cy="42814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>
            <a:off x="862010" y="987574"/>
            <a:ext cx="7419980" cy="204665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0" y="1419622"/>
            <a:ext cx="9144000" cy="741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sz="36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7、8、9的乘法口诀求商</a:t>
            </a:r>
            <a:endParaRPr sz="3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505200" y="2427734"/>
            <a:ext cx="2133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二年级下册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771481" y="876161"/>
            <a:ext cx="5674995" cy="255968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初步感知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16" name="Text Box 24"/>
          <p:cNvSpPr txBox="1"/>
          <p:nvPr/>
        </p:nvSpPr>
        <p:spPr>
          <a:xfrm>
            <a:off x="1289515" y="3363838"/>
            <a:ext cx="5010677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问题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根据信息，你能提出什么问题？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）可以摆几行呢？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请你借助手中 的学具摆一摆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108" name="Picture 12" descr="未标题-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309066" y="1287006"/>
            <a:ext cx="2287270" cy="1738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8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8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539750" y="4039235"/>
            <a:ext cx="81692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762000" lvl="0" indent="-7620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小结：在口算这两道除法算式的时候，我们要根据算式想所对应的</a:t>
            </a:r>
            <a:endParaRPr lang="en-US" altLang="zh-CN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62000" lvl="0" indent="-7620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乘法口诀，也就是先看除数，除数是几就想几的乘法口诀。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29" name="Text Box 13"/>
          <p:cNvSpPr txBox="1"/>
          <p:nvPr/>
        </p:nvSpPr>
        <p:spPr>
          <a:xfrm>
            <a:off x="4932363" y="1081723"/>
            <a:ext cx="15128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27÷9＝3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0" name="Text Box 14"/>
          <p:cNvSpPr txBox="1"/>
          <p:nvPr/>
        </p:nvSpPr>
        <p:spPr>
          <a:xfrm>
            <a:off x="4932363" y="1561148"/>
            <a:ext cx="1439862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27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1" name="Text Box 15"/>
          <p:cNvSpPr txBox="1"/>
          <p:nvPr/>
        </p:nvSpPr>
        <p:spPr>
          <a:xfrm>
            <a:off x="6084168" y="1062673"/>
            <a:ext cx="28082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：（    ）九二十七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2" name="Text Box 16"/>
          <p:cNvSpPr txBox="1"/>
          <p:nvPr/>
        </p:nvSpPr>
        <p:spPr>
          <a:xfrm>
            <a:off x="6084168" y="1542098"/>
            <a:ext cx="28082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：三（    ）二十七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3" name="Text Box 17"/>
          <p:cNvSpPr txBox="1"/>
          <p:nvPr/>
        </p:nvSpPr>
        <p:spPr>
          <a:xfrm>
            <a:off x="6866805" y="1062673"/>
            <a:ext cx="431800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4" name="Text Box 18"/>
          <p:cNvSpPr txBox="1"/>
          <p:nvPr/>
        </p:nvSpPr>
        <p:spPr>
          <a:xfrm>
            <a:off x="1115378" y="3448368"/>
            <a:ext cx="5545137" cy="4303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762000" lvl="0" indent="-7620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）你们是怎么想到用这句口诀的？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6" name="Text Box 20"/>
          <p:cNvSpPr txBox="1"/>
          <p:nvPr/>
        </p:nvSpPr>
        <p:spPr>
          <a:xfrm>
            <a:off x="7111280" y="1542098"/>
            <a:ext cx="431800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7" name="Text Box 21"/>
          <p:cNvSpPr txBox="1"/>
          <p:nvPr/>
        </p:nvSpPr>
        <p:spPr>
          <a:xfrm>
            <a:off x="1115378" y="2527618"/>
            <a:ext cx="5040312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）谁能看图列出两道除法算式？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0438" name="Text Box 22"/>
          <p:cNvSpPr txBox="1"/>
          <p:nvPr/>
        </p:nvSpPr>
        <p:spPr>
          <a:xfrm>
            <a:off x="1115378" y="2987993"/>
            <a:ext cx="5545137" cy="4303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762000" lvl="0" indent="-7620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）解决这两道除法算式用的是哪句口诀？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439" name="Text Box 23"/>
          <p:cNvSpPr txBox="1"/>
          <p:nvPr/>
        </p:nvSpPr>
        <p:spPr>
          <a:xfrm>
            <a:off x="4932363" y="1992948"/>
            <a:ext cx="28082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口诀：三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九二十七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6160" name="Picture 23" descr="未标题-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750" y="954723"/>
            <a:ext cx="4314825" cy="1573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9" grpId="0"/>
      <p:bldP spid="60430" grpId="0"/>
      <p:bldP spid="60431" grpId="0"/>
      <p:bldP spid="60432" grpId="0"/>
      <p:bldP spid="60433" grpId="0"/>
      <p:bldP spid="60434" grpId="0"/>
      <p:bldP spid="60436" grpId="0"/>
      <p:bldP spid="60437" grpId="0"/>
      <p:bldP spid="60438" grpId="0"/>
      <p:bldP spid="604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Rectangle 4"/>
          <p:cNvSpPr/>
          <p:nvPr/>
        </p:nvSpPr>
        <p:spPr>
          <a:xfrm>
            <a:off x="998022" y="1055280"/>
            <a:ext cx="3548380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运用规律，练口诀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1" name="Text Box 15"/>
          <p:cNvSpPr txBox="1"/>
          <p:nvPr/>
        </p:nvSpPr>
        <p:spPr>
          <a:xfrm>
            <a:off x="539552" y="3614013"/>
            <a:ext cx="7802880" cy="82994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小结：看来同一句口诀可以帮助我们口算出一道乘法算式和两道除法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算式，口诀的作用可真大啊！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3" name="Text Box 17"/>
          <p:cNvSpPr txBox="1"/>
          <p:nvPr/>
        </p:nvSpPr>
        <p:spPr>
          <a:xfrm>
            <a:off x="1837209" y="1568678"/>
            <a:ext cx="7905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4" name="Text Box 18"/>
          <p:cNvSpPr txBox="1"/>
          <p:nvPr/>
        </p:nvSpPr>
        <p:spPr>
          <a:xfrm>
            <a:off x="1894359" y="2156053"/>
            <a:ext cx="5746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5" name="Text Box 19"/>
          <p:cNvSpPr txBox="1"/>
          <p:nvPr/>
        </p:nvSpPr>
        <p:spPr>
          <a:xfrm>
            <a:off x="1884834" y="2757715"/>
            <a:ext cx="5746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6" name="Text Box 20"/>
          <p:cNvSpPr txBox="1"/>
          <p:nvPr/>
        </p:nvSpPr>
        <p:spPr>
          <a:xfrm>
            <a:off x="4572000" y="1571853"/>
            <a:ext cx="935037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7" name="Text Box 21"/>
          <p:cNvSpPr txBox="1"/>
          <p:nvPr/>
        </p:nvSpPr>
        <p:spPr>
          <a:xfrm>
            <a:off x="4591050" y="2165578"/>
            <a:ext cx="5746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8" name="Text Box 22"/>
          <p:cNvSpPr txBox="1"/>
          <p:nvPr/>
        </p:nvSpPr>
        <p:spPr>
          <a:xfrm>
            <a:off x="4591050" y="2767240"/>
            <a:ext cx="5746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9" name="Text Box 23"/>
          <p:cNvSpPr txBox="1"/>
          <p:nvPr/>
        </p:nvSpPr>
        <p:spPr>
          <a:xfrm>
            <a:off x="7248585" y="1571853"/>
            <a:ext cx="7207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54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80" name="Text Box 24"/>
          <p:cNvSpPr txBox="1"/>
          <p:nvPr/>
        </p:nvSpPr>
        <p:spPr>
          <a:xfrm>
            <a:off x="7236296" y="2165578"/>
            <a:ext cx="5746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81" name="Text Box 25"/>
          <p:cNvSpPr txBox="1"/>
          <p:nvPr/>
        </p:nvSpPr>
        <p:spPr>
          <a:xfrm>
            <a:off x="7236296" y="2757715"/>
            <a:ext cx="57467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4" name="Text Box 27"/>
          <p:cNvSpPr txBox="1"/>
          <p:nvPr/>
        </p:nvSpPr>
        <p:spPr>
          <a:xfrm>
            <a:off x="1000880" y="2165578"/>
            <a:ext cx="1784350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63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5" name="Text Box 28"/>
          <p:cNvSpPr txBox="1"/>
          <p:nvPr/>
        </p:nvSpPr>
        <p:spPr>
          <a:xfrm>
            <a:off x="1000880" y="2757715"/>
            <a:ext cx="16398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63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6" name="Text Box 29"/>
          <p:cNvSpPr txBox="1"/>
          <p:nvPr/>
        </p:nvSpPr>
        <p:spPr>
          <a:xfrm>
            <a:off x="3740905" y="2165578"/>
            <a:ext cx="1708150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72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7" name="Text Box 30"/>
          <p:cNvSpPr txBox="1"/>
          <p:nvPr/>
        </p:nvSpPr>
        <p:spPr>
          <a:xfrm>
            <a:off x="3740905" y="2757715"/>
            <a:ext cx="19954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72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8" name="Text Box 31"/>
          <p:cNvSpPr txBox="1"/>
          <p:nvPr/>
        </p:nvSpPr>
        <p:spPr>
          <a:xfrm>
            <a:off x="6376155" y="2165578"/>
            <a:ext cx="1439862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54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9" name="Text Box 32"/>
          <p:cNvSpPr txBox="1"/>
          <p:nvPr/>
        </p:nvSpPr>
        <p:spPr>
          <a:xfrm>
            <a:off x="6376155" y="2757715"/>
            <a:ext cx="1439862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54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90" name="Text Box 33"/>
          <p:cNvSpPr txBox="1"/>
          <p:nvPr/>
        </p:nvSpPr>
        <p:spPr>
          <a:xfrm>
            <a:off x="997705" y="1571853"/>
            <a:ext cx="1771650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7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91" name="Text Box 34"/>
          <p:cNvSpPr txBox="1"/>
          <p:nvPr/>
        </p:nvSpPr>
        <p:spPr>
          <a:xfrm>
            <a:off x="3740905" y="1568678"/>
            <a:ext cx="1439862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8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92" name="Text Box 35"/>
          <p:cNvSpPr txBox="1"/>
          <p:nvPr/>
        </p:nvSpPr>
        <p:spPr>
          <a:xfrm>
            <a:off x="6376155" y="1568678"/>
            <a:ext cx="1439862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9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1" grpId="0"/>
      <p:bldP spid="45073" grpId="0"/>
      <p:bldP spid="45074" grpId="0"/>
      <p:bldP spid="45075" grpId="0"/>
      <p:bldP spid="45076" grpId="0"/>
      <p:bldP spid="45077" grpId="0"/>
      <p:bldP spid="45078" grpId="0"/>
      <p:bldP spid="45079" grpId="0"/>
      <p:bldP spid="45080" grpId="0"/>
      <p:bldP spid="450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" name="Text Box 20"/>
          <p:cNvSpPr txBox="1"/>
          <p:nvPr/>
        </p:nvSpPr>
        <p:spPr>
          <a:xfrm>
            <a:off x="6639128" y="1726232"/>
            <a:ext cx="1584325" cy="1761316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8×6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48÷6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267" name="Text Box 19"/>
          <p:cNvSpPr txBox="1"/>
          <p:nvPr/>
        </p:nvSpPr>
        <p:spPr>
          <a:xfrm>
            <a:off x="3911168" y="1726232"/>
            <a:ext cx="1584325" cy="1761316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8×2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16÷2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268" name="Text Box 18"/>
          <p:cNvSpPr txBox="1"/>
          <p:nvPr/>
        </p:nvSpPr>
        <p:spPr>
          <a:xfrm>
            <a:off x="1179080" y="1726232"/>
            <a:ext cx="1584325" cy="1761316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7×4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28÷4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3" name="Text Box 17"/>
          <p:cNvSpPr txBox="1"/>
          <p:nvPr/>
        </p:nvSpPr>
        <p:spPr>
          <a:xfrm>
            <a:off x="1979712" y="1851670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4" name="Text Box 18"/>
          <p:cNvSpPr txBox="1"/>
          <p:nvPr/>
        </p:nvSpPr>
        <p:spPr>
          <a:xfrm>
            <a:off x="2027337" y="2469208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5" name="Text Box 19"/>
          <p:cNvSpPr txBox="1"/>
          <p:nvPr/>
        </p:nvSpPr>
        <p:spPr>
          <a:xfrm>
            <a:off x="2027337" y="3088333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6" name="Text Box 20"/>
          <p:cNvSpPr txBox="1"/>
          <p:nvPr/>
        </p:nvSpPr>
        <p:spPr>
          <a:xfrm>
            <a:off x="4788024" y="1851670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7" name="Text Box 21"/>
          <p:cNvSpPr txBox="1"/>
          <p:nvPr/>
        </p:nvSpPr>
        <p:spPr>
          <a:xfrm>
            <a:off x="4788024" y="2469208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8" name="Text Box 22"/>
          <p:cNvSpPr txBox="1"/>
          <p:nvPr/>
        </p:nvSpPr>
        <p:spPr>
          <a:xfrm>
            <a:off x="4788024" y="3088333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79" name="Text Box 23"/>
          <p:cNvSpPr txBox="1"/>
          <p:nvPr/>
        </p:nvSpPr>
        <p:spPr>
          <a:xfrm>
            <a:off x="7524328" y="1851670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80" name="Text Box 24"/>
          <p:cNvSpPr txBox="1"/>
          <p:nvPr/>
        </p:nvSpPr>
        <p:spPr>
          <a:xfrm>
            <a:off x="7524328" y="2469208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81" name="Text Box 25"/>
          <p:cNvSpPr txBox="1"/>
          <p:nvPr/>
        </p:nvSpPr>
        <p:spPr>
          <a:xfrm>
            <a:off x="7533853" y="3097858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971600" y="1143437"/>
            <a:ext cx="3237548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1、你能算出它们的得数吗？　　　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3" name="Text Box 19"/>
          <p:cNvSpPr txBox="1"/>
          <p:nvPr/>
        </p:nvSpPr>
        <p:spPr>
          <a:xfrm>
            <a:off x="3911168" y="1726232"/>
            <a:ext cx="1584325" cy="1761316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8×2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16÷2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8"/>
          <p:cNvSpPr txBox="1"/>
          <p:nvPr/>
        </p:nvSpPr>
        <p:spPr>
          <a:xfrm>
            <a:off x="1179080" y="1726232"/>
            <a:ext cx="1584325" cy="1761316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7×4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28÷4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9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3" grpId="0"/>
      <p:bldP spid="45074" grpId="0"/>
      <p:bldP spid="45075" grpId="0"/>
      <p:bldP spid="45076" grpId="0"/>
      <p:bldP spid="45077" grpId="0"/>
      <p:bldP spid="45078" grpId="0"/>
      <p:bldP spid="45079" grpId="0"/>
      <p:bldP spid="45080" grpId="0"/>
      <p:bldP spid="45081" grpId="0"/>
      <p:bldP spid="450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0" name="Text Box 17"/>
          <p:cNvSpPr txBox="1"/>
          <p:nvPr/>
        </p:nvSpPr>
        <p:spPr>
          <a:xfrm>
            <a:off x="950719" y="1922857"/>
            <a:ext cx="7221681" cy="1499706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2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7÷7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                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32÷8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              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                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2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64÷8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                 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              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49÷7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                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899592" y="1399637"/>
            <a:ext cx="2519363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、做一做。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15" name="Text Box 7"/>
          <p:cNvSpPr txBox="1"/>
          <p:nvPr/>
        </p:nvSpPr>
        <p:spPr>
          <a:xfrm>
            <a:off x="1755552" y="2211710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16" name="Text Box 8"/>
          <p:cNvSpPr txBox="1"/>
          <p:nvPr/>
        </p:nvSpPr>
        <p:spPr>
          <a:xfrm>
            <a:off x="1765077" y="3003872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17" name="Text Box 9"/>
          <p:cNvSpPr txBox="1"/>
          <p:nvPr/>
        </p:nvSpPr>
        <p:spPr>
          <a:xfrm>
            <a:off x="3779912" y="2211710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18" name="Text Box 10"/>
          <p:cNvSpPr txBox="1"/>
          <p:nvPr/>
        </p:nvSpPr>
        <p:spPr>
          <a:xfrm>
            <a:off x="3779912" y="3002285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19" name="Text Box 11"/>
          <p:cNvSpPr txBox="1"/>
          <p:nvPr/>
        </p:nvSpPr>
        <p:spPr>
          <a:xfrm>
            <a:off x="5652120" y="2224266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20" name="Text Box 12"/>
          <p:cNvSpPr txBox="1"/>
          <p:nvPr/>
        </p:nvSpPr>
        <p:spPr>
          <a:xfrm>
            <a:off x="5661645" y="3037066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21" name="Text Box 13"/>
          <p:cNvSpPr txBox="1"/>
          <p:nvPr/>
        </p:nvSpPr>
        <p:spPr>
          <a:xfrm>
            <a:off x="7586612" y="2211710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22" name="Text Box 14"/>
          <p:cNvSpPr txBox="1"/>
          <p:nvPr/>
        </p:nvSpPr>
        <p:spPr>
          <a:xfrm>
            <a:off x="7597725" y="3021335"/>
            <a:ext cx="57467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300" name="Group 22"/>
          <p:cNvGrpSpPr/>
          <p:nvPr/>
        </p:nvGrpSpPr>
        <p:grpSpPr>
          <a:xfrm>
            <a:off x="4572000" y="253867"/>
            <a:ext cx="4313238" cy="1197241"/>
            <a:chOff x="2562" y="2312"/>
            <a:chExt cx="2717" cy="755"/>
          </a:xfrm>
        </p:grpSpPr>
        <p:pic>
          <p:nvPicPr>
            <p:cNvPr id="12304" name="Picture 20" descr="男天使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72" y="2312"/>
              <a:ext cx="607" cy="5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5" name="AutoShape 27"/>
            <p:cNvSpPr/>
            <p:nvPr/>
          </p:nvSpPr>
          <p:spPr>
            <a:xfrm>
              <a:off x="2562" y="2478"/>
              <a:ext cx="1768" cy="589"/>
            </a:xfrm>
            <a:prstGeom prst="wedgeRoundRectCallout">
              <a:avLst>
                <a:gd name="adj1" fmla="val 60069"/>
                <a:gd name="adj2" fmla="val 10949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说一说计算每一道题用的是哪句口诀。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  <p:bldP spid="43016" grpId="0"/>
      <p:bldP spid="43017" grpId="0"/>
      <p:bldP spid="43018" grpId="0"/>
      <p:bldP spid="43019" grpId="0"/>
      <p:bldP spid="43020" grpId="0"/>
      <p:bldP spid="43021" grpId="0"/>
      <p:bldP spid="430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43" name="组合 13342"/>
          <p:cNvGrpSpPr/>
          <p:nvPr/>
        </p:nvGrpSpPr>
        <p:grpSpPr>
          <a:xfrm>
            <a:off x="5947728" y="3133243"/>
            <a:ext cx="2513012" cy="450850"/>
            <a:chOff x="3837" y="2256"/>
            <a:chExt cx="1583" cy="284"/>
          </a:xfrm>
        </p:grpSpPr>
        <p:sp>
          <p:nvSpPr>
            <p:cNvPr id="13314" name="Rectangle 33"/>
            <p:cNvSpPr/>
            <p:nvPr/>
          </p:nvSpPr>
          <p:spPr>
            <a:xfrm>
              <a:off x="3837" y="2256"/>
              <a:ext cx="1583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6×       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42</a:t>
              </a:r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15" name="Rectangle 36"/>
            <p:cNvSpPr/>
            <p:nvPr/>
          </p:nvSpPr>
          <p:spPr>
            <a:xfrm>
              <a:off x="4115" y="2268"/>
              <a:ext cx="272" cy="27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091" name="Text Box 11"/>
          <p:cNvSpPr txBox="1"/>
          <p:nvPr/>
        </p:nvSpPr>
        <p:spPr>
          <a:xfrm>
            <a:off x="6193790" y="3172613"/>
            <a:ext cx="79216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Text Box 4"/>
          <p:cNvSpPr txBox="1"/>
          <p:nvPr/>
        </p:nvSpPr>
        <p:spPr>
          <a:xfrm>
            <a:off x="840641" y="1196177"/>
            <a:ext cx="164312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算一算。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3328" name="Group 37"/>
          <p:cNvGrpSpPr/>
          <p:nvPr/>
        </p:nvGrpSpPr>
        <p:grpSpPr>
          <a:xfrm>
            <a:off x="4749082" y="322793"/>
            <a:ext cx="4403725" cy="952500"/>
            <a:chOff x="2562" y="2593"/>
            <a:chExt cx="2774" cy="600"/>
          </a:xfrm>
        </p:grpSpPr>
        <p:sp>
          <p:nvSpPr>
            <p:cNvPr id="13335" name="AutoShape 27"/>
            <p:cNvSpPr/>
            <p:nvPr/>
          </p:nvSpPr>
          <p:spPr>
            <a:xfrm>
              <a:off x="2562" y="2614"/>
              <a:ext cx="1632" cy="329"/>
            </a:xfrm>
            <a:prstGeom prst="wedgeRoundRectCallout">
              <a:avLst>
                <a:gd name="adj1" fmla="val 62745"/>
                <a:gd name="adj2" fmla="val 30718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用的是哪句口诀</a:t>
              </a: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?</a:t>
              </a:r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336" name="Picture 17" descr="女天使"/>
            <p:cNvPicPr preferRelativeResize="0"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22" y="2593"/>
              <a:ext cx="714" cy="6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38" name="组合 13337"/>
          <p:cNvGrpSpPr/>
          <p:nvPr/>
        </p:nvGrpSpPr>
        <p:grpSpPr>
          <a:xfrm>
            <a:off x="971233" y="2141056"/>
            <a:ext cx="2376487" cy="446088"/>
            <a:chOff x="657" y="1631"/>
            <a:chExt cx="1497" cy="281"/>
          </a:xfrm>
        </p:grpSpPr>
        <p:sp>
          <p:nvSpPr>
            <p:cNvPr id="13320" name="Rectangle 19"/>
            <p:cNvSpPr/>
            <p:nvPr/>
          </p:nvSpPr>
          <p:spPr>
            <a:xfrm>
              <a:off x="913" y="1631"/>
              <a:ext cx="273" cy="27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29" name="Text Box 18"/>
            <p:cNvSpPr txBox="1"/>
            <p:nvPr/>
          </p:nvSpPr>
          <p:spPr>
            <a:xfrm>
              <a:off x="657" y="1661"/>
              <a:ext cx="1497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5×       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35</a:t>
              </a:r>
              <a:endPara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40" name="组合 13339"/>
          <p:cNvGrpSpPr/>
          <p:nvPr/>
        </p:nvGrpSpPr>
        <p:grpSpPr>
          <a:xfrm>
            <a:off x="3485515" y="2188681"/>
            <a:ext cx="2590800" cy="450850"/>
            <a:chOff x="2286" y="1661"/>
            <a:chExt cx="1632" cy="284"/>
          </a:xfrm>
        </p:grpSpPr>
        <p:sp>
          <p:nvSpPr>
            <p:cNvPr id="13319" name="Rectangle 21"/>
            <p:cNvSpPr/>
            <p:nvPr/>
          </p:nvSpPr>
          <p:spPr>
            <a:xfrm>
              <a:off x="2552" y="1673"/>
              <a:ext cx="272" cy="27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30" name="Text Box 20"/>
            <p:cNvSpPr txBox="1"/>
            <p:nvPr/>
          </p:nvSpPr>
          <p:spPr>
            <a:xfrm>
              <a:off x="2286" y="1661"/>
              <a:ext cx="1632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6×       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42</a:t>
              </a:r>
              <a:endPara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42" name="组合 13341"/>
          <p:cNvGrpSpPr/>
          <p:nvPr/>
        </p:nvGrpSpPr>
        <p:grpSpPr>
          <a:xfrm>
            <a:off x="6012815" y="2145818"/>
            <a:ext cx="2590800" cy="441325"/>
            <a:chOff x="3878" y="1634"/>
            <a:chExt cx="1632" cy="278"/>
          </a:xfrm>
        </p:grpSpPr>
        <p:sp>
          <p:nvSpPr>
            <p:cNvPr id="13318" name="Rectangle 27"/>
            <p:cNvSpPr/>
            <p:nvPr/>
          </p:nvSpPr>
          <p:spPr>
            <a:xfrm>
              <a:off x="4505" y="1634"/>
              <a:ext cx="273" cy="27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31" name="Text Box 26"/>
            <p:cNvSpPr txBox="1"/>
            <p:nvPr/>
          </p:nvSpPr>
          <p:spPr>
            <a:xfrm>
              <a:off x="3878" y="1661"/>
              <a:ext cx="1632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49÷7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39" name="组合 13338"/>
          <p:cNvGrpSpPr/>
          <p:nvPr/>
        </p:nvGrpSpPr>
        <p:grpSpPr>
          <a:xfrm>
            <a:off x="983615" y="3095143"/>
            <a:ext cx="2590800" cy="436563"/>
            <a:chOff x="710" y="2232"/>
            <a:chExt cx="1632" cy="275"/>
          </a:xfrm>
        </p:grpSpPr>
        <p:sp>
          <p:nvSpPr>
            <p:cNvPr id="13317" name="Rectangle 30"/>
            <p:cNvSpPr/>
            <p:nvPr/>
          </p:nvSpPr>
          <p:spPr>
            <a:xfrm>
              <a:off x="1322" y="2232"/>
              <a:ext cx="272" cy="27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32" name="Text Box 29"/>
            <p:cNvSpPr txBox="1"/>
            <p:nvPr/>
          </p:nvSpPr>
          <p:spPr>
            <a:xfrm>
              <a:off x="710" y="2256"/>
              <a:ext cx="1632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32÷8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41" name="组合 13340"/>
          <p:cNvGrpSpPr/>
          <p:nvPr/>
        </p:nvGrpSpPr>
        <p:grpSpPr>
          <a:xfrm>
            <a:off x="3574415" y="3106256"/>
            <a:ext cx="1887538" cy="431800"/>
            <a:chOff x="2342" y="2239"/>
            <a:chExt cx="1189" cy="272"/>
          </a:xfrm>
        </p:grpSpPr>
        <p:sp>
          <p:nvSpPr>
            <p:cNvPr id="13316" name="Rectangle 32"/>
            <p:cNvSpPr/>
            <p:nvPr/>
          </p:nvSpPr>
          <p:spPr>
            <a:xfrm>
              <a:off x="2906" y="2239"/>
              <a:ext cx="272" cy="27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33" name="Rectangle 31"/>
            <p:cNvSpPr/>
            <p:nvPr/>
          </p:nvSpPr>
          <p:spPr>
            <a:xfrm>
              <a:off x="2342" y="2251"/>
              <a:ext cx="1189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24÷8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322" name="Text Box 6"/>
          <p:cNvSpPr txBox="1"/>
          <p:nvPr/>
        </p:nvSpPr>
        <p:spPr>
          <a:xfrm>
            <a:off x="1279843" y="2187093"/>
            <a:ext cx="6477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089" name="Text Box 9"/>
          <p:cNvSpPr txBox="1"/>
          <p:nvPr/>
        </p:nvSpPr>
        <p:spPr>
          <a:xfrm>
            <a:off x="1731328" y="3139593"/>
            <a:ext cx="8636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323" name="Text Box 7"/>
          <p:cNvSpPr txBox="1"/>
          <p:nvPr/>
        </p:nvSpPr>
        <p:spPr>
          <a:xfrm>
            <a:off x="3776663" y="2182331"/>
            <a:ext cx="72072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326" name="Text Box 10"/>
          <p:cNvSpPr txBox="1"/>
          <p:nvPr/>
        </p:nvSpPr>
        <p:spPr>
          <a:xfrm>
            <a:off x="4256723" y="3152293"/>
            <a:ext cx="8636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088" name="Text Box 8"/>
          <p:cNvSpPr txBox="1"/>
          <p:nvPr/>
        </p:nvSpPr>
        <p:spPr>
          <a:xfrm>
            <a:off x="6844665" y="2188681"/>
            <a:ext cx="792163" cy="720725"/>
          </a:xfrm>
          <a:prstGeom prst="rect">
            <a:avLst/>
          </a:prstGeom>
          <a:noFill/>
          <a:ln w="12700">
            <a:noFill/>
          </a:ln>
        </p:spPr>
        <p:txBody>
          <a:bodyPr wrap="none"/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1" grpId="0"/>
      <p:bldP spid="13322" grpId="0"/>
      <p:bldP spid="46089" grpId="0"/>
      <p:bldP spid="13323" grpId="0"/>
      <p:bldP spid="13326" grpId="0"/>
      <p:bldP spid="460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Text Box 4"/>
          <p:cNvSpPr txBox="1"/>
          <p:nvPr/>
        </p:nvSpPr>
        <p:spPr>
          <a:xfrm>
            <a:off x="806450" y="1100773"/>
            <a:ext cx="6480175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拔河比赛。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39" name="Text Box 17"/>
          <p:cNvSpPr txBox="1"/>
          <p:nvPr/>
        </p:nvSpPr>
        <p:spPr>
          <a:xfrm>
            <a:off x="827087" y="2768600"/>
            <a:ext cx="56165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）获胜队员平均每人可得几本书？　　　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4342" name="Text Box 21"/>
          <p:cNvSpPr txBox="1"/>
          <p:nvPr/>
        </p:nvSpPr>
        <p:spPr>
          <a:xfrm>
            <a:off x="806450" y="3955878"/>
            <a:ext cx="7070090" cy="961097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小结：我们在解决问题的时候，一定要把有关系的信息和问题联系 在一起，认真分析数量之间的关系，这样才能正确解答。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151" name="Text Box 23"/>
          <p:cNvSpPr txBox="1"/>
          <p:nvPr/>
        </p:nvSpPr>
        <p:spPr>
          <a:xfrm>
            <a:off x="1553316" y="3389305"/>
            <a:ext cx="252095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（本）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346" name="Picture 18" descr="未标题-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07018" y="565468"/>
            <a:ext cx="5510212" cy="2154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481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Text Box 4"/>
          <p:cNvSpPr txBox="1"/>
          <p:nvPr/>
        </p:nvSpPr>
        <p:spPr>
          <a:xfrm>
            <a:off x="806450" y="1100773"/>
            <a:ext cx="6480175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拔河比赛。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150" name="Text Box 22"/>
          <p:cNvSpPr txBox="1"/>
          <p:nvPr/>
        </p:nvSpPr>
        <p:spPr>
          <a:xfrm>
            <a:off x="806450" y="3693318"/>
            <a:ext cx="56165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）你还能提出其他数学问题并解答吗？　　　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14346" name="Picture 18" descr="未标题-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76413" y="1419622"/>
            <a:ext cx="5510212" cy="2154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06451" y="885508"/>
            <a:ext cx="1801812" cy="3987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篮球比赛。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370" name="Text Box 26"/>
          <p:cNvSpPr txBox="1"/>
          <p:nvPr/>
        </p:nvSpPr>
        <p:spPr>
          <a:xfrm>
            <a:off x="1079818" y="4257992"/>
            <a:ext cx="6501854" cy="499432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小结：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人一组，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35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人里有几个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人就可以分成几组。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372" name="Text Box 28"/>
          <p:cNvSpPr txBox="1"/>
          <p:nvPr/>
        </p:nvSpPr>
        <p:spPr>
          <a:xfrm>
            <a:off x="3346767" y="3561514"/>
            <a:ext cx="22336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35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（组）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368" name="AutoShape 27"/>
          <p:cNvSpPr/>
          <p:nvPr/>
        </p:nvSpPr>
        <p:spPr>
          <a:xfrm>
            <a:off x="2195513" y="1345248"/>
            <a:ext cx="1296987" cy="441920"/>
          </a:xfrm>
          <a:prstGeom prst="wedgeRoundRectCallout">
            <a:avLst>
              <a:gd name="adj1" fmla="val -58199"/>
              <a:gd name="adj2" fmla="val 2547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人一组。</a:t>
            </a:r>
            <a:endParaRPr lang="zh-CN" altLang="en-US" sz="2000" dirty="0">
              <a:solidFill>
                <a:srgbClr val="1C1C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369" name="AutoShape 27"/>
          <p:cNvSpPr/>
          <p:nvPr/>
        </p:nvSpPr>
        <p:spPr>
          <a:xfrm>
            <a:off x="5580380" y="1200785"/>
            <a:ext cx="1518920" cy="786469"/>
          </a:xfrm>
          <a:prstGeom prst="wedgeRoundRectCallout">
            <a:avLst>
              <a:gd name="adj1" fmla="val -29426"/>
              <a:gd name="adj2" fmla="val 6941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我们班有</a:t>
            </a:r>
            <a:endParaRPr lang="en-US" altLang="zh-CN" sz="2000">
              <a:solidFill>
                <a:srgbClr val="1C1C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35</a:t>
            </a:r>
            <a:r>
              <a:rPr lang="zh-CN" altLang="en-US" sz="2000" dirty="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人。</a:t>
            </a:r>
            <a:endParaRPr lang="zh-CN" altLang="en-US" sz="2000" dirty="0">
              <a:solidFill>
                <a:srgbClr val="1C1C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370" name="AutoShape 27"/>
          <p:cNvSpPr/>
          <p:nvPr/>
        </p:nvSpPr>
        <p:spPr>
          <a:xfrm>
            <a:off x="3924300" y="1235710"/>
            <a:ext cx="1335405" cy="786469"/>
          </a:xfrm>
          <a:prstGeom prst="wedgeRoundRectCallout">
            <a:avLst>
              <a:gd name="adj1" fmla="val -31912"/>
              <a:gd name="adj2" fmla="val 65644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可以分成</a:t>
            </a:r>
            <a:endParaRPr lang="en-US" altLang="zh-CN" sz="2000">
              <a:solidFill>
                <a:srgbClr val="1C1C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solidFill>
                  <a:srgbClr val="1C1C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几组？</a:t>
            </a:r>
            <a:endParaRPr lang="zh-CN" altLang="en-US" sz="2000" dirty="0">
              <a:solidFill>
                <a:srgbClr val="1C1C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371" name="Picture 36" descr="u4jx01-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9818" y="1484630"/>
            <a:ext cx="5495925" cy="201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0" grpId="0"/>
      <p:bldP spid="573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4" name="Rectangle 38"/>
          <p:cNvSpPr/>
          <p:nvPr/>
        </p:nvSpPr>
        <p:spPr>
          <a:xfrm>
            <a:off x="6300192" y="1712416"/>
            <a:ext cx="503237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5" name="Rectangle 39"/>
          <p:cNvSpPr/>
          <p:nvPr/>
        </p:nvSpPr>
        <p:spPr>
          <a:xfrm>
            <a:off x="6300192" y="2215654"/>
            <a:ext cx="503237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6" name="Rectangle 40"/>
          <p:cNvSpPr/>
          <p:nvPr/>
        </p:nvSpPr>
        <p:spPr>
          <a:xfrm>
            <a:off x="6300192" y="2720479"/>
            <a:ext cx="503237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7" name="Rectangle 41"/>
          <p:cNvSpPr/>
          <p:nvPr/>
        </p:nvSpPr>
        <p:spPr>
          <a:xfrm>
            <a:off x="6300192" y="3223716"/>
            <a:ext cx="503237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8" name="Rectangle 34"/>
          <p:cNvSpPr/>
          <p:nvPr/>
        </p:nvSpPr>
        <p:spPr>
          <a:xfrm>
            <a:off x="2987824" y="1712416"/>
            <a:ext cx="503238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9" name="Rectangle 35"/>
          <p:cNvSpPr/>
          <p:nvPr/>
        </p:nvSpPr>
        <p:spPr>
          <a:xfrm>
            <a:off x="2987824" y="2215654"/>
            <a:ext cx="503238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0" name="Rectangle 36"/>
          <p:cNvSpPr/>
          <p:nvPr/>
        </p:nvSpPr>
        <p:spPr>
          <a:xfrm>
            <a:off x="2987824" y="2720479"/>
            <a:ext cx="503238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1" name="Rectangle 37"/>
          <p:cNvSpPr/>
          <p:nvPr/>
        </p:nvSpPr>
        <p:spPr>
          <a:xfrm>
            <a:off x="2987824" y="3223716"/>
            <a:ext cx="503238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3" name="Text Box 5"/>
          <p:cNvSpPr txBox="1"/>
          <p:nvPr/>
        </p:nvSpPr>
        <p:spPr>
          <a:xfrm>
            <a:off x="893214" y="937752"/>
            <a:ext cx="2519362" cy="43018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填一填。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1" name="Text Box 7"/>
          <p:cNvSpPr txBox="1"/>
          <p:nvPr/>
        </p:nvSpPr>
        <p:spPr>
          <a:xfrm>
            <a:off x="3033862" y="1722259"/>
            <a:ext cx="431800" cy="4318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2997349" y="2230259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3" name="Text Box 9"/>
          <p:cNvSpPr txBox="1"/>
          <p:nvPr/>
        </p:nvSpPr>
        <p:spPr>
          <a:xfrm>
            <a:off x="2997349" y="2730321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2997349" y="3306901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5" name="Text Box 11"/>
          <p:cNvSpPr txBox="1"/>
          <p:nvPr/>
        </p:nvSpPr>
        <p:spPr>
          <a:xfrm>
            <a:off x="6300192" y="1717496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6" name="Text Box 12"/>
          <p:cNvSpPr txBox="1"/>
          <p:nvPr/>
        </p:nvSpPr>
        <p:spPr>
          <a:xfrm>
            <a:off x="6309717" y="2230259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7" name="Text Box 13"/>
          <p:cNvSpPr txBox="1"/>
          <p:nvPr/>
        </p:nvSpPr>
        <p:spPr>
          <a:xfrm>
            <a:off x="6300192" y="2739846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78" name="Text Box 14"/>
          <p:cNvSpPr txBox="1"/>
          <p:nvPr/>
        </p:nvSpPr>
        <p:spPr>
          <a:xfrm>
            <a:off x="6309717" y="3249434"/>
            <a:ext cx="504825" cy="429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481" name="Text Box 17"/>
          <p:cNvSpPr txBox="1"/>
          <p:nvPr/>
        </p:nvSpPr>
        <p:spPr>
          <a:xfrm>
            <a:off x="1098763" y="4039871"/>
            <a:ext cx="6946473" cy="49962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除数是几，我们就想几的乘法口诀，这样就会算得 又快又对。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215" name="Rectangle 25"/>
          <p:cNvSpPr/>
          <p:nvPr/>
        </p:nvSpPr>
        <p:spPr>
          <a:xfrm>
            <a:off x="1835150" y="1707654"/>
            <a:ext cx="503238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16" name="Rectangle 26"/>
          <p:cNvSpPr/>
          <p:nvPr/>
        </p:nvSpPr>
        <p:spPr>
          <a:xfrm>
            <a:off x="1835150" y="2210891"/>
            <a:ext cx="503238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17" name="Rectangle 27"/>
          <p:cNvSpPr/>
          <p:nvPr/>
        </p:nvSpPr>
        <p:spPr>
          <a:xfrm>
            <a:off x="1835150" y="2715716"/>
            <a:ext cx="503238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18" name="Rectangle 28"/>
          <p:cNvSpPr/>
          <p:nvPr/>
        </p:nvSpPr>
        <p:spPr>
          <a:xfrm>
            <a:off x="1835150" y="3218954"/>
            <a:ext cx="503238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19" name="Text Box 33"/>
          <p:cNvSpPr txBox="1"/>
          <p:nvPr/>
        </p:nvSpPr>
        <p:spPr>
          <a:xfrm>
            <a:off x="2335213" y="2401391"/>
            <a:ext cx="1296987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÷8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20" name="Rectangle 42"/>
          <p:cNvSpPr/>
          <p:nvPr/>
        </p:nvSpPr>
        <p:spPr>
          <a:xfrm>
            <a:off x="5170488" y="1712416"/>
            <a:ext cx="503237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21" name="Rectangle 43"/>
          <p:cNvSpPr/>
          <p:nvPr/>
        </p:nvSpPr>
        <p:spPr>
          <a:xfrm>
            <a:off x="5170488" y="2210891"/>
            <a:ext cx="503237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18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22" name="Rectangle 44"/>
          <p:cNvSpPr/>
          <p:nvPr/>
        </p:nvSpPr>
        <p:spPr>
          <a:xfrm>
            <a:off x="5170488" y="2715716"/>
            <a:ext cx="503237" cy="503238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45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23" name="Rectangle 45"/>
          <p:cNvSpPr/>
          <p:nvPr/>
        </p:nvSpPr>
        <p:spPr>
          <a:xfrm>
            <a:off x="5170488" y="3218954"/>
            <a:ext cx="503237" cy="50323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27</a:t>
            </a:r>
            <a:endParaRPr lang="en-US" altLang="zh-CN" sz="20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24" name="Text Box 46"/>
          <p:cNvSpPr txBox="1"/>
          <p:nvPr/>
        </p:nvSpPr>
        <p:spPr>
          <a:xfrm>
            <a:off x="5661025" y="2401391"/>
            <a:ext cx="1296988" cy="43018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÷9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2" grpId="0"/>
      <p:bldP spid="62473" grpId="0"/>
      <p:bldP spid="62474" grpId="0"/>
      <p:bldP spid="62475" grpId="0"/>
      <p:bldP spid="62476" grpId="0"/>
      <p:bldP spid="62477" grpId="0"/>
      <p:bldP spid="62478" grpId="0"/>
      <p:bldP spid="624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8404" y="324002"/>
            <a:ext cx="1674813" cy="461963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本节目标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矩形 10"/>
          <p:cNvSpPr/>
          <p:nvPr/>
        </p:nvSpPr>
        <p:spPr>
          <a:xfrm>
            <a:off x="1981200" y="1047433"/>
            <a:ext cx="6143625" cy="4996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6200" algn="just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经历用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的乘法口诀求商的过程</a:t>
            </a:r>
            <a:r>
              <a:rPr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4" name="矩形 11"/>
          <p:cNvSpPr/>
          <p:nvPr/>
        </p:nvSpPr>
        <p:spPr>
          <a:xfrm>
            <a:off x="1980883" y="2139702"/>
            <a:ext cx="4103285" cy="4996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620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20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掌握用乘法口诀求商的一般方法</a:t>
            </a:r>
            <a:r>
              <a:rPr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5" name="矩形 12"/>
          <p:cNvSpPr/>
          <p:nvPr/>
        </p:nvSpPr>
        <p:spPr>
          <a:xfrm>
            <a:off x="1980883" y="3219822"/>
            <a:ext cx="6248400" cy="4532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6200" algn="just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体会用乘法口诀求商是帮助人们解决问题的工具。</a:t>
            </a:r>
            <a:endParaRPr lang="zh-CN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8525" y="1236345"/>
            <a:ext cx="1082675" cy="728663"/>
            <a:chOff x="2257426" y="1609441"/>
            <a:chExt cx="1358900" cy="734510"/>
          </a:xfrm>
        </p:grpSpPr>
        <p:cxnSp>
          <p:nvCxnSpPr>
            <p:cNvPr id="13" name="MH_Other_1"/>
            <p:cNvCxnSpPr/>
            <p:nvPr/>
          </p:nvCxnSpPr>
          <p:spPr>
            <a:xfrm>
              <a:off x="2257426" y="1617443"/>
              <a:ext cx="1008216" cy="72650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Other_2"/>
            <p:cNvSpPr/>
            <p:nvPr/>
          </p:nvSpPr>
          <p:spPr>
            <a:xfrm>
              <a:off x="2374985" y="1609441"/>
              <a:ext cx="1241341" cy="4256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pitchFamily="2" charset="-122"/>
                  <a:cs typeface="+mn-cs"/>
                </a:rPr>
                <a:t>01</a:t>
              </a:r>
              <a:endParaRPr kumimoji="0" lang="zh-CN" altLang="en-US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1220" y="2320677"/>
            <a:ext cx="1082675" cy="727075"/>
            <a:chOff x="2257426" y="2743610"/>
            <a:chExt cx="1358900" cy="733310"/>
          </a:xfrm>
        </p:grpSpPr>
        <p:cxnSp>
          <p:nvCxnSpPr>
            <p:cNvPr id="16" name="MH_Other_3"/>
            <p:cNvCxnSpPr/>
            <p:nvPr/>
          </p:nvCxnSpPr>
          <p:spPr>
            <a:xfrm>
              <a:off x="2257426" y="2751616"/>
              <a:ext cx="1008216" cy="72530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MH_Other_4"/>
            <p:cNvSpPr/>
            <p:nvPr/>
          </p:nvSpPr>
          <p:spPr>
            <a:xfrm>
              <a:off x="2374985" y="2743610"/>
              <a:ext cx="1241341" cy="42429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pitchFamily="2" charset="-122"/>
                  <a:cs typeface="+mn-cs"/>
                </a:rPr>
                <a:t>02</a:t>
              </a:r>
              <a:endParaRPr kumimoji="0" lang="en-US" altLang="zh-CN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8208" y="3355256"/>
            <a:ext cx="1082675" cy="728662"/>
            <a:chOff x="2257426" y="1609441"/>
            <a:chExt cx="1358900" cy="734510"/>
          </a:xfrm>
        </p:grpSpPr>
        <p:cxnSp>
          <p:nvCxnSpPr>
            <p:cNvPr id="19" name="MH_Other_1"/>
            <p:cNvCxnSpPr/>
            <p:nvPr/>
          </p:nvCxnSpPr>
          <p:spPr>
            <a:xfrm>
              <a:off x="2257426" y="1617442"/>
              <a:ext cx="1008216" cy="726509"/>
            </a:xfrm>
            <a:prstGeom prst="line">
              <a:avLst/>
            </a:prstGeom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MH_Other_2"/>
            <p:cNvSpPr/>
            <p:nvPr/>
          </p:nvSpPr>
          <p:spPr>
            <a:xfrm>
              <a:off x="2374985" y="1609441"/>
              <a:ext cx="1241341" cy="4256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pitchFamily="2" charset="-122"/>
                  <a:cs typeface="+mn-cs"/>
                </a:rPr>
                <a:t>03</a:t>
              </a:r>
              <a:endParaRPr kumimoji="0" lang="zh-CN" altLang="en-US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2" descr="u4jx02-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4030" y="1961108"/>
            <a:ext cx="5664200" cy="248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83" name="Line 39"/>
          <p:cNvSpPr/>
          <p:nvPr/>
        </p:nvSpPr>
        <p:spPr>
          <a:xfrm>
            <a:off x="3996055" y="2465933"/>
            <a:ext cx="2142490" cy="58864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8" name="Line 41"/>
          <p:cNvSpPr/>
          <p:nvPr/>
        </p:nvSpPr>
        <p:spPr>
          <a:xfrm flipH="1">
            <a:off x="5343525" y="2454503"/>
            <a:ext cx="109855" cy="6953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87" name="Line 43"/>
          <p:cNvSpPr/>
          <p:nvPr/>
        </p:nvSpPr>
        <p:spPr>
          <a:xfrm flipH="1">
            <a:off x="6486525" y="2450058"/>
            <a:ext cx="286385" cy="59499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0" name="Text Box 8"/>
          <p:cNvSpPr txBox="1"/>
          <p:nvPr/>
        </p:nvSpPr>
        <p:spPr>
          <a:xfrm>
            <a:off x="799147" y="1131590"/>
            <a:ext cx="8237349" cy="43018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请你用连一连、写一写、画一画的方法帮助每个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小动物找到自己的家。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382" name="Line 38"/>
          <p:cNvSpPr/>
          <p:nvPr/>
        </p:nvSpPr>
        <p:spPr>
          <a:xfrm>
            <a:off x="2700655" y="2465933"/>
            <a:ext cx="1183005" cy="58864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88" name="Line 44"/>
          <p:cNvSpPr/>
          <p:nvPr/>
        </p:nvSpPr>
        <p:spPr>
          <a:xfrm flipH="1">
            <a:off x="2676525" y="3254603"/>
            <a:ext cx="1088390" cy="9144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89" name="Line 45"/>
          <p:cNvSpPr/>
          <p:nvPr/>
        </p:nvSpPr>
        <p:spPr>
          <a:xfrm flipH="1">
            <a:off x="3867150" y="3311753"/>
            <a:ext cx="2247265" cy="9525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90" name="Line 46"/>
          <p:cNvSpPr/>
          <p:nvPr/>
        </p:nvSpPr>
        <p:spPr>
          <a:xfrm>
            <a:off x="2736850" y="3464153"/>
            <a:ext cx="2773680" cy="8572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91" name="Line 47"/>
          <p:cNvSpPr/>
          <p:nvPr/>
        </p:nvSpPr>
        <p:spPr>
          <a:xfrm>
            <a:off x="3138805" y="3378428"/>
            <a:ext cx="3500755" cy="6000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7901" y="1441450"/>
            <a:ext cx="1082675" cy="728663"/>
            <a:chOff x="2257426" y="1609441"/>
            <a:chExt cx="1358900" cy="734510"/>
          </a:xfrm>
        </p:grpSpPr>
        <p:cxnSp>
          <p:nvCxnSpPr>
            <p:cNvPr id="4" name="MH_Other_1"/>
            <p:cNvCxnSpPr/>
            <p:nvPr/>
          </p:nvCxnSpPr>
          <p:spPr>
            <a:xfrm>
              <a:off x="2257426" y="1617842"/>
              <a:ext cx="1008063" cy="72610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MH_Other_2"/>
            <p:cNvSpPr/>
            <p:nvPr/>
          </p:nvSpPr>
          <p:spPr>
            <a:xfrm>
              <a:off x="2374901" y="1609441"/>
              <a:ext cx="1241425" cy="4260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pitchFamily="2" charset="-122"/>
                </a:rPr>
                <a:t>01</a:t>
              </a:r>
              <a:endParaRPr lang="en-US" altLang="zh-CN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7901" y="2433003"/>
            <a:ext cx="1082675" cy="727075"/>
            <a:chOff x="2257426" y="2743610"/>
            <a:chExt cx="1358900" cy="733310"/>
          </a:xfrm>
        </p:grpSpPr>
        <p:cxnSp>
          <p:nvCxnSpPr>
            <p:cNvPr id="8" name="MH_Other_3"/>
            <p:cNvCxnSpPr/>
            <p:nvPr/>
          </p:nvCxnSpPr>
          <p:spPr>
            <a:xfrm>
              <a:off x="2257426" y="2752012"/>
              <a:ext cx="1008063" cy="72490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MH_Other_4"/>
            <p:cNvSpPr/>
            <p:nvPr/>
          </p:nvSpPr>
          <p:spPr>
            <a:xfrm>
              <a:off x="2374901" y="2743610"/>
              <a:ext cx="1241425" cy="4248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pitchFamily="2" charset="-122"/>
                </a:rPr>
                <a:t>02</a:t>
              </a:r>
              <a:endParaRPr lang="en-US" altLang="zh-CN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6" name="MH_SubTitle_2"/>
          <p:cNvSpPr txBox="1"/>
          <p:nvPr/>
        </p:nvSpPr>
        <p:spPr>
          <a:xfrm>
            <a:off x="1876950" y="2433003"/>
            <a:ext cx="6511473" cy="71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在计算除法的时候，先是看除数，除数是几就想几的乘法口诀，这就是用乘法口诀求商的方法。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8" name="矩形 17"/>
          <p:cNvSpPr/>
          <p:nvPr/>
        </p:nvSpPr>
        <p:spPr>
          <a:xfrm>
            <a:off x="3275856" y="555526"/>
            <a:ext cx="4047490" cy="5254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用7、8、9的乘法口诀求商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7" name="矩形 10"/>
          <p:cNvSpPr/>
          <p:nvPr/>
        </p:nvSpPr>
        <p:spPr>
          <a:xfrm>
            <a:off x="1947406" y="1275606"/>
            <a:ext cx="6369010" cy="913957"/>
          </a:xfrm>
          <a:prstGeom prst="rect">
            <a:avLst/>
          </a:prstGeom>
          <a:noFill/>
          <a:ln w="9525">
            <a:noFill/>
          </a:ln>
        </p:spPr>
        <p:txBody>
          <a:bodyPr wrap="square" lIns="44566" tIns="22283" rIns="44566" bIns="22283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用乘法口诀的方法来求商比较简单。乘法口诀不仅可以求积，还可以求商。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流程图: 终止 9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本节总结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3694430"/>
            <a:ext cx="1082675" cy="727075"/>
            <a:chOff x="2257426" y="2743610"/>
            <a:chExt cx="1358900" cy="733310"/>
          </a:xfrm>
        </p:grpSpPr>
        <p:cxnSp>
          <p:nvCxnSpPr>
            <p:cNvPr id="6" name="MH_Other_3"/>
            <p:cNvCxnSpPr/>
            <p:nvPr/>
          </p:nvCxnSpPr>
          <p:spPr>
            <a:xfrm>
              <a:off x="2257426" y="2752012"/>
              <a:ext cx="1008063" cy="72490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MH_Other_4"/>
            <p:cNvSpPr/>
            <p:nvPr/>
          </p:nvSpPr>
          <p:spPr>
            <a:xfrm>
              <a:off x="2374901" y="2743610"/>
              <a:ext cx="1241425" cy="4248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rmAutofit fontScale="90000" lnSpcReduction="1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pitchFamily="2" charset="-122"/>
                </a:rPr>
                <a:t>03</a:t>
              </a:r>
              <a:endParaRPr lang="zh-CN" altLang="en-US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" name="MH_SubTitle_2"/>
          <p:cNvSpPr txBox="1"/>
          <p:nvPr/>
        </p:nvSpPr>
        <p:spPr>
          <a:xfrm>
            <a:off x="2010968" y="3651870"/>
            <a:ext cx="6305447" cy="7127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同一句口诀可以帮助我们口算出一道乘法算式和两道除法算式。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77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副标题 2"/>
          <p:cNvSpPr txBox="1"/>
          <p:nvPr/>
        </p:nvSpPr>
        <p:spPr>
          <a:xfrm>
            <a:off x="395536" y="1203598"/>
            <a:ext cx="8208912" cy="1715135"/>
          </a:xfrm>
          <a:prstGeom prst="rect">
            <a:avLst/>
          </a:prstGeom>
          <a:noFill/>
          <a:ln w="9525">
            <a:noFill/>
          </a:ln>
        </p:spPr>
        <p:txBody>
          <a:bodyPr lIns="165322" tIns="82662" rIns="165322" bIns="82662"/>
          <a:lstStyle/>
          <a:p>
            <a:pPr marL="625475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在线完成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4.1用7、8、9的乘法口诀求商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课后作业。 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marL="625475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找一找身边可以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用7、8、9的乘法口诀求商除法解决的问题，并说说除法表示的意义和求商的方法。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" name="流程图: 终止 14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布置作业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743200" y="1428750"/>
            <a:ext cx="3505200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292929"/>
                </a:solidFill>
                <a:latin typeface="华文行楷"/>
                <a:ea typeface="华文行楷"/>
                <a:cs typeface="华文行楷"/>
              </a:rPr>
              <a:t>再见</a:t>
            </a:r>
            <a:endParaRPr lang="zh-CN" altLang="en-US" sz="8800" b="1" dirty="0">
              <a:solidFill>
                <a:srgbClr val="292929"/>
              </a:solidFill>
              <a:latin typeface="华文行楷"/>
              <a:ea typeface="华文行楷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0075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复习旧知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9" name="Text Box 4"/>
          <p:cNvSpPr txBox="1"/>
          <p:nvPr/>
        </p:nvSpPr>
        <p:spPr>
          <a:xfrm>
            <a:off x="971601" y="1203598"/>
            <a:ext cx="3960440" cy="43037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、填一填，并说出用哪句口诀。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1349742" y="1860505"/>
            <a:ext cx="4798108" cy="18459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                  4×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  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5×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45                3×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27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48                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×5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619672" y="2067694"/>
            <a:ext cx="463550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4716016" y="2067694"/>
            <a:ext cx="51117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1979712" y="2683783"/>
            <a:ext cx="48577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4644008" y="2691720"/>
            <a:ext cx="53022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1580882" y="3291830"/>
            <a:ext cx="501650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4355976" y="3265760"/>
            <a:ext cx="49847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7" grpId="0"/>
      <p:bldP spid="5" grpId="0"/>
      <p:bldP spid="6" grpId="0"/>
      <p:bldP spid="5130" grpId="0"/>
      <p:bldP spid="5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终止 7"/>
          <p:cNvSpPr/>
          <p:nvPr/>
        </p:nvSpPr>
        <p:spPr>
          <a:xfrm>
            <a:off x="600075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复习旧知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47" name="Rectangle 2"/>
          <p:cNvSpPr txBox="1"/>
          <p:nvPr/>
        </p:nvSpPr>
        <p:spPr>
          <a:xfrm>
            <a:off x="1115616" y="949592"/>
            <a:ext cx="6132165" cy="6572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说一说（  ）里的数是用哪句乘法口诀想出来的。 </a:t>
            </a:r>
            <a:endParaRPr lang="zh-CN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51" name="Rectangle 2"/>
          <p:cNvSpPr txBox="1"/>
          <p:nvPr/>
        </p:nvSpPr>
        <p:spPr>
          <a:xfrm>
            <a:off x="1475657" y="1636687"/>
            <a:ext cx="5184576" cy="25577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  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=3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              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=3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   </a:t>
            </a:r>
            <a:endParaRPr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（  ）＝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                    （  ）</a:t>
            </a:r>
            <a:r>
              <a:rPr 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3=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     </a:t>
            </a:r>
            <a:endParaRPr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（  ）</a:t>
            </a:r>
            <a:r>
              <a:rPr 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                 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18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（  ）=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Rectangle 2"/>
          <p:cNvSpPr txBox="1"/>
          <p:nvPr/>
        </p:nvSpPr>
        <p:spPr>
          <a:xfrm>
            <a:off x="2138387" y="1636687"/>
            <a:ext cx="633413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Rectangle 2"/>
          <p:cNvSpPr txBox="1"/>
          <p:nvPr/>
        </p:nvSpPr>
        <p:spPr>
          <a:xfrm>
            <a:off x="5004048" y="1628115"/>
            <a:ext cx="635000" cy="865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Rectangle 2"/>
          <p:cNvSpPr txBox="1"/>
          <p:nvPr/>
        </p:nvSpPr>
        <p:spPr>
          <a:xfrm>
            <a:off x="2208808" y="2572042"/>
            <a:ext cx="6350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Rectangle 2"/>
          <p:cNvSpPr txBox="1"/>
          <p:nvPr/>
        </p:nvSpPr>
        <p:spPr>
          <a:xfrm>
            <a:off x="4644008" y="2554262"/>
            <a:ext cx="635000" cy="865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 txBox="1"/>
          <p:nvPr/>
        </p:nvSpPr>
        <p:spPr>
          <a:xfrm>
            <a:off x="1704752" y="3435846"/>
            <a:ext cx="635000" cy="865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5161136" y="3435846"/>
            <a:ext cx="635000" cy="865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6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图片 6152" descr="3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33693" y="311708"/>
            <a:ext cx="4149725" cy="434657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流程图: 终止 5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539552" y="2762665"/>
            <a:ext cx="55451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图中的信息，你能有条理地说一说吗？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813" name="Text Box 21"/>
          <p:cNvSpPr txBox="1"/>
          <p:nvPr/>
        </p:nvSpPr>
        <p:spPr>
          <a:xfrm>
            <a:off x="683568" y="1175022"/>
            <a:ext cx="43211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仔细观察图，说一说你都看到了什么？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9236" name="组合 9235"/>
          <p:cNvGrpSpPr/>
          <p:nvPr/>
        </p:nvGrpSpPr>
        <p:grpSpPr>
          <a:xfrm>
            <a:off x="5292080" y="2399712"/>
            <a:ext cx="2270365" cy="2269972"/>
            <a:chOff x="821" y="739"/>
            <a:chExt cx="1914" cy="1851"/>
          </a:xfrm>
        </p:grpSpPr>
        <p:sp>
          <p:nvSpPr>
            <p:cNvPr id="9232" name="AutoShape 27"/>
            <p:cNvSpPr/>
            <p:nvPr/>
          </p:nvSpPr>
          <p:spPr>
            <a:xfrm>
              <a:off x="821" y="739"/>
              <a:ext cx="1157" cy="771"/>
            </a:xfrm>
            <a:prstGeom prst="wedgeRoundRectCallout">
              <a:avLst>
                <a:gd name="adj1" fmla="val 73769"/>
                <a:gd name="adj2" fmla="val -18870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r>
                <a:rPr lang="zh-CN" altLang="en-US" sz="160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我们做了</a:t>
              </a:r>
              <a:r>
                <a:rPr lang="en-US" altLang="zh-CN" sz="160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49</a:t>
              </a:r>
              <a:endParaRPr lang="en-US" altLang="zh-CN" sz="16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just"/>
              <a:r>
                <a:rPr lang="zh-CN" altLang="en-US" sz="160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颗   ，平均</a:t>
              </a:r>
              <a:endParaRPr lang="zh-CN" altLang="en-US" sz="16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just"/>
              <a:r>
                <a:rPr lang="zh-CN" altLang="en-US" sz="160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分给</a:t>
              </a:r>
              <a:r>
                <a:rPr lang="en-US" altLang="zh-CN" sz="160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7</a:t>
              </a:r>
              <a:r>
                <a:rPr lang="zh-CN" altLang="en-US" sz="160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个组。</a:t>
              </a:r>
              <a:endParaRPr lang="zh-CN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9234" name="图片 9233" descr="星星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17" y="2387"/>
              <a:ext cx="218" cy="20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初步感知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611560" y="3075806"/>
            <a:ext cx="60102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762000" indent="-762000"/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. 看着这幅图你会列式吗？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78" name="Text Box 14"/>
          <p:cNvSpPr txBox="1"/>
          <p:nvPr/>
        </p:nvSpPr>
        <p:spPr>
          <a:xfrm>
            <a:off x="611877" y="3621271"/>
            <a:ext cx="61293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762000" indent="-762000"/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7×8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你们用的是哪句乘法口诀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90" name="Text Box 26"/>
          <p:cNvSpPr txBox="1"/>
          <p:nvPr/>
        </p:nvSpPr>
        <p:spPr>
          <a:xfrm>
            <a:off x="4394200" y="1221740"/>
            <a:ext cx="14605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7×8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1" name="Text Box 27"/>
          <p:cNvSpPr txBox="1"/>
          <p:nvPr/>
        </p:nvSpPr>
        <p:spPr>
          <a:xfrm>
            <a:off x="4394200" y="1750378"/>
            <a:ext cx="161766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56÷8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2" name="Text Box 28"/>
          <p:cNvSpPr txBox="1"/>
          <p:nvPr/>
        </p:nvSpPr>
        <p:spPr>
          <a:xfrm>
            <a:off x="4394200" y="2277428"/>
            <a:ext cx="1538288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7＝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4" name="Text Box 30"/>
          <p:cNvSpPr txBox="1"/>
          <p:nvPr/>
        </p:nvSpPr>
        <p:spPr>
          <a:xfrm>
            <a:off x="5978525" y="1221740"/>
            <a:ext cx="240665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口诀：七八五十六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5" name="Text Box 31"/>
          <p:cNvSpPr txBox="1"/>
          <p:nvPr/>
        </p:nvSpPr>
        <p:spPr>
          <a:xfrm>
            <a:off x="5978525" y="1750378"/>
            <a:ext cx="26273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：（    ）八五十六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7" name="Text Box 33"/>
          <p:cNvSpPr txBox="1"/>
          <p:nvPr/>
        </p:nvSpPr>
        <p:spPr>
          <a:xfrm>
            <a:off x="5978525" y="2277428"/>
            <a:ext cx="26273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：七（    ）五十六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8" name="Text Box 34"/>
          <p:cNvSpPr txBox="1"/>
          <p:nvPr/>
        </p:nvSpPr>
        <p:spPr>
          <a:xfrm>
            <a:off x="6745288" y="1750378"/>
            <a:ext cx="4318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899" name="Text Box 35"/>
          <p:cNvSpPr txBox="1"/>
          <p:nvPr/>
        </p:nvSpPr>
        <p:spPr>
          <a:xfrm>
            <a:off x="7015163" y="2277428"/>
            <a:ext cx="4318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900" name="Text Box 36"/>
          <p:cNvSpPr txBox="1"/>
          <p:nvPr/>
        </p:nvSpPr>
        <p:spPr>
          <a:xfrm>
            <a:off x="611877" y="4093711"/>
            <a:ext cx="8424093" cy="499432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3.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56÷8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7你们又分别用的是哪句口诀呢？你是怎么想到这句口诀的？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165" name="Picture 21" descr="未标题-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4825" y="1129665"/>
            <a:ext cx="3656013" cy="1652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/>
      <p:bldP spid="36878" grpId="0" bldLvl="0"/>
      <p:bldP spid="36890" grpId="0"/>
      <p:bldP spid="36891" grpId="0"/>
      <p:bldP spid="36892" grpId="0"/>
      <p:bldP spid="36894" grpId="0"/>
      <p:bldP spid="36895" grpId="0"/>
      <p:bldP spid="36897" grpId="0"/>
      <p:bldP spid="36898" grpId="0"/>
      <p:bldP spid="36899" grpId="0"/>
      <p:bldP spid="369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 Box 26"/>
          <p:cNvSpPr txBox="1"/>
          <p:nvPr/>
        </p:nvSpPr>
        <p:spPr>
          <a:xfrm>
            <a:off x="4752975" y="1149985"/>
            <a:ext cx="14605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7×8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7" name="Text Box 27"/>
          <p:cNvSpPr txBox="1"/>
          <p:nvPr/>
        </p:nvSpPr>
        <p:spPr>
          <a:xfrm>
            <a:off x="4752975" y="1678623"/>
            <a:ext cx="161766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56÷8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8" name="Text Box 28"/>
          <p:cNvSpPr txBox="1"/>
          <p:nvPr/>
        </p:nvSpPr>
        <p:spPr>
          <a:xfrm>
            <a:off x="4752975" y="2205673"/>
            <a:ext cx="1538288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7＝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99" name="Text Box 30"/>
          <p:cNvSpPr txBox="1"/>
          <p:nvPr/>
        </p:nvSpPr>
        <p:spPr>
          <a:xfrm>
            <a:off x="6012160" y="1149985"/>
            <a:ext cx="240665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口诀：七八五十六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0" name="Text Box 31"/>
          <p:cNvSpPr txBox="1"/>
          <p:nvPr/>
        </p:nvSpPr>
        <p:spPr>
          <a:xfrm>
            <a:off x="6012160" y="1678623"/>
            <a:ext cx="26273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：（    ）八五十六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1" name="Text Box 33"/>
          <p:cNvSpPr txBox="1"/>
          <p:nvPr/>
        </p:nvSpPr>
        <p:spPr>
          <a:xfrm>
            <a:off x="6012160" y="2205673"/>
            <a:ext cx="26273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：七（    ）五十六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2" name="Text Box 34"/>
          <p:cNvSpPr txBox="1"/>
          <p:nvPr/>
        </p:nvSpPr>
        <p:spPr>
          <a:xfrm>
            <a:off x="6778923" y="1678623"/>
            <a:ext cx="4318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3" name="Text Box 35"/>
          <p:cNvSpPr txBox="1"/>
          <p:nvPr/>
        </p:nvSpPr>
        <p:spPr>
          <a:xfrm>
            <a:off x="7048798" y="2205673"/>
            <a:ext cx="4318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1" descr="未标题-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3600" y="1057910"/>
            <a:ext cx="3656013" cy="165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25"/>
          <p:cNvSpPr txBox="1"/>
          <p:nvPr/>
        </p:nvSpPr>
        <p:spPr>
          <a:xfrm>
            <a:off x="830608" y="3219822"/>
            <a:ext cx="7337425" cy="14227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小结：在计算这两道除法算式的时候，先看的是除数，除数是几，就想几的口诀。“七八五十六”这句口诀可以计算一道乘法算式和两道除法算式，看来乘法口诀真的很重要啊！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04" name="Text Box 16"/>
          <p:cNvSpPr txBox="1"/>
          <p:nvPr/>
        </p:nvSpPr>
        <p:spPr>
          <a:xfrm>
            <a:off x="795600" y="2517934"/>
            <a:ext cx="4651375" cy="4994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这个问题你会解决吗？列式算一算。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82" name="Text Box 28"/>
          <p:cNvSpPr txBox="1"/>
          <p:nvPr/>
        </p:nvSpPr>
        <p:spPr>
          <a:xfrm>
            <a:off x="603195" y="909796"/>
            <a:ext cx="7929245" cy="9610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让我们一起回到这幅主题图，刚才我们还看到了这两条信息呢。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谁能根据这两条信息提出一个数学问题？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521" name="Text Box 33"/>
          <p:cNvSpPr txBox="1"/>
          <p:nvPr/>
        </p:nvSpPr>
        <p:spPr>
          <a:xfrm>
            <a:off x="1403648" y="4155926"/>
            <a:ext cx="2555875" cy="4994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想：七（    ）四十九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523" name="Text Box 35"/>
          <p:cNvSpPr txBox="1"/>
          <p:nvPr/>
        </p:nvSpPr>
        <p:spPr>
          <a:xfrm>
            <a:off x="795600" y="3624421"/>
            <a:ext cx="7093585" cy="4994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你们用的是哪句口诀？  你们是怎么想到这句口诀的？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524" name="Text Box 36"/>
          <p:cNvSpPr txBox="1"/>
          <p:nvPr/>
        </p:nvSpPr>
        <p:spPr>
          <a:xfrm>
            <a:off x="1269310" y="3071019"/>
            <a:ext cx="2916238" cy="4994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49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7=7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（颗）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236" name="组合 9235"/>
          <p:cNvGrpSpPr/>
          <p:nvPr/>
        </p:nvGrpSpPr>
        <p:grpSpPr>
          <a:xfrm>
            <a:off x="5804480" y="1847691"/>
            <a:ext cx="2245360" cy="1223645"/>
            <a:chOff x="2245" y="2069"/>
            <a:chExt cx="1157" cy="771"/>
          </a:xfrm>
        </p:grpSpPr>
        <p:sp>
          <p:nvSpPr>
            <p:cNvPr id="9232" name="AutoShape 27"/>
            <p:cNvSpPr/>
            <p:nvPr/>
          </p:nvSpPr>
          <p:spPr>
            <a:xfrm>
              <a:off x="2245" y="2069"/>
              <a:ext cx="1157" cy="771"/>
            </a:xfrm>
            <a:prstGeom prst="wedgeRoundRectCallout">
              <a:avLst>
                <a:gd name="adj1" fmla="val 48076"/>
                <a:gd name="adj2" fmla="val -8225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C1C1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我们做了</a:t>
              </a:r>
              <a:r>
                <a:rPr lang="en-US" altLang="zh-CN" sz="2000">
                  <a:solidFill>
                    <a:srgbClr val="1C1C1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49</a:t>
              </a:r>
              <a:r>
                <a:rPr lang="zh-CN" altLang="en-US" sz="2000" dirty="0">
                  <a:solidFill>
                    <a:srgbClr val="1C1C1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颗   ，平均分给</a:t>
              </a:r>
              <a:r>
                <a:rPr lang="en-US" altLang="zh-CN" sz="2000">
                  <a:solidFill>
                    <a:srgbClr val="1C1C1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2000" dirty="0">
                  <a:solidFill>
                    <a:srgbClr val="1C1C1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个组。</a:t>
              </a:r>
              <a:endPara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34" name="图片 9233" descr="星星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01" y="2188"/>
              <a:ext cx="218" cy="20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 Box 36"/>
          <p:cNvSpPr txBox="1"/>
          <p:nvPr/>
        </p:nvSpPr>
        <p:spPr>
          <a:xfrm>
            <a:off x="1396310" y="2051209"/>
            <a:ext cx="2916238" cy="4994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每个小组分得几颗？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6"/>
          <p:cNvSpPr txBox="1"/>
          <p:nvPr/>
        </p:nvSpPr>
        <p:spPr>
          <a:xfrm>
            <a:off x="2403455" y="4155926"/>
            <a:ext cx="761365" cy="4994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3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4" grpId="0"/>
      <p:bldP spid="63521" grpId="0"/>
      <p:bldP spid="63523" grpId="0"/>
      <p:bldP spid="63524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22" name="Text Box 34"/>
          <p:cNvSpPr txBox="1"/>
          <p:nvPr/>
        </p:nvSpPr>
        <p:spPr>
          <a:xfrm>
            <a:off x="4211960" y="1995686"/>
            <a:ext cx="4536504" cy="142295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在计算这道题的时候，我们也是先看除数，除数是几就想几的乘法口诀，这就是用乘法口诀求商的方法。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5917" y="815976"/>
            <a:ext cx="3201987" cy="436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22" grpId="0"/>
    </p:bldLst>
  </p:timing>
</p:sld>
</file>

<file path=ppt/tags/tag1.xml><?xml version="1.0" encoding="utf-8"?>
<p:tagLst xmlns:p="http://schemas.openxmlformats.org/presentationml/2006/main">
  <p:tag name="KSO_WPP_MARK_KEY" val="80bbf30a-4b56-4ea9-96d6-a9d880494b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2161</Words>
  <Application>WPS 演示</Application>
  <PresentationFormat>全屏显示(16:9)</PresentationFormat>
  <Paragraphs>409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Times New Roman</vt:lpstr>
      <vt:lpstr>Agency FB</vt:lpstr>
      <vt:lpstr>Trebuchet MS</vt:lpstr>
      <vt:lpstr>黑体</vt:lpstr>
      <vt:lpstr>Arial Unicode MS</vt:lpstr>
      <vt:lpstr>等线</vt:lpstr>
      <vt:lpstr>楷体_GB2312</vt:lpstr>
      <vt:lpstr>新宋体</vt:lpstr>
      <vt:lpstr>华文行楷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343</cp:revision>
  <dcterms:created xsi:type="dcterms:W3CDTF">2018-01-25T02:31:00Z</dcterms:created>
  <dcterms:modified xsi:type="dcterms:W3CDTF">2023-01-30T02:11:40Z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21</vt:lpwstr>
  </property>
  <property fmtid="{D5CDD505-2E9C-101B-9397-08002B2CF9AE}" pid="3" name="KSOProductBuildVer">
    <vt:lpwstr>2052-11.1.0.13703</vt:lpwstr>
  </property>
  <property fmtid="{D5CDD505-2E9C-101B-9397-08002B2CF9AE}" pid="4" name="ICV">
    <vt:lpwstr>B9B3356B4D2A4F939C11F658474B921E</vt:lpwstr>
  </property>
</Properties>
</file>