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6" r:id="rId6"/>
    <p:sldId id="367" r:id="rId7"/>
    <p:sldId id="360" r:id="rId8"/>
    <p:sldId id="362" r:id="rId9"/>
    <p:sldId id="353" r:id="rId10"/>
    <p:sldId id="354" r:id="rId11"/>
    <p:sldId id="358" r:id="rId12"/>
    <p:sldId id="364" r:id="rId13"/>
    <p:sldId id="365" r:id="rId14"/>
    <p:sldId id="366" r:id="rId15"/>
    <p:sldId id="327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1"/>
            <a:ext cx="7659995" cy="5143499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404097" y="1866087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17859" y="1553932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混合运算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68576" y="1877545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703474" y="2907147"/>
            <a:ext cx="37165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 用综合算式解决两步试题</a:t>
            </a:r>
            <a:endParaRPr lang="zh-CN" altLang="en-US" sz="1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Picture 16" descr="C:\Users\wangwei\AppData\Local\Temp\SNAGHTMLcae840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708" y="845516"/>
            <a:ext cx="8305292" cy="226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95132" y="1122420"/>
            <a:ext cx="406003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7329" y="3116547"/>
            <a:ext cx="4116671" cy="1119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40÷8 </a:t>
            </a:r>
            <a:b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（只） 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26571" y="3091883"/>
            <a:ext cx="2895600" cy="1052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÷5</a:t>
            </a:r>
            <a:b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45÷5 </a:t>
            </a:r>
            <a:b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（米）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16537" y="2595053"/>
            <a:ext cx="5679281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剩下的要用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天挖完，平均每天挖多少米？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3" descr="未标题-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4901" y="1"/>
            <a:ext cx="6929099" cy="245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34736" y="1267336"/>
            <a:ext cx="411956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15372" y="2419862"/>
            <a:ext cx="639841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同学们在做操，如果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个人一排，可以站几排？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68086" y="2811576"/>
            <a:ext cx="1649016" cy="1052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6×3÷9</a:t>
            </a:r>
            <a:b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18÷9</a:t>
            </a:r>
            <a:b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（排）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3" descr="u5jx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61189" y="307352"/>
            <a:ext cx="3092903" cy="190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703830" y="1139259"/>
            <a:ext cx="675935" cy="410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1105468" y="706271"/>
            <a:ext cx="5752530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311456" y="1470055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272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430209" y="2237849"/>
            <a:ext cx="5309236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如果一个问题需要多个步骤才能解决，要想好先解答什么，再解答什么。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9180" y="1277772"/>
            <a:ext cx="711929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初步掌握两步文字题的结构特点，理清思路，知道先算什么，后算什么，正确列综合算式解答。进一步加强对四则运算概念的理解以及小括号的应用的训练。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9180" y="2428383"/>
            <a:ext cx="712953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学会读文字题，分析题目表示的数量关系，进而培养分析、综合能力。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1396" y="1143001"/>
            <a:ext cx="7699896" cy="2947307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180" y="3187660"/>
            <a:ext cx="712953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养成认真审题、自觉检验的良好习惯。连贯地、有顺序地、有层次地进行思维。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177698" y="3609805"/>
            <a:ext cx="372427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剩下的还要烤几次？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11" descr="未标题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8783" y="475230"/>
            <a:ext cx="6456760" cy="28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2099" y="1284004"/>
            <a:ext cx="6092428" cy="241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Group 19"/>
          <p:cNvGrpSpPr/>
          <p:nvPr/>
        </p:nvGrpSpPr>
        <p:grpSpPr bwMode="auto">
          <a:xfrm>
            <a:off x="4730693" y="1655480"/>
            <a:ext cx="2680097" cy="1385888"/>
            <a:chOff x="-161" y="0"/>
            <a:chExt cx="3003" cy="1551"/>
          </a:xfrm>
        </p:grpSpPr>
        <p:sp>
          <p:nvSpPr>
            <p:cNvPr id="31" name="Rectangle 8"/>
            <p:cNvSpPr>
              <a:spLocks noChangeArrowheads="1"/>
            </p:cNvSpPr>
            <p:nvPr/>
          </p:nvSpPr>
          <p:spPr bwMode="auto">
            <a:xfrm>
              <a:off x="-122" y="0"/>
              <a:ext cx="2799" cy="1551"/>
            </a:xfrm>
            <a:prstGeom prst="rect">
              <a:avLst/>
            </a:prstGeom>
            <a:solidFill>
              <a:srgbClr val="CCECFF"/>
            </a:solidFill>
            <a:ln w="38100">
              <a:solidFill>
                <a:schemeClr val="bg1"/>
              </a:solidFill>
              <a:miter lim="800000"/>
            </a:ln>
            <a:effectLst>
              <a:outerShdw dist="20000" dir="5400000" algn="ctr" rotWithShape="0">
                <a:srgbClr val="000000">
                  <a:alpha val="31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2"/>
            <p:cNvSpPr>
              <a:spLocks noChangeArrowheads="1"/>
            </p:cNvSpPr>
            <p:nvPr/>
          </p:nvSpPr>
          <p:spPr bwMode="auto">
            <a:xfrm>
              <a:off x="45" y="46"/>
              <a:ext cx="1951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综合列式：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2"/>
            <p:cNvSpPr>
              <a:spLocks noChangeArrowheads="1"/>
            </p:cNvSpPr>
            <p:nvPr/>
          </p:nvSpPr>
          <p:spPr bwMode="auto">
            <a:xfrm>
              <a:off x="-161" y="479"/>
              <a:ext cx="3003" cy="9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（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÷9</a:t>
              </a:r>
              <a:b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54÷9</a:t>
              </a:r>
              <a:b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（次） 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2"/>
          <p:cNvGrpSpPr/>
          <p:nvPr/>
        </p:nvGrpSpPr>
        <p:grpSpPr bwMode="auto">
          <a:xfrm>
            <a:off x="375727" y="1543050"/>
            <a:ext cx="3832282" cy="1482545"/>
            <a:chOff x="-1765881" y="-66003"/>
            <a:chExt cx="6835526" cy="2161073"/>
          </a:xfrm>
        </p:grpSpPr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-1676413" y="821920"/>
              <a:ext cx="2235375" cy="360587"/>
            </a:xfrm>
            <a:prstGeom prst="rect">
              <a:avLst/>
            </a:prstGeom>
            <a:solidFill>
              <a:srgbClr val="B2EDE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5"/>
            <p:cNvSpPr>
              <a:spLocks noChangeArrowheads="1"/>
            </p:cNvSpPr>
            <p:nvPr/>
          </p:nvSpPr>
          <p:spPr bwMode="auto">
            <a:xfrm>
              <a:off x="536022" y="821920"/>
              <a:ext cx="3430804" cy="360587"/>
            </a:xfrm>
            <a:prstGeom prst="rect">
              <a:avLst/>
            </a:prstGeom>
            <a:solidFill>
              <a:srgbClr val="FFBDDE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AutoShape 16"/>
            <p:cNvSpPr/>
            <p:nvPr/>
          </p:nvSpPr>
          <p:spPr bwMode="auto">
            <a:xfrm rot="5400000">
              <a:off x="1019167" y="-2237468"/>
              <a:ext cx="297103" cy="5599058"/>
            </a:xfrm>
            <a:prstGeom prst="leftBrace">
              <a:avLst>
                <a:gd name="adj1" fmla="val 98590"/>
                <a:gd name="adj2" fmla="val 50000"/>
              </a:avLst>
            </a:prstGeom>
            <a:noFill/>
            <a:ln w="1587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 Box 17"/>
            <p:cNvSpPr txBox="1">
              <a:spLocks noChangeArrowheads="1"/>
            </p:cNvSpPr>
            <p:nvPr/>
          </p:nvSpPr>
          <p:spPr bwMode="auto">
            <a:xfrm>
              <a:off x="346822" y="-66003"/>
              <a:ext cx="1714735" cy="538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AutoShape 18"/>
            <p:cNvSpPr/>
            <p:nvPr/>
          </p:nvSpPr>
          <p:spPr bwMode="auto">
            <a:xfrm rot="-5400000">
              <a:off x="-719172" y="302289"/>
              <a:ext cx="297103" cy="2211585"/>
            </a:xfrm>
            <a:prstGeom prst="leftBrace">
              <a:avLst>
                <a:gd name="adj1" fmla="val 39942"/>
                <a:gd name="adj2" fmla="val 50000"/>
              </a:avLst>
            </a:prstGeom>
            <a:noFill/>
            <a:ln w="158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AutoShape 19"/>
            <p:cNvSpPr/>
            <p:nvPr/>
          </p:nvSpPr>
          <p:spPr bwMode="auto">
            <a:xfrm rot="-5400000">
              <a:off x="2102445" y="-306044"/>
              <a:ext cx="297103" cy="3429104"/>
            </a:xfrm>
            <a:prstGeom prst="leftBrace">
              <a:avLst>
                <a:gd name="adj1" fmla="val 60701"/>
                <a:gd name="adj2" fmla="val 50000"/>
              </a:avLst>
            </a:prstGeom>
            <a:noFill/>
            <a:ln w="158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 Box 20"/>
            <p:cNvSpPr txBox="1">
              <a:spLocks noChangeArrowheads="1"/>
            </p:cNvSpPr>
            <p:nvPr/>
          </p:nvSpPr>
          <p:spPr bwMode="auto">
            <a:xfrm>
              <a:off x="-1386719" y="1556643"/>
              <a:ext cx="1524208" cy="538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 Box 21"/>
            <p:cNvSpPr txBox="1">
              <a:spLocks noChangeArrowheads="1"/>
            </p:cNvSpPr>
            <p:nvPr/>
          </p:nvSpPr>
          <p:spPr bwMode="auto">
            <a:xfrm>
              <a:off x="-369241" y="1556703"/>
              <a:ext cx="5438886" cy="538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每次烤</a:t>
              </a:r>
              <a:r>
                <a:rPr lang="en-US" altLang="zh-CN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个，烤几次？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1"/>
            <p:cNvSpPr txBox="1">
              <a:spLocks noChangeArrowheads="1"/>
            </p:cNvSpPr>
            <p:nvPr/>
          </p:nvSpPr>
          <p:spPr bwMode="auto">
            <a:xfrm>
              <a:off x="-1765881" y="745899"/>
              <a:ext cx="2428574" cy="538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已烤的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26"/>
            <p:cNvSpPr txBox="1">
              <a:spLocks noChangeArrowheads="1"/>
            </p:cNvSpPr>
            <p:nvPr/>
          </p:nvSpPr>
          <p:spPr bwMode="auto">
            <a:xfrm>
              <a:off x="1173386" y="745897"/>
              <a:ext cx="2126272" cy="538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剩下的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8728" y="1194027"/>
            <a:ext cx="5137259" cy="254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2177" y="2657476"/>
            <a:ext cx="1195387" cy="138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818129" y="1478926"/>
            <a:ext cx="2586038" cy="1534715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/>
            </a:solidFill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26464" y="1962320"/>
            <a:ext cx="2463403" cy="544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（个）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710973" y="2585017"/>
            <a:ext cx="2391966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54÷9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（次）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18130" y="1621801"/>
            <a:ext cx="1741885" cy="283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分步列式：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19"/>
          <p:cNvGrpSpPr/>
          <p:nvPr/>
        </p:nvGrpSpPr>
        <p:grpSpPr bwMode="auto">
          <a:xfrm>
            <a:off x="4973921" y="1454434"/>
            <a:ext cx="2851547" cy="1731169"/>
            <a:chOff x="-56" y="0"/>
            <a:chExt cx="2469" cy="1398"/>
          </a:xfrm>
        </p:grpSpPr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2041" cy="1247"/>
            </a:xfrm>
            <a:prstGeom prst="rect">
              <a:avLst/>
            </a:prstGeom>
            <a:solidFill>
              <a:srgbClr val="CCECFF"/>
            </a:solidFill>
            <a:ln w="38100">
              <a:solidFill>
                <a:schemeClr val="bg1"/>
              </a:solidFill>
              <a:miter lim="800000"/>
            </a:ln>
            <a:effectLst>
              <a:outerShdw dist="20000" dir="5400000" algn="ctr" rotWithShape="0">
                <a:srgbClr val="000000">
                  <a:alpha val="31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5" y="46"/>
              <a:ext cx="1951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综合列式：</a:t>
              </a:r>
              <a:endPara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-56" y="311"/>
              <a:ext cx="2469" cy="10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÷9</a:t>
              </a:r>
              <a:b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54÷9</a:t>
              </a:r>
              <a:b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（次） </a:t>
              </a:r>
              <a:endPara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未标题-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1265" y="1184163"/>
            <a:ext cx="6428864" cy="254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3150" y="574732"/>
            <a:ext cx="5070022" cy="275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324531" y="3652669"/>
            <a:ext cx="500062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第一组比第二组多花多少钱？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986338" y="3718491"/>
            <a:ext cx="2083934" cy="3917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(9-6)×3=9(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050303" y="1187734"/>
            <a:ext cx="406003" cy="47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16285415-d553-4a19-a3e8-5e86173ecd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WPS 演示</Application>
  <PresentationFormat>全屏显示(16:9)</PresentationFormat>
  <Paragraphs>92</Paragraphs>
  <Slides>14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幼圆</vt:lpstr>
      <vt:lpstr>微软雅黑</vt:lpstr>
      <vt:lpstr>楷体</vt:lpstr>
      <vt:lpstr>黑体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2020-01-12T02:21:00Z</dcterms:created>
  <dcterms:modified xsi:type="dcterms:W3CDTF">2023-01-30T02:12:37Z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92312273592940C79B935C1F2EE69C04</vt:lpwstr>
  </property>
</Properties>
</file>